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charts/chart33.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4.xml" ContentType="application/vnd.openxmlformats-officedocument.drawingml.chart+xml"/>
  <Override PartName="/ppt/charts/style34.xml" ContentType="application/vnd.ms-office.chartstyle+xml"/>
  <Override PartName="/ppt/charts/colors34.xml" ContentType="application/vnd.ms-office.chartcolorstyle+xml"/>
  <Override PartName="/ppt/charts/chart35.xml" ContentType="application/vnd.openxmlformats-officedocument.drawingml.chart+xml"/>
  <Override PartName="/ppt/charts/style35.xml" ContentType="application/vnd.ms-office.chartstyle+xml"/>
  <Override PartName="/ppt/charts/colors35.xml" ContentType="application/vnd.ms-office.chartcolorstyle+xml"/>
  <Override PartName="/ppt/charts/chart36.xml" ContentType="application/vnd.openxmlformats-officedocument.drawingml.chart+xml"/>
  <Override PartName="/ppt/charts/style36.xml" ContentType="application/vnd.ms-office.chartstyle+xml"/>
  <Override PartName="/ppt/charts/colors36.xml" ContentType="application/vnd.ms-office.chartcolorstyle+xml"/>
  <Override PartName="/ppt/charts/chart37.xml" ContentType="application/vnd.openxmlformats-officedocument.drawingml.chart+xml"/>
  <Override PartName="/ppt/charts/style37.xml" ContentType="application/vnd.ms-office.chartstyle+xml"/>
  <Override PartName="/ppt/charts/colors37.xml" ContentType="application/vnd.ms-office.chartcolorstyle+xml"/>
  <Override PartName="/ppt/charts/chart38.xml" ContentType="application/vnd.openxmlformats-officedocument.drawingml.chart+xml"/>
  <Override PartName="/ppt/charts/style38.xml" ContentType="application/vnd.ms-office.chartstyle+xml"/>
  <Override PartName="/ppt/charts/colors38.xml" ContentType="application/vnd.ms-office.chartcolorstyle+xml"/>
  <Override PartName="/ppt/charts/chart39.xml" ContentType="application/vnd.openxmlformats-officedocument.drawingml.chart+xml"/>
  <Override PartName="/ppt/charts/style39.xml" ContentType="application/vnd.ms-office.chartstyle+xml"/>
  <Override PartName="/ppt/charts/colors39.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ink/ink1.xml" ContentType="application/inkml+xml"/>
  <Override PartName="/ppt/ink/ink2.xml" ContentType="application/inkml+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190C"/>
    <a:srgbClr val="FF0000"/>
    <a:srgbClr val="F04D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AC8C49-A17C-4CF6-96BE-DBB8BDFA02CC}" v="195" dt="2023-10-30T22:46:50.204"/>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52" autoAdjust="0"/>
    <p:restoredTop sz="94660"/>
  </p:normalViewPr>
  <p:slideViewPr>
    <p:cSldViewPr snapToGrid="0">
      <p:cViewPr varScale="1">
        <p:scale>
          <a:sx n="64" d="100"/>
          <a:sy n="64" d="100"/>
        </p:scale>
        <p:origin x="3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a Moricka" userId="36d39a83d7956d7e" providerId="LiveId" clId="{40AC8C49-A17C-4CF6-96BE-DBB8BDFA02CC}"/>
    <pc:docChg chg="undo custSel modSld modMainMaster">
      <pc:chgData name="Eva Moricka" userId="36d39a83d7956d7e" providerId="LiveId" clId="{40AC8C49-A17C-4CF6-96BE-DBB8BDFA02CC}" dt="2023-10-30T22:46:50.204" v="2703"/>
      <pc:docMkLst>
        <pc:docMk/>
      </pc:docMkLst>
      <pc:sldChg chg="modSp mod">
        <pc:chgData name="Eva Moricka" userId="36d39a83d7956d7e" providerId="LiveId" clId="{40AC8C49-A17C-4CF6-96BE-DBB8BDFA02CC}" dt="2023-10-30T22:34:06.175" v="2675" actId="255"/>
        <pc:sldMkLst>
          <pc:docMk/>
          <pc:sldMk cId="3342283230" sldId="258"/>
        </pc:sldMkLst>
        <pc:spChg chg="mod">
          <ac:chgData name="Eva Moricka" userId="36d39a83d7956d7e" providerId="LiveId" clId="{40AC8C49-A17C-4CF6-96BE-DBB8BDFA02CC}" dt="2023-10-30T20:36:57.488" v="261" actId="207"/>
          <ac:spMkLst>
            <pc:docMk/>
            <pc:sldMk cId="3342283230" sldId="258"/>
            <ac:spMk id="6" creationId="{E50842EE-9C61-D6E0-5D46-A169E853B2F4}"/>
          </ac:spMkLst>
        </pc:spChg>
        <pc:spChg chg="mod">
          <ac:chgData name="Eva Moricka" userId="36d39a83d7956d7e" providerId="LiveId" clId="{40AC8C49-A17C-4CF6-96BE-DBB8BDFA02CC}" dt="2023-10-30T22:33:56.852" v="2673" actId="255"/>
          <ac:spMkLst>
            <pc:docMk/>
            <pc:sldMk cId="3342283230" sldId="258"/>
            <ac:spMk id="7" creationId="{05E28E92-F7F2-09B4-6687-E5B7CD6B9D77}"/>
          </ac:spMkLst>
        </pc:spChg>
        <pc:spChg chg="mod">
          <ac:chgData name="Eva Moricka" userId="36d39a83d7956d7e" providerId="LiveId" clId="{40AC8C49-A17C-4CF6-96BE-DBB8BDFA02CC}" dt="2023-10-30T22:34:06.175" v="2675" actId="255"/>
          <ac:spMkLst>
            <pc:docMk/>
            <pc:sldMk cId="3342283230" sldId="258"/>
            <ac:spMk id="20" creationId="{EC573EA5-484C-3909-62E8-852EF18EE03D}"/>
          </ac:spMkLst>
        </pc:spChg>
        <pc:graphicFrameChg chg="mod">
          <ac:chgData name="Eva Moricka" userId="36d39a83d7956d7e" providerId="LiveId" clId="{40AC8C49-A17C-4CF6-96BE-DBB8BDFA02CC}" dt="2023-10-30T20:53:21.771" v="566" actId="207"/>
          <ac:graphicFrameMkLst>
            <pc:docMk/>
            <pc:sldMk cId="3342283230" sldId="258"/>
            <ac:graphicFrameMk id="2" creationId="{7925F84E-B2FE-D26A-88A8-D09102835D0F}"/>
          </ac:graphicFrameMkLst>
        </pc:graphicFrameChg>
        <pc:picChg chg="mod">
          <ac:chgData name="Eva Moricka" userId="36d39a83d7956d7e" providerId="LiveId" clId="{40AC8C49-A17C-4CF6-96BE-DBB8BDFA02CC}" dt="2023-10-30T20:27:29.720" v="184" actId="688"/>
          <ac:picMkLst>
            <pc:docMk/>
            <pc:sldMk cId="3342283230" sldId="258"/>
            <ac:picMk id="24" creationId="{77238E7F-F34A-00F7-B0D0-ACAAAB0F16AC}"/>
          </ac:picMkLst>
        </pc:picChg>
      </pc:sldChg>
      <pc:sldChg chg="modSp mod">
        <pc:chgData name="Eva Moricka" userId="36d39a83d7956d7e" providerId="LiveId" clId="{40AC8C49-A17C-4CF6-96BE-DBB8BDFA02CC}" dt="2023-10-30T20:28:03.620" v="185" actId="1076"/>
        <pc:sldMkLst>
          <pc:docMk/>
          <pc:sldMk cId="1225660197" sldId="259"/>
        </pc:sldMkLst>
        <pc:spChg chg="mod">
          <ac:chgData name="Eva Moricka" userId="36d39a83d7956d7e" providerId="LiveId" clId="{40AC8C49-A17C-4CF6-96BE-DBB8BDFA02CC}" dt="2023-10-30T20:21:13.520" v="60" actId="1036"/>
          <ac:spMkLst>
            <pc:docMk/>
            <pc:sldMk cId="1225660197" sldId="259"/>
            <ac:spMk id="6" creationId="{E50842EE-9C61-D6E0-5D46-A169E853B2F4}"/>
          </ac:spMkLst>
        </pc:spChg>
        <pc:spChg chg="mod">
          <ac:chgData name="Eva Moricka" userId="36d39a83d7956d7e" providerId="LiveId" clId="{40AC8C49-A17C-4CF6-96BE-DBB8BDFA02CC}" dt="2023-10-30T20:24:09.820" v="91" actId="1036"/>
          <ac:spMkLst>
            <pc:docMk/>
            <pc:sldMk cId="1225660197" sldId="259"/>
            <ac:spMk id="10" creationId="{B63D42BD-FFEF-308A-760A-B3A9DC286380}"/>
          </ac:spMkLst>
        </pc:spChg>
        <pc:spChg chg="mod">
          <ac:chgData name="Eva Moricka" userId="36d39a83d7956d7e" providerId="LiveId" clId="{40AC8C49-A17C-4CF6-96BE-DBB8BDFA02CC}" dt="2023-10-30T20:24:09.820" v="91" actId="1036"/>
          <ac:spMkLst>
            <pc:docMk/>
            <pc:sldMk cId="1225660197" sldId="259"/>
            <ac:spMk id="18" creationId="{CC9EF3E2-F14A-57F5-A6C6-1E507F45ECA4}"/>
          </ac:spMkLst>
        </pc:spChg>
        <pc:spChg chg="mod">
          <ac:chgData name="Eva Moricka" userId="36d39a83d7956d7e" providerId="LiveId" clId="{40AC8C49-A17C-4CF6-96BE-DBB8BDFA02CC}" dt="2023-10-30T20:28:03.620" v="185" actId="1076"/>
          <ac:spMkLst>
            <pc:docMk/>
            <pc:sldMk cId="1225660197" sldId="259"/>
            <ac:spMk id="27" creationId="{7FC0C2ED-E6CD-4CF0-1952-EA664622C9A3}"/>
          </ac:spMkLst>
        </pc:spChg>
        <pc:graphicFrameChg chg="mod">
          <ac:chgData name="Eva Moricka" userId="36d39a83d7956d7e" providerId="LiveId" clId="{40AC8C49-A17C-4CF6-96BE-DBB8BDFA02CC}" dt="2023-10-30T20:24:09.820" v="91" actId="1036"/>
          <ac:graphicFrameMkLst>
            <pc:docMk/>
            <pc:sldMk cId="1225660197" sldId="259"/>
            <ac:graphicFrameMk id="12" creationId="{B49BE300-B69B-D820-3F62-EAAC0DE240A9}"/>
          </ac:graphicFrameMkLst>
        </pc:graphicFrameChg>
        <pc:graphicFrameChg chg="mod">
          <ac:chgData name="Eva Moricka" userId="36d39a83d7956d7e" providerId="LiveId" clId="{40AC8C49-A17C-4CF6-96BE-DBB8BDFA02CC}" dt="2023-10-30T20:24:43.316" v="93"/>
          <ac:graphicFrameMkLst>
            <pc:docMk/>
            <pc:sldMk cId="1225660197" sldId="259"/>
            <ac:graphicFrameMk id="14" creationId="{F8BE9D54-6068-14EF-3A4F-D18291F7F983}"/>
          </ac:graphicFrameMkLst>
        </pc:graphicFrameChg>
        <pc:graphicFrameChg chg="mod">
          <ac:chgData name="Eva Moricka" userId="36d39a83d7956d7e" providerId="LiveId" clId="{40AC8C49-A17C-4CF6-96BE-DBB8BDFA02CC}" dt="2023-10-30T20:24:34.784" v="92"/>
          <ac:graphicFrameMkLst>
            <pc:docMk/>
            <pc:sldMk cId="1225660197" sldId="259"/>
            <ac:graphicFrameMk id="23" creationId="{2BCC686C-AD18-A43A-2EA8-64C63A1DDA2D}"/>
          </ac:graphicFrameMkLst>
        </pc:graphicFrameChg>
        <pc:graphicFrameChg chg="mod modGraphic">
          <ac:chgData name="Eva Moricka" userId="36d39a83d7956d7e" providerId="LiveId" clId="{40AC8C49-A17C-4CF6-96BE-DBB8BDFA02CC}" dt="2023-10-30T20:25:06.751" v="95" actId="13926"/>
          <ac:graphicFrameMkLst>
            <pc:docMk/>
            <pc:sldMk cId="1225660197" sldId="259"/>
            <ac:graphicFrameMk id="25" creationId="{D9E2F796-D780-2A6C-DC93-334B4ADEAB87}"/>
          </ac:graphicFrameMkLst>
        </pc:graphicFrameChg>
        <pc:picChg chg="mod">
          <ac:chgData name="Eva Moricka" userId="36d39a83d7956d7e" providerId="LiveId" clId="{40AC8C49-A17C-4CF6-96BE-DBB8BDFA02CC}" dt="2023-10-30T20:25:51.084" v="135" actId="207"/>
          <ac:picMkLst>
            <pc:docMk/>
            <pc:sldMk cId="1225660197" sldId="259"/>
            <ac:picMk id="13" creationId="{C2EBC3BA-531D-0AFD-E114-29DC560F8F95}"/>
          </ac:picMkLst>
        </pc:picChg>
        <pc:picChg chg="mod">
          <ac:chgData name="Eva Moricka" userId="36d39a83d7956d7e" providerId="LiveId" clId="{40AC8C49-A17C-4CF6-96BE-DBB8BDFA02CC}" dt="2023-10-30T20:26:52.079" v="136" actId="207"/>
          <ac:picMkLst>
            <pc:docMk/>
            <pc:sldMk cId="1225660197" sldId="259"/>
            <ac:picMk id="26" creationId="{A4A2BB10-6F9E-5875-B270-0FDB31F9E86D}"/>
          </ac:picMkLst>
        </pc:picChg>
      </pc:sldChg>
      <pc:sldChg chg="modSp mod">
        <pc:chgData name="Eva Moricka" userId="36d39a83d7956d7e" providerId="LiveId" clId="{40AC8C49-A17C-4CF6-96BE-DBB8BDFA02CC}" dt="2023-10-30T20:37:23.680" v="262" actId="1076"/>
        <pc:sldMkLst>
          <pc:docMk/>
          <pc:sldMk cId="4029399094" sldId="260"/>
        </pc:sldMkLst>
        <pc:spChg chg="mod">
          <ac:chgData name="Eva Moricka" userId="36d39a83d7956d7e" providerId="LiveId" clId="{40AC8C49-A17C-4CF6-96BE-DBB8BDFA02CC}" dt="2023-10-30T20:37:23.680" v="262" actId="1076"/>
          <ac:spMkLst>
            <pc:docMk/>
            <pc:sldMk cId="4029399094" sldId="260"/>
            <ac:spMk id="6" creationId="{E50842EE-9C61-D6E0-5D46-A169E853B2F4}"/>
          </ac:spMkLst>
        </pc:spChg>
        <pc:graphicFrameChg chg="mod">
          <ac:chgData name="Eva Moricka" userId="36d39a83d7956d7e" providerId="LiveId" clId="{40AC8C49-A17C-4CF6-96BE-DBB8BDFA02CC}" dt="2023-10-30T20:30:24.195" v="215"/>
          <ac:graphicFrameMkLst>
            <pc:docMk/>
            <pc:sldMk cId="4029399094" sldId="260"/>
            <ac:graphicFrameMk id="2" creationId="{D28869D6-47B7-0269-80E1-FC9D32193FCC}"/>
          </ac:graphicFrameMkLst>
        </pc:graphicFrameChg>
        <pc:graphicFrameChg chg="mod">
          <ac:chgData name="Eva Moricka" userId="36d39a83d7956d7e" providerId="LiveId" clId="{40AC8C49-A17C-4CF6-96BE-DBB8BDFA02CC}" dt="2023-10-30T20:30:34.340" v="216"/>
          <ac:graphicFrameMkLst>
            <pc:docMk/>
            <pc:sldMk cId="4029399094" sldId="260"/>
            <ac:graphicFrameMk id="3" creationId="{7C55E8AC-762D-40C3-DB8B-A0859403E4D6}"/>
          </ac:graphicFrameMkLst>
        </pc:graphicFrameChg>
        <pc:graphicFrameChg chg="mod">
          <ac:chgData name="Eva Moricka" userId="36d39a83d7956d7e" providerId="LiveId" clId="{40AC8C49-A17C-4CF6-96BE-DBB8BDFA02CC}" dt="2023-10-30T20:30:06.002" v="214" actId="1076"/>
          <ac:graphicFrameMkLst>
            <pc:docMk/>
            <pc:sldMk cId="4029399094" sldId="260"/>
            <ac:graphicFrameMk id="7" creationId="{F2DA65BF-216E-1DD9-B087-F5EFC0A01FC3}"/>
          </ac:graphicFrameMkLst>
        </pc:graphicFrameChg>
        <pc:graphicFrameChg chg="mod">
          <ac:chgData name="Eva Moricka" userId="36d39a83d7956d7e" providerId="LiveId" clId="{40AC8C49-A17C-4CF6-96BE-DBB8BDFA02CC}" dt="2023-10-30T20:30:06.002" v="214" actId="1076"/>
          <ac:graphicFrameMkLst>
            <pc:docMk/>
            <pc:sldMk cId="4029399094" sldId="260"/>
            <ac:graphicFrameMk id="8" creationId="{3667FA61-C9F7-5D73-5DD0-4E48BC89362E}"/>
          </ac:graphicFrameMkLst>
        </pc:graphicFrameChg>
      </pc:sldChg>
      <pc:sldChg chg="modSp mod">
        <pc:chgData name="Eva Moricka" userId="36d39a83d7956d7e" providerId="LiveId" clId="{40AC8C49-A17C-4CF6-96BE-DBB8BDFA02CC}" dt="2023-10-30T22:40:12.620" v="2685"/>
        <pc:sldMkLst>
          <pc:docMk/>
          <pc:sldMk cId="2994151486" sldId="261"/>
        </pc:sldMkLst>
        <pc:spChg chg="mod">
          <ac:chgData name="Eva Moricka" userId="36d39a83d7956d7e" providerId="LiveId" clId="{40AC8C49-A17C-4CF6-96BE-DBB8BDFA02CC}" dt="2023-10-30T22:32:48.933" v="2671" actId="14100"/>
          <ac:spMkLst>
            <pc:docMk/>
            <pc:sldMk cId="2994151486" sldId="261"/>
            <ac:spMk id="3" creationId="{61D2CB26-2F44-587D-967F-20509536CAF8}"/>
          </ac:spMkLst>
        </pc:spChg>
        <pc:spChg chg="mod">
          <ac:chgData name="Eva Moricka" userId="36d39a83d7956d7e" providerId="LiveId" clId="{40AC8C49-A17C-4CF6-96BE-DBB8BDFA02CC}" dt="2023-10-30T22:31:54.176" v="2665" actId="14100"/>
          <ac:spMkLst>
            <pc:docMk/>
            <pc:sldMk cId="2994151486" sldId="261"/>
            <ac:spMk id="6" creationId="{E50842EE-9C61-D6E0-5D46-A169E853B2F4}"/>
          </ac:spMkLst>
        </pc:spChg>
        <pc:spChg chg="mod">
          <ac:chgData name="Eva Moricka" userId="36d39a83d7956d7e" providerId="LiveId" clId="{40AC8C49-A17C-4CF6-96BE-DBB8BDFA02CC}" dt="2023-10-30T22:32:02.412" v="2666" actId="207"/>
          <ac:spMkLst>
            <pc:docMk/>
            <pc:sldMk cId="2994151486" sldId="261"/>
            <ac:spMk id="9" creationId="{1E959756-AC50-BDB7-B6B6-7BC96A56B7D0}"/>
          </ac:spMkLst>
        </pc:spChg>
        <pc:spChg chg="mod">
          <ac:chgData name="Eva Moricka" userId="36d39a83d7956d7e" providerId="LiveId" clId="{40AC8C49-A17C-4CF6-96BE-DBB8BDFA02CC}" dt="2023-10-30T22:32:02.412" v="2666" actId="207"/>
          <ac:spMkLst>
            <pc:docMk/>
            <pc:sldMk cId="2994151486" sldId="261"/>
            <ac:spMk id="10" creationId="{A75A83BC-599A-49E7-99F4-22842CDEBC01}"/>
          </ac:spMkLst>
        </pc:spChg>
        <pc:spChg chg="mod">
          <ac:chgData name="Eva Moricka" userId="36d39a83d7956d7e" providerId="LiveId" clId="{40AC8C49-A17C-4CF6-96BE-DBB8BDFA02CC}" dt="2023-10-30T20:33:45.336" v="237" actId="1076"/>
          <ac:spMkLst>
            <pc:docMk/>
            <pc:sldMk cId="2994151486" sldId="261"/>
            <ac:spMk id="11" creationId="{C474288B-8C1F-D002-2C61-F105EA3675F8}"/>
          </ac:spMkLst>
        </pc:spChg>
        <pc:spChg chg="mod">
          <ac:chgData name="Eva Moricka" userId="36d39a83d7956d7e" providerId="LiveId" clId="{40AC8C49-A17C-4CF6-96BE-DBB8BDFA02CC}" dt="2023-10-30T22:32:13.479" v="2667" actId="207"/>
          <ac:spMkLst>
            <pc:docMk/>
            <pc:sldMk cId="2994151486" sldId="261"/>
            <ac:spMk id="13" creationId="{52ABD1A1-42CD-E6E3-3BEB-BA1DE181378B}"/>
          </ac:spMkLst>
        </pc:spChg>
        <pc:spChg chg="mod">
          <ac:chgData name="Eva Moricka" userId="36d39a83d7956d7e" providerId="LiveId" clId="{40AC8C49-A17C-4CF6-96BE-DBB8BDFA02CC}" dt="2023-10-30T22:32:13.479" v="2667" actId="207"/>
          <ac:spMkLst>
            <pc:docMk/>
            <pc:sldMk cId="2994151486" sldId="261"/>
            <ac:spMk id="14" creationId="{BBF556F4-109E-EA47-9983-32ABA37EDC12}"/>
          </ac:spMkLst>
        </pc:spChg>
        <pc:spChg chg="mod">
          <ac:chgData name="Eva Moricka" userId="36d39a83d7956d7e" providerId="LiveId" clId="{40AC8C49-A17C-4CF6-96BE-DBB8BDFA02CC}" dt="2023-10-30T22:32:19.953" v="2668" actId="207"/>
          <ac:spMkLst>
            <pc:docMk/>
            <pc:sldMk cId="2994151486" sldId="261"/>
            <ac:spMk id="16" creationId="{4B8727B0-AD03-0D30-9B13-1FA115548A6D}"/>
          </ac:spMkLst>
        </pc:spChg>
        <pc:spChg chg="mod">
          <ac:chgData name="Eva Moricka" userId="36d39a83d7956d7e" providerId="LiveId" clId="{40AC8C49-A17C-4CF6-96BE-DBB8BDFA02CC}" dt="2023-10-30T22:32:19.953" v="2668" actId="207"/>
          <ac:spMkLst>
            <pc:docMk/>
            <pc:sldMk cId="2994151486" sldId="261"/>
            <ac:spMk id="17" creationId="{CDF2679E-4D1B-E998-8471-2586E2426994}"/>
          </ac:spMkLst>
        </pc:spChg>
        <pc:spChg chg="mod">
          <ac:chgData name="Eva Moricka" userId="36d39a83d7956d7e" providerId="LiveId" clId="{40AC8C49-A17C-4CF6-96BE-DBB8BDFA02CC}" dt="2023-10-30T22:32:25.635" v="2669" actId="207"/>
          <ac:spMkLst>
            <pc:docMk/>
            <pc:sldMk cId="2994151486" sldId="261"/>
            <ac:spMk id="19" creationId="{4CFE8656-0C3B-1FF0-F58E-EEA9735019F3}"/>
          </ac:spMkLst>
        </pc:spChg>
        <pc:spChg chg="mod">
          <ac:chgData name="Eva Moricka" userId="36d39a83d7956d7e" providerId="LiveId" clId="{40AC8C49-A17C-4CF6-96BE-DBB8BDFA02CC}" dt="2023-10-30T22:32:25.635" v="2669" actId="207"/>
          <ac:spMkLst>
            <pc:docMk/>
            <pc:sldMk cId="2994151486" sldId="261"/>
            <ac:spMk id="20" creationId="{D55A4F6B-80C8-F112-6525-3C490EDFFED9}"/>
          </ac:spMkLst>
        </pc:spChg>
        <pc:spChg chg="mod">
          <ac:chgData name="Eva Moricka" userId="36d39a83d7956d7e" providerId="LiveId" clId="{40AC8C49-A17C-4CF6-96BE-DBB8BDFA02CC}" dt="2023-10-30T20:43:07.412" v="398" actId="1035"/>
          <ac:spMkLst>
            <pc:docMk/>
            <pc:sldMk cId="2994151486" sldId="261"/>
            <ac:spMk id="24" creationId="{1C21A695-747B-41FE-3345-2A2AF7E91AE7}"/>
          </ac:spMkLst>
        </pc:spChg>
        <pc:spChg chg="mod">
          <ac:chgData name="Eva Moricka" userId="36d39a83d7956d7e" providerId="LiveId" clId="{40AC8C49-A17C-4CF6-96BE-DBB8BDFA02CC}" dt="2023-10-30T20:42:58.717" v="394" actId="1035"/>
          <ac:spMkLst>
            <pc:docMk/>
            <pc:sldMk cId="2994151486" sldId="261"/>
            <ac:spMk id="25" creationId="{B07924EC-8C9F-C038-F865-A5F1BF83764B}"/>
          </ac:spMkLst>
        </pc:spChg>
        <pc:spChg chg="mod">
          <ac:chgData name="Eva Moricka" userId="36d39a83d7956d7e" providerId="LiveId" clId="{40AC8C49-A17C-4CF6-96BE-DBB8BDFA02CC}" dt="2023-10-30T20:42:58.717" v="394" actId="1035"/>
          <ac:spMkLst>
            <pc:docMk/>
            <pc:sldMk cId="2994151486" sldId="261"/>
            <ac:spMk id="27" creationId="{21D4A657-1B90-92D3-7EB7-5DD801C2DD14}"/>
          </ac:spMkLst>
        </pc:spChg>
        <pc:spChg chg="mod">
          <ac:chgData name="Eva Moricka" userId="36d39a83d7956d7e" providerId="LiveId" clId="{40AC8C49-A17C-4CF6-96BE-DBB8BDFA02CC}" dt="2023-10-30T20:43:24.945" v="434" actId="1076"/>
          <ac:spMkLst>
            <pc:docMk/>
            <pc:sldMk cId="2994151486" sldId="261"/>
            <ac:spMk id="28" creationId="{D804827A-EBD8-C37A-A478-CFF590387096}"/>
          </ac:spMkLst>
        </pc:spChg>
        <pc:spChg chg="mod">
          <ac:chgData name="Eva Moricka" userId="36d39a83d7956d7e" providerId="LiveId" clId="{40AC8C49-A17C-4CF6-96BE-DBB8BDFA02CC}" dt="2023-10-30T20:43:07.412" v="398" actId="1035"/>
          <ac:spMkLst>
            <pc:docMk/>
            <pc:sldMk cId="2994151486" sldId="261"/>
            <ac:spMk id="35" creationId="{BBC0BB9F-A06A-DC47-BAA0-6D2BCF0F6D29}"/>
          </ac:spMkLst>
        </pc:spChg>
        <pc:spChg chg="mod">
          <ac:chgData name="Eva Moricka" userId="36d39a83d7956d7e" providerId="LiveId" clId="{40AC8C49-A17C-4CF6-96BE-DBB8BDFA02CC}" dt="2023-10-30T20:42:58.717" v="394" actId="1035"/>
          <ac:spMkLst>
            <pc:docMk/>
            <pc:sldMk cId="2994151486" sldId="261"/>
            <ac:spMk id="36" creationId="{29925FDB-B539-4DB9-875A-A8F26111C349}"/>
          </ac:spMkLst>
        </pc:spChg>
        <pc:spChg chg="mod">
          <ac:chgData name="Eva Moricka" userId="36d39a83d7956d7e" providerId="LiveId" clId="{40AC8C49-A17C-4CF6-96BE-DBB8BDFA02CC}" dt="2023-10-30T20:42:58.717" v="394" actId="1035"/>
          <ac:spMkLst>
            <pc:docMk/>
            <pc:sldMk cId="2994151486" sldId="261"/>
            <ac:spMk id="37" creationId="{EF0FBDF9-D7A3-45B3-8235-86D37ABBA860}"/>
          </ac:spMkLst>
        </pc:spChg>
        <pc:spChg chg="mod">
          <ac:chgData name="Eva Moricka" userId="36d39a83d7956d7e" providerId="LiveId" clId="{40AC8C49-A17C-4CF6-96BE-DBB8BDFA02CC}" dt="2023-10-30T20:42:58.717" v="394" actId="1035"/>
          <ac:spMkLst>
            <pc:docMk/>
            <pc:sldMk cId="2994151486" sldId="261"/>
            <ac:spMk id="83" creationId="{8CBA6A8D-3866-3686-49DD-2D259C3D56E0}"/>
          </ac:spMkLst>
        </pc:spChg>
        <pc:grpChg chg="mod">
          <ac:chgData name="Eva Moricka" userId="36d39a83d7956d7e" providerId="LiveId" clId="{40AC8C49-A17C-4CF6-96BE-DBB8BDFA02CC}" dt="2023-10-30T22:32:02.412" v="2666" actId="207"/>
          <ac:grpSpMkLst>
            <pc:docMk/>
            <pc:sldMk cId="2994151486" sldId="261"/>
            <ac:grpSpMk id="8" creationId="{ADE2826E-D85A-4554-5F2A-33B4EB9ADF8A}"/>
          </ac:grpSpMkLst>
        </pc:grpChg>
        <pc:grpChg chg="mod">
          <ac:chgData name="Eva Moricka" userId="36d39a83d7956d7e" providerId="LiveId" clId="{40AC8C49-A17C-4CF6-96BE-DBB8BDFA02CC}" dt="2023-10-30T22:32:13.479" v="2667" actId="207"/>
          <ac:grpSpMkLst>
            <pc:docMk/>
            <pc:sldMk cId="2994151486" sldId="261"/>
            <ac:grpSpMk id="12" creationId="{A81E1C95-1F4B-463F-1934-78005C5DFED0}"/>
          </ac:grpSpMkLst>
        </pc:grpChg>
        <pc:grpChg chg="mod">
          <ac:chgData name="Eva Moricka" userId="36d39a83d7956d7e" providerId="LiveId" clId="{40AC8C49-A17C-4CF6-96BE-DBB8BDFA02CC}" dt="2023-10-30T22:32:19.953" v="2668" actId="207"/>
          <ac:grpSpMkLst>
            <pc:docMk/>
            <pc:sldMk cId="2994151486" sldId="261"/>
            <ac:grpSpMk id="15" creationId="{0BA0AA8F-EC42-3744-B6AC-112283DE69FB}"/>
          </ac:grpSpMkLst>
        </pc:grpChg>
        <pc:grpChg chg="mod">
          <ac:chgData name="Eva Moricka" userId="36d39a83d7956d7e" providerId="LiveId" clId="{40AC8C49-A17C-4CF6-96BE-DBB8BDFA02CC}" dt="2023-10-30T22:32:25.635" v="2669" actId="207"/>
          <ac:grpSpMkLst>
            <pc:docMk/>
            <pc:sldMk cId="2994151486" sldId="261"/>
            <ac:grpSpMk id="18" creationId="{4683440D-37E1-7209-0D20-B8035CB9C16E}"/>
          </ac:grpSpMkLst>
        </pc:grpChg>
        <pc:graphicFrameChg chg="mod modGraphic">
          <ac:chgData name="Eva Moricka" userId="36d39a83d7956d7e" providerId="LiveId" clId="{40AC8C49-A17C-4CF6-96BE-DBB8BDFA02CC}" dt="2023-10-30T22:40:12.620" v="2685"/>
          <ac:graphicFrameMkLst>
            <pc:docMk/>
            <pc:sldMk cId="2994151486" sldId="261"/>
            <ac:graphicFrameMk id="23" creationId="{906F09E5-880C-34EB-989C-7B0584DAE866}"/>
          </ac:graphicFrameMkLst>
        </pc:graphicFrameChg>
        <pc:graphicFrameChg chg="mod modGraphic">
          <ac:chgData name="Eva Moricka" userId="36d39a83d7956d7e" providerId="LiveId" clId="{40AC8C49-A17C-4CF6-96BE-DBB8BDFA02CC}" dt="2023-10-30T22:35:42.428" v="2677" actId="255"/>
          <ac:graphicFrameMkLst>
            <pc:docMk/>
            <pc:sldMk cId="2994151486" sldId="261"/>
            <ac:graphicFrameMk id="26" creationId="{9A3F1702-F6B3-8E9C-F353-D0BA865F8B3C}"/>
          </ac:graphicFrameMkLst>
        </pc:graphicFrameChg>
      </pc:sldChg>
      <pc:sldChg chg="modSp mod">
        <pc:chgData name="Eva Moricka" userId="36d39a83d7956d7e" providerId="LiveId" clId="{40AC8C49-A17C-4CF6-96BE-DBB8BDFA02CC}" dt="2023-10-30T22:36:09.795" v="2678"/>
        <pc:sldMkLst>
          <pc:docMk/>
          <pc:sldMk cId="440870910" sldId="262"/>
        </pc:sldMkLst>
        <pc:spChg chg="mod">
          <ac:chgData name="Eva Moricka" userId="36d39a83d7956d7e" providerId="LiveId" clId="{40AC8C49-A17C-4CF6-96BE-DBB8BDFA02CC}" dt="2023-10-30T20:34:01.883" v="239" actId="1076"/>
          <ac:spMkLst>
            <pc:docMk/>
            <pc:sldMk cId="440870910" sldId="262"/>
            <ac:spMk id="11" creationId="{C474288B-8C1F-D002-2C61-F105EA3675F8}"/>
          </ac:spMkLst>
        </pc:spChg>
        <pc:graphicFrameChg chg="mod">
          <ac:chgData name="Eva Moricka" userId="36d39a83d7956d7e" providerId="LiveId" clId="{40AC8C49-A17C-4CF6-96BE-DBB8BDFA02CC}" dt="2023-10-30T22:36:09.795" v="2678"/>
          <ac:graphicFrameMkLst>
            <pc:docMk/>
            <pc:sldMk cId="440870910" sldId="262"/>
            <ac:graphicFrameMk id="2" creationId="{D28869D6-47B7-0269-80E1-FC9D32193FCC}"/>
          </ac:graphicFrameMkLst>
        </pc:graphicFrameChg>
      </pc:sldChg>
      <pc:sldChg chg="modSp mod">
        <pc:chgData name="Eva Moricka" userId="36d39a83d7956d7e" providerId="LiveId" clId="{40AC8C49-A17C-4CF6-96BE-DBB8BDFA02CC}" dt="2023-10-30T22:31:41.432" v="2664" actId="14100"/>
        <pc:sldMkLst>
          <pc:docMk/>
          <pc:sldMk cId="1720672669" sldId="263"/>
        </pc:sldMkLst>
        <pc:spChg chg="mod">
          <ac:chgData name="Eva Moricka" userId="36d39a83d7956d7e" providerId="LiveId" clId="{40AC8C49-A17C-4CF6-96BE-DBB8BDFA02CC}" dt="2023-10-30T20:51:56.714" v="561" actId="1036"/>
          <ac:spMkLst>
            <pc:docMk/>
            <pc:sldMk cId="1720672669" sldId="263"/>
            <ac:spMk id="3" creationId="{2B5C082D-F532-D20D-3340-3C65672794A2}"/>
          </ac:spMkLst>
        </pc:spChg>
        <pc:spChg chg="mod">
          <ac:chgData name="Eva Moricka" userId="36d39a83d7956d7e" providerId="LiveId" clId="{40AC8C49-A17C-4CF6-96BE-DBB8BDFA02CC}" dt="2023-10-30T22:31:41.432" v="2664" actId="14100"/>
          <ac:spMkLst>
            <pc:docMk/>
            <pc:sldMk cId="1720672669" sldId="263"/>
            <ac:spMk id="6" creationId="{E50842EE-9C61-D6E0-5D46-A169E853B2F4}"/>
          </ac:spMkLst>
        </pc:spChg>
        <pc:spChg chg="mod">
          <ac:chgData name="Eva Moricka" userId="36d39a83d7956d7e" providerId="LiveId" clId="{40AC8C49-A17C-4CF6-96BE-DBB8BDFA02CC}" dt="2023-10-30T20:51:56.714" v="561" actId="1036"/>
          <ac:spMkLst>
            <pc:docMk/>
            <pc:sldMk cId="1720672669" sldId="263"/>
            <ac:spMk id="7" creationId="{1F53E274-14A4-978E-3F65-28F97247BCF0}"/>
          </ac:spMkLst>
        </pc:spChg>
        <pc:spChg chg="mod">
          <ac:chgData name="Eva Moricka" userId="36d39a83d7956d7e" providerId="LiveId" clId="{40AC8C49-A17C-4CF6-96BE-DBB8BDFA02CC}" dt="2023-10-30T20:51:15.849" v="533" actId="1035"/>
          <ac:spMkLst>
            <pc:docMk/>
            <pc:sldMk cId="1720672669" sldId="263"/>
            <ac:spMk id="10" creationId="{BD87F8A0-1F72-9DF0-E8A6-E39FC72BDEEE}"/>
          </ac:spMkLst>
        </pc:spChg>
        <pc:spChg chg="mod">
          <ac:chgData name="Eva Moricka" userId="36d39a83d7956d7e" providerId="LiveId" clId="{40AC8C49-A17C-4CF6-96BE-DBB8BDFA02CC}" dt="2023-10-30T20:34:16.982" v="241" actId="1076"/>
          <ac:spMkLst>
            <pc:docMk/>
            <pc:sldMk cId="1720672669" sldId="263"/>
            <ac:spMk id="11" creationId="{C474288B-8C1F-D002-2C61-F105EA3675F8}"/>
          </ac:spMkLst>
        </pc:spChg>
        <pc:graphicFrameChg chg="mod">
          <ac:chgData name="Eva Moricka" userId="36d39a83d7956d7e" providerId="LiveId" clId="{40AC8C49-A17C-4CF6-96BE-DBB8BDFA02CC}" dt="2023-10-30T20:52:25.541" v="564"/>
          <ac:graphicFrameMkLst>
            <pc:docMk/>
            <pc:sldMk cId="1720672669" sldId="263"/>
            <ac:graphicFrameMk id="2" creationId="{D28869D6-47B7-0269-80E1-FC9D32193FCC}"/>
          </ac:graphicFrameMkLst>
        </pc:graphicFrameChg>
        <pc:graphicFrameChg chg="mod">
          <ac:chgData name="Eva Moricka" userId="36d39a83d7956d7e" providerId="LiveId" clId="{40AC8C49-A17C-4CF6-96BE-DBB8BDFA02CC}" dt="2023-10-30T20:53:31.415" v="567" actId="207"/>
          <ac:graphicFrameMkLst>
            <pc:docMk/>
            <pc:sldMk cId="1720672669" sldId="263"/>
            <ac:graphicFrameMk id="9" creationId="{91A9C654-BD9C-4C44-1D9D-EEC38C65AF51}"/>
          </ac:graphicFrameMkLst>
        </pc:graphicFrameChg>
      </pc:sldChg>
      <pc:sldChg chg="delSp modSp mod">
        <pc:chgData name="Eva Moricka" userId="36d39a83d7956d7e" providerId="LiveId" clId="{40AC8C49-A17C-4CF6-96BE-DBB8BDFA02CC}" dt="2023-10-30T22:31:30.109" v="2663" actId="14100"/>
        <pc:sldMkLst>
          <pc:docMk/>
          <pc:sldMk cId="1264213756" sldId="264"/>
        </pc:sldMkLst>
        <pc:spChg chg="mod">
          <ac:chgData name="Eva Moricka" userId="36d39a83d7956d7e" providerId="LiveId" clId="{40AC8C49-A17C-4CF6-96BE-DBB8BDFA02CC}" dt="2023-10-30T20:56:07.109" v="615" actId="1036"/>
          <ac:spMkLst>
            <pc:docMk/>
            <pc:sldMk cId="1264213756" sldId="264"/>
            <ac:spMk id="4" creationId="{8A7D05C1-2F88-31A3-01CB-D3D0F4B9456A}"/>
          </ac:spMkLst>
        </pc:spChg>
        <pc:spChg chg="mod">
          <ac:chgData name="Eva Moricka" userId="36d39a83d7956d7e" providerId="LiveId" clId="{40AC8C49-A17C-4CF6-96BE-DBB8BDFA02CC}" dt="2023-10-30T22:31:30.109" v="2663" actId="14100"/>
          <ac:spMkLst>
            <pc:docMk/>
            <pc:sldMk cId="1264213756" sldId="264"/>
            <ac:spMk id="6" creationId="{E50842EE-9C61-D6E0-5D46-A169E853B2F4}"/>
          </ac:spMkLst>
        </pc:spChg>
        <pc:spChg chg="mod">
          <ac:chgData name="Eva Moricka" userId="36d39a83d7956d7e" providerId="LiveId" clId="{40AC8C49-A17C-4CF6-96BE-DBB8BDFA02CC}" dt="2023-10-30T20:58:35.081" v="715" actId="1036"/>
          <ac:spMkLst>
            <pc:docMk/>
            <pc:sldMk cId="1264213756" sldId="264"/>
            <ac:spMk id="7" creationId="{01709244-19E2-3F1C-889E-B54AB1779AFB}"/>
          </ac:spMkLst>
        </pc:spChg>
        <pc:spChg chg="mod">
          <ac:chgData name="Eva Moricka" userId="36d39a83d7956d7e" providerId="LiveId" clId="{40AC8C49-A17C-4CF6-96BE-DBB8BDFA02CC}" dt="2023-10-30T20:57:25.217" v="664" actId="1036"/>
          <ac:spMkLst>
            <pc:docMk/>
            <pc:sldMk cId="1264213756" sldId="264"/>
            <ac:spMk id="8" creationId="{61D8F181-9FBB-7B82-0912-9767191BAA6C}"/>
          </ac:spMkLst>
        </pc:spChg>
        <pc:spChg chg="mod">
          <ac:chgData name="Eva Moricka" userId="36d39a83d7956d7e" providerId="LiveId" clId="{40AC8C49-A17C-4CF6-96BE-DBB8BDFA02CC}" dt="2023-10-30T20:57:59.867" v="700" actId="692"/>
          <ac:spMkLst>
            <pc:docMk/>
            <pc:sldMk cId="1264213756" sldId="264"/>
            <ac:spMk id="10" creationId="{24F0B19F-3B2E-D66D-ABA9-7CF153A55A34}"/>
          </ac:spMkLst>
        </pc:spChg>
        <pc:spChg chg="mod">
          <ac:chgData name="Eva Moricka" userId="36d39a83d7956d7e" providerId="LiveId" clId="{40AC8C49-A17C-4CF6-96BE-DBB8BDFA02CC}" dt="2023-10-30T20:57:59.867" v="700" actId="692"/>
          <ac:spMkLst>
            <pc:docMk/>
            <pc:sldMk cId="1264213756" sldId="264"/>
            <ac:spMk id="11" creationId="{230AA4B8-1950-B607-0240-AFEA9A809F23}"/>
          </ac:spMkLst>
        </pc:spChg>
        <pc:spChg chg="mod">
          <ac:chgData name="Eva Moricka" userId="36d39a83d7956d7e" providerId="LiveId" clId="{40AC8C49-A17C-4CF6-96BE-DBB8BDFA02CC}" dt="2023-10-30T20:56:07.109" v="615" actId="1036"/>
          <ac:spMkLst>
            <pc:docMk/>
            <pc:sldMk cId="1264213756" sldId="264"/>
            <ac:spMk id="14" creationId="{7B9B88CD-C4F1-F4A0-40AA-7FA00A001F1D}"/>
          </ac:spMkLst>
        </pc:spChg>
        <pc:spChg chg="mod">
          <ac:chgData name="Eva Moricka" userId="36d39a83d7956d7e" providerId="LiveId" clId="{40AC8C49-A17C-4CF6-96BE-DBB8BDFA02CC}" dt="2023-10-30T20:56:07.109" v="615" actId="1036"/>
          <ac:spMkLst>
            <pc:docMk/>
            <pc:sldMk cId="1264213756" sldId="264"/>
            <ac:spMk id="15" creationId="{7B9B88CD-C4F1-F4A0-40AA-7FA00A001F1D}"/>
          </ac:spMkLst>
        </pc:spChg>
        <pc:spChg chg="mod">
          <ac:chgData name="Eva Moricka" userId="36d39a83d7956d7e" providerId="LiveId" clId="{40AC8C49-A17C-4CF6-96BE-DBB8BDFA02CC}" dt="2023-10-30T20:56:07.109" v="615" actId="1036"/>
          <ac:spMkLst>
            <pc:docMk/>
            <pc:sldMk cId="1264213756" sldId="264"/>
            <ac:spMk id="16" creationId="{41853795-5E91-2F87-1A2C-4AA6C79BF3D3}"/>
          </ac:spMkLst>
        </pc:spChg>
        <pc:spChg chg="mod">
          <ac:chgData name="Eva Moricka" userId="36d39a83d7956d7e" providerId="LiveId" clId="{40AC8C49-A17C-4CF6-96BE-DBB8BDFA02CC}" dt="2023-10-30T20:56:07.109" v="615" actId="1036"/>
          <ac:spMkLst>
            <pc:docMk/>
            <pc:sldMk cId="1264213756" sldId="264"/>
            <ac:spMk id="17" creationId="{70B317E6-55FB-D607-85EB-C2A0AE799802}"/>
          </ac:spMkLst>
        </pc:spChg>
        <pc:spChg chg="mod">
          <ac:chgData name="Eva Moricka" userId="36d39a83d7956d7e" providerId="LiveId" clId="{40AC8C49-A17C-4CF6-96BE-DBB8BDFA02CC}" dt="2023-10-30T20:35:15.598" v="253" actId="1076"/>
          <ac:spMkLst>
            <pc:docMk/>
            <pc:sldMk cId="1264213756" sldId="264"/>
            <ac:spMk id="18" creationId="{B52E979F-91B2-4E4B-97E7-8AFC6370349D}"/>
          </ac:spMkLst>
        </pc:spChg>
        <pc:spChg chg="mod">
          <ac:chgData name="Eva Moricka" userId="36d39a83d7956d7e" providerId="LiveId" clId="{40AC8C49-A17C-4CF6-96BE-DBB8BDFA02CC}" dt="2023-10-30T20:56:07.109" v="615" actId="1036"/>
          <ac:spMkLst>
            <pc:docMk/>
            <pc:sldMk cId="1264213756" sldId="264"/>
            <ac:spMk id="19" creationId="{AA6522C2-157E-B1C4-7FD1-FAD3F72C681C}"/>
          </ac:spMkLst>
        </pc:spChg>
        <pc:spChg chg="mod">
          <ac:chgData name="Eva Moricka" userId="36d39a83d7956d7e" providerId="LiveId" clId="{40AC8C49-A17C-4CF6-96BE-DBB8BDFA02CC}" dt="2023-10-30T20:56:07.109" v="615" actId="1036"/>
          <ac:spMkLst>
            <pc:docMk/>
            <pc:sldMk cId="1264213756" sldId="264"/>
            <ac:spMk id="20" creationId="{1974BFFD-3F79-1ACF-CBCB-DE2087AD325C}"/>
          </ac:spMkLst>
        </pc:spChg>
        <pc:spChg chg="mod">
          <ac:chgData name="Eva Moricka" userId="36d39a83d7956d7e" providerId="LiveId" clId="{40AC8C49-A17C-4CF6-96BE-DBB8BDFA02CC}" dt="2023-10-30T20:57:11.847" v="649" actId="1035"/>
          <ac:spMkLst>
            <pc:docMk/>
            <pc:sldMk cId="1264213756" sldId="264"/>
            <ac:spMk id="22" creationId="{C54F1688-FCAF-F570-7CB4-E96ED77C4B9D}"/>
          </ac:spMkLst>
        </pc:spChg>
        <pc:spChg chg="mod">
          <ac:chgData name="Eva Moricka" userId="36d39a83d7956d7e" providerId="LiveId" clId="{40AC8C49-A17C-4CF6-96BE-DBB8BDFA02CC}" dt="2023-10-30T20:57:59.867" v="700" actId="692"/>
          <ac:spMkLst>
            <pc:docMk/>
            <pc:sldMk cId="1264213756" sldId="264"/>
            <ac:spMk id="24" creationId="{E61D815E-3192-DF5C-30E1-09E3742D5CB6}"/>
          </ac:spMkLst>
        </pc:spChg>
        <pc:spChg chg="mod">
          <ac:chgData name="Eva Moricka" userId="36d39a83d7956d7e" providerId="LiveId" clId="{40AC8C49-A17C-4CF6-96BE-DBB8BDFA02CC}" dt="2023-10-30T20:57:59.867" v="700" actId="692"/>
          <ac:spMkLst>
            <pc:docMk/>
            <pc:sldMk cId="1264213756" sldId="264"/>
            <ac:spMk id="25" creationId="{90EDF1C2-36A0-2322-F901-C5CDA9DF2D30}"/>
          </ac:spMkLst>
        </pc:spChg>
        <pc:spChg chg="mod">
          <ac:chgData name="Eva Moricka" userId="36d39a83d7956d7e" providerId="LiveId" clId="{40AC8C49-A17C-4CF6-96BE-DBB8BDFA02CC}" dt="2023-10-30T20:57:59.867" v="700" actId="692"/>
          <ac:spMkLst>
            <pc:docMk/>
            <pc:sldMk cId="1264213756" sldId="264"/>
            <ac:spMk id="26" creationId="{7507BFA6-165D-C9EB-6B2B-CE99A350B3DB}"/>
          </ac:spMkLst>
        </pc:spChg>
        <pc:spChg chg="del mod">
          <ac:chgData name="Eva Moricka" userId="36d39a83d7956d7e" providerId="LiveId" clId="{40AC8C49-A17C-4CF6-96BE-DBB8BDFA02CC}" dt="2023-10-30T21:00:09.369" v="722" actId="478"/>
          <ac:spMkLst>
            <pc:docMk/>
            <pc:sldMk cId="1264213756" sldId="264"/>
            <ac:spMk id="28" creationId="{577ED189-E72D-4758-772D-E7ECBABF9ECC}"/>
          </ac:spMkLst>
        </pc:spChg>
        <pc:grpChg chg="mod">
          <ac:chgData name="Eva Moricka" userId="36d39a83d7956d7e" providerId="LiveId" clId="{40AC8C49-A17C-4CF6-96BE-DBB8BDFA02CC}" dt="2023-10-30T20:57:54.809" v="699" actId="1037"/>
          <ac:grpSpMkLst>
            <pc:docMk/>
            <pc:sldMk cId="1264213756" sldId="264"/>
            <ac:grpSpMk id="9" creationId="{B8C09E99-A5B3-EE1B-7948-3118BEA24AD3}"/>
          </ac:grpSpMkLst>
        </pc:grpChg>
        <pc:graphicFrameChg chg="mod">
          <ac:chgData name="Eva Moricka" userId="36d39a83d7956d7e" providerId="LiveId" clId="{40AC8C49-A17C-4CF6-96BE-DBB8BDFA02CC}" dt="2023-10-30T20:59:44.693" v="720"/>
          <ac:graphicFrameMkLst>
            <pc:docMk/>
            <pc:sldMk cId="1264213756" sldId="264"/>
            <ac:graphicFrameMk id="2" creationId="{7F52CF23-20C3-20E4-55B3-C943C71E6E10}"/>
          </ac:graphicFrameMkLst>
        </pc:graphicFrameChg>
        <pc:graphicFrameChg chg="mod">
          <ac:chgData name="Eva Moricka" userId="36d39a83d7956d7e" providerId="LiveId" clId="{40AC8C49-A17C-4CF6-96BE-DBB8BDFA02CC}" dt="2023-10-30T20:59:30.854" v="718"/>
          <ac:graphicFrameMkLst>
            <pc:docMk/>
            <pc:sldMk cId="1264213756" sldId="264"/>
            <ac:graphicFrameMk id="12" creationId="{B4AE4DB6-5E25-C3E2-60B9-2BC7A8D712A0}"/>
          </ac:graphicFrameMkLst>
        </pc:graphicFrameChg>
        <pc:graphicFrameChg chg="mod">
          <ac:chgData name="Eva Moricka" userId="36d39a83d7956d7e" providerId="LiveId" clId="{40AC8C49-A17C-4CF6-96BE-DBB8BDFA02CC}" dt="2023-10-30T20:59:39.473" v="719"/>
          <ac:graphicFrameMkLst>
            <pc:docMk/>
            <pc:sldMk cId="1264213756" sldId="264"/>
            <ac:graphicFrameMk id="13" creationId="{E5092AB1-374C-A28C-2743-42B479F99B46}"/>
          </ac:graphicFrameMkLst>
        </pc:graphicFrameChg>
        <pc:graphicFrameChg chg="mod">
          <ac:chgData name="Eva Moricka" userId="36d39a83d7956d7e" providerId="LiveId" clId="{40AC8C49-A17C-4CF6-96BE-DBB8BDFA02CC}" dt="2023-10-30T21:01:59.059" v="785" actId="692"/>
          <ac:graphicFrameMkLst>
            <pc:docMk/>
            <pc:sldMk cId="1264213756" sldId="264"/>
            <ac:graphicFrameMk id="23" creationId="{5B251659-4A28-1850-B74D-D8719AD17C88}"/>
          </ac:graphicFrameMkLst>
        </pc:graphicFrameChg>
        <pc:picChg chg="mod">
          <ac:chgData name="Eva Moricka" userId="36d39a83d7956d7e" providerId="LiveId" clId="{40AC8C49-A17C-4CF6-96BE-DBB8BDFA02CC}" dt="2023-10-30T20:59:14.107" v="717" actId="207"/>
          <ac:picMkLst>
            <pc:docMk/>
            <pc:sldMk cId="1264213756" sldId="264"/>
            <ac:picMk id="27" creationId="{0BA8FA1C-AA0E-95F3-1B17-CDAD40A37B7E}"/>
          </ac:picMkLst>
        </pc:picChg>
      </pc:sldChg>
      <pc:sldChg chg="delSp modSp mod">
        <pc:chgData name="Eva Moricka" userId="36d39a83d7956d7e" providerId="LiveId" clId="{40AC8C49-A17C-4CF6-96BE-DBB8BDFA02CC}" dt="2023-10-30T21:13:13.024" v="1098" actId="1035"/>
        <pc:sldMkLst>
          <pc:docMk/>
          <pc:sldMk cId="2717345601" sldId="265"/>
        </pc:sldMkLst>
        <pc:spChg chg="mod">
          <ac:chgData name="Eva Moricka" userId="36d39a83d7956d7e" providerId="LiveId" clId="{40AC8C49-A17C-4CF6-96BE-DBB8BDFA02CC}" dt="2023-10-30T21:08:00.361" v="963" actId="1035"/>
          <ac:spMkLst>
            <pc:docMk/>
            <pc:sldMk cId="2717345601" sldId="265"/>
            <ac:spMk id="3" creationId="{B85D888F-61B3-CE2B-36B8-4DDBEB8F4B5C}"/>
          </ac:spMkLst>
        </pc:spChg>
        <pc:spChg chg="mod">
          <ac:chgData name="Eva Moricka" userId="36d39a83d7956d7e" providerId="LiveId" clId="{40AC8C49-A17C-4CF6-96BE-DBB8BDFA02CC}" dt="2023-10-30T21:02:49.966" v="857" actId="1035"/>
          <ac:spMkLst>
            <pc:docMk/>
            <pc:sldMk cId="2717345601" sldId="265"/>
            <ac:spMk id="6" creationId="{E50842EE-9C61-D6E0-5D46-A169E853B2F4}"/>
          </ac:spMkLst>
        </pc:spChg>
        <pc:spChg chg="del mod">
          <ac:chgData name="Eva Moricka" userId="36d39a83d7956d7e" providerId="LiveId" clId="{40AC8C49-A17C-4CF6-96BE-DBB8BDFA02CC}" dt="2023-10-30T21:06:44.396" v="906" actId="478"/>
          <ac:spMkLst>
            <pc:docMk/>
            <pc:sldMk cId="2717345601" sldId="265"/>
            <ac:spMk id="15" creationId="{A6852CB9-8266-9DF3-82A9-8A7C2983867A}"/>
          </ac:spMkLst>
        </pc:spChg>
        <pc:spChg chg="del mod">
          <ac:chgData name="Eva Moricka" userId="36d39a83d7956d7e" providerId="LiveId" clId="{40AC8C49-A17C-4CF6-96BE-DBB8BDFA02CC}" dt="2023-10-30T21:06:42.018" v="905" actId="478"/>
          <ac:spMkLst>
            <pc:docMk/>
            <pc:sldMk cId="2717345601" sldId="265"/>
            <ac:spMk id="17" creationId="{6C431A9C-C254-BFCF-AA77-95ED960019EF}"/>
          </ac:spMkLst>
        </pc:spChg>
        <pc:spChg chg="mod">
          <ac:chgData name="Eva Moricka" userId="36d39a83d7956d7e" providerId="LiveId" clId="{40AC8C49-A17C-4CF6-96BE-DBB8BDFA02CC}" dt="2023-10-30T20:35:35.886" v="255" actId="1076"/>
          <ac:spMkLst>
            <pc:docMk/>
            <pc:sldMk cId="2717345601" sldId="265"/>
            <ac:spMk id="18" creationId="{B52E979F-91B2-4E4B-97E7-8AFC6370349D}"/>
          </ac:spMkLst>
        </pc:spChg>
        <pc:spChg chg="del mod">
          <ac:chgData name="Eva Moricka" userId="36d39a83d7956d7e" providerId="LiveId" clId="{40AC8C49-A17C-4CF6-96BE-DBB8BDFA02CC}" dt="2023-10-30T21:06:42.018" v="905" actId="478"/>
          <ac:spMkLst>
            <pc:docMk/>
            <pc:sldMk cId="2717345601" sldId="265"/>
            <ac:spMk id="20" creationId="{E6ABE618-4FDA-926C-7621-E21A14B1E12E}"/>
          </ac:spMkLst>
        </pc:spChg>
        <pc:spChg chg="mod">
          <ac:chgData name="Eva Moricka" userId="36d39a83d7956d7e" providerId="LiveId" clId="{40AC8C49-A17C-4CF6-96BE-DBB8BDFA02CC}" dt="2023-10-30T21:11:09.436" v="1063" actId="1036"/>
          <ac:spMkLst>
            <pc:docMk/>
            <pc:sldMk cId="2717345601" sldId="265"/>
            <ac:spMk id="75" creationId="{3F8B0D55-63FA-FF21-711D-A502EC6487A6}"/>
          </ac:spMkLst>
        </pc:spChg>
        <pc:spChg chg="mod">
          <ac:chgData name="Eva Moricka" userId="36d39a83d7956d7e" providerId="LiveId" clId="{40AC8C49-A17C-4CF6-96BE-DBB8BDFA02CC}" dt="2023-10-30T21:11:09.436" v="1063" actId="1036"/>
          <ac:spMkLst>
            <pc:docMk/>
            <pc:sldMk cId="2717345601" sldId="265"/>
            <ac:spMk id="76" creationId="{842E5176-AEB9-949F-EA10-E361D41943E8}"/>
          </ac:spMkLst>
        </pc:spChg>
        <pc:spChg chg="mod">
          <ac:chgData name="Eva Moricka" userId="36d39a83d7956d7e" providerId="LiveId" clId="{40AC8C49-A17C-4CF6-96BE-DBB8BDFA02CC}" dt="2023-10-30T21:13:13.024" v="1098" actId="1035"/>
          <ac:spMkLst>
            <pc:docMk/>
            <pc:sldMk cId="2717345601" sldId="265"/>
            <ac:spMk id="84" creationId="{F9291E2D-06DB-35A3-E8D6-8EB42A218C40}"/>
          </ac:spMkLst>
        </pc:spChg>
        <pc:spChg chg="mod">
          <ac:chgData name="Eva Moricka" userId="36d39a83d7956d7e" providerId="LiveId" clId="{40AC8C49-A17C-4CF6-96BE-DBB8BDFA02CC}" dt="2023-10-30T21:07:53.073" v="957" actId="1036"/>
          <ac:spMkLst>
            <pc:docMk/>
            <pc:sldMk cId="2717345601" sldId="265"/>
            <ac:spMk id="85" creationId="{D2799C7C-620E-157E-D8BF-B1610DB67458}"/>
          </ac:spMkLst>
        </pc:spChg>
        <pc:spChg chg="mod">
          <ac:chgData name="Eva Moricka" userId="36d39a83d7956d7e" providerId="LiveId" clId="{40AC8C49-A17C-4CF6-96BE-DBB8BDFA02CC}" dt="2023-10-30T21:11:15.206" v="1064" actId="14100"/>
          <ac:spMkLst>
            <pc:docMk/>
            <pc:sldMk cId="2717345601" sldId="265"/>
            <ac:spMk id="86" creationId="{5E3BB746-580B-91E9-D8CA-85A8F05C9017}"/>
          </ac:spMkLst>
        </pc:spChg>
        <pc:spChg chg="mod">
          <ac:chgData name="Eva Moricka" userId="36d39a83d7956d7e" providerId="LiveId" clId="{40AC8C49-A17C-4CF6-96BE-DBB8BDFA02CC}" dt="2023-10-30T21:12:49.703" v="1086" actId="1036"/>
          <ac:spMkLst>
            <pc:docMk/>
            <pc:sldMk cId="2717345601" sldId="265"/>
            <ac:spMk id="87" creationId="{FEC2B989-922C-A8B7-328A-75B420CFD1B4}"/>
          </ac:spMkLst>
        </pc:spChg>
        <pc:spChg chg="mod">
          <ac:chgData name="Eva Moricka" userId="36d39a83d7956d7e" providerId="LiveId" clId="{40AC8C49-A17C-4CF6-96BE-DBB8BDFA02CC}" dt="2023-10-30T21:12:49.703" v="1086" actId="1036"/>
          <ac:spMkLst>
            <pc:docMk/>
            <pc:sldMk cId="2717345601" sldId="265"/>
            <ac:spMk id="90" creationId="{C696C25E-807D-9AC7-2D01-15558667BA19}"/>
          </ac:spMkLst>
        </pc:spChg>
        <pc:spChg chg="mod">
          <ac:chgData name="Eva Moricka" userId="36d39a83d7956d7e" providerId="LiveId" clId="{40AC8C49-A17C-4CF6-96BE-DBB8BDFA02CC}" dt="2023-10-30T21:12:49.703" v="1086" actId="1036"/>
          <ac:spMkLst>
            <pc:docMk/>
            <pc:sldMk cId="2717345601" sldId="265"/>
            <ac:spMk id="91" creationId="{BCFD7A52-73C2-C5D2-E020-422668ECE2D1}"/>
          </ac:spMkLst>
        </pc:spChg>
        <pc:spChg chg="mod">
          <ac:chgData name="Eva Moricka" userId="36d39a83d7956d7e" providerId="LiveId" clId="{40AC8C49-A17C-4CF6-96BE-DBB8BDFA02CC}" dt="2023-10-30T21:12:49.703" v="1086" actId="1036"/>
          <ac:spMkLst>
            <pc:docMk/>
            <pc:sldMk cId="2717345601" sldId="265"/>
            <ac:spMk id="94" creationId="{BF9E8684-02BC-376B-7843-A2571B5A12CD}"/>
          </ac:spMkLst>
        </pc:spChg>
        <pc:spChg chg="mod">
          <ac:chgData name="Eva Moricka" userId="36d39a83d7956d7e" providerId="LiveId" clId="{40AC8C49-A17C-4CF6-96BE-DBB8BDFA02CC}" dt="2023-10-30T21:11:56.245" v="1069" actId="1076"/>
          <ac:spMkLst>
            <pc:docMk/>
            <pc:sldMk cId="2717345601" sldId="265"/>
            <ac:spMk id="98" creationId="{36B1B69B-ACAC-C567-E199-5C29E02CB76A}"/>
          </ac:spMkLst>
        </pc:spChg>
        <pc:spChg chg="mod">
          <ac:chgData name="Eva Moricka" userId="36d39a83d7956d7e" providerId="LiveId" clId="{40AC8C49-A17C-4CF6-96BE-DBB8BDFA02CC}" dt="2023-10-30T21:12:58.325" v="1095" actId="1035"/>
          <ac:spMkLst>
            <pc:docMk/>
            <pc:sldMk cId="2717345601" sldId="265"/>
            <ac:spMk id="101" creationId="{1C30B46A-EE14-F5E3-053C-119E1297D47B}"/>
          </ac:spMkLst>
        </pc:spChg>
        <pc:graphicFrameChg chg="mod">
          <ac:chgData name="Eva Moricka" userId="36d39a83d7956d7e" providerId="LiveId" clId="{40AC8C49-A17C-4CF6-96BE-DBB8BDFA02CC}" dt="2023-10-30T21:06:05.507" v="901" actId="255"/>
          <ac:graphicFrameMkLst>
            <pc:docMk/>
            <pc:sldMk cId="2717345601" sldId="265"/>
            <ac:graphicFrameMk id="2" creationId="{7F52CF23-20C3-20E4-55B3-C943C71E6E10}"/>
          </ac:graphicFrameMkLst>
        </pc:graphicFrameChg>
        <pc:graphicFrameChg chg="mod">
          <ac:chgData name="Eva Moricka" userId="36d39a83d7956d7e" providerId="LiveId" clId="{40AC8C49-A17C-4CF6-96BE-DBB8BDFA02CC}" dt="2023-10-30T21:10:10.165" v="1006" actId="14100"/>
          <ac:graphicFrameMkLst>
            <pc:docMk/>
            <pc:sldMk cId="2717345601" sldId="265"/>
            <ac:graphicFrameMk id="21" creationId="{FEFA1DB1-FF23-03BA-8DC8-9EF1183BD14C}"/>
          </ac:graphicFrameMkLst>
        </pc:graphicFrameChg>
        <pc:graphicFrameChg chg="mod">
          <ac:chgData name="Eva Moricka" userId="36d39a83d7956d7e" providerId="LiveId" clId="{40AC8C49-A17C-4CF6-96BE-DBB8BDFA02CC}" dt="2023-10-30T21:12:49.703" v="1086" actId="1036"/>
          <ac:graphicFrameMkLst>
            <pc:docMk/>
            <pc:sldMk cId="2717345601" sldId="265"/>
            <ac:graphicFrameMk id="72" creationId="{9F7A17EB-3D74-EB7A-7AFD-38EFAD4B360D}"/>
          </ac:graphicFrameMkLst>
        </pc:graphicFrameChg>
        <pc:picChg chg="mod">
          <ac:chgData name="Eva Moricka" userId="36d39a83d7956d7e" providerId="LiveId" clId="{40AC8C49-A17C-4CF6-96BE-DBB8BDFA02CC}" dt="2023-10-30T21:05:57.581" v="900" actId="1035"/>
          <ac:picMkLst>
            <pc:docMk/>
            <pc:sldMk cId="2717345601" sldId="265"/>
            <ac:picMk id="14" creationId="{E7851235-93F7-2EBB-270D-75DE007FB95B}"/>
          </ac:picMkLst>
        </pc:picChg>
        <pc:cxnChg chg="mod">
          <ac:chgData name="Eva Moricka" userId="36d39a83d7956d7e" providerId="LiveId" clId="{40AC8C49-A17C-4CF6-96BE-DBB8BDFA02CC}" dt="2023-10-30T21:11:09.436" v="1063" actId="1036"/>
          <ac:cxnSpMkLst>
            <pc:docMk/>
            <pc:sldMk cId="2717345601" sldId="265"/>
            <ac:cxnSpMk id="73" creationId="{A87739F1-5059-B7B1-40AF-6EC7CDA6DB49}"/>
          </ac:cxnSpMkLst>
        </pc:cxnChg>
        <pc:cxnChg chg="mod">
          <ac:chgData name="Eva Moricka" userId="36d39a83d7956d7e" providerId="LiveId" clId="{40AC8C49-A17C-4CF6-96BE-DBB8BDFA02CC}" dt="2023-10-30T21:11:09.436" v="1063" actId="1036"/>
          <ac:cxnSpMkLst>
            <pc:docMk/>
            <pc:sldMk cId="2717345601" sldId="265"/>
            <ac:cxnSpMk id="74" creationId="{9BAF77FB-A0AC-E7B0-FDD2-FD62147B43BD}"/>
          </ac:cxnSpMkLst>
        </pc:cxnChg>
        <pc:cxnChg chg="mod">
          <ac:chgData name="Eva Moricka" userId="36d39a83d7956d7e" providerId="LiveId" clId="{40AC8C49-A17C-4CF6-96BE-DBB8BDFA02CC}" dt="2023-10-30T21:12:49.703" v="1086" actId="1036"/>
          <ac:cxnSpMkLst>
            <pc:docMk/>
            <pc:sldMk cId="2717345601" sldId="265"/>
            <ac:cxnSpMk id="88" creationId="{A4AC3EB4-D492-CE4F-C176-9B79084DA85B}"/>
          </ac:cxnSpMkLst>
        </pc:cxnChg>
        <pc:cxnChg chg="mod">
          <ac:chgData name="Eva Moricka" userId="36d39a83d7956d7e" providerId="LiveId" clId="{40AC8C49-A17C-4CF6-96BE-DBB8BDFA02CC}" dt="2023-10-30T21:12:49.703" v="1086" actId="1036"/>
          <ac:cxnSpMkLst>
            <pc:docMk/>
            <pc:sldMk cId="2717345601" sldId="265"/>
            <ac:cxnSpMk id="89" creationId="{74458F77-AAD1-51AB-575F-AF891BC575F2}"/>
          </ac:cxnSpMkLst>
        </pc:cxnChg>
      </pc:sldChg>
      <pc:sldChg chg="addSp modSp mod">
        <pc:chgData name="Eva Moricka" userId="36d39a83d7956d7e" providerId="LiveId" clId="{40AC8C49-A17C-4CF6-96BE-DBB8BDFA02CC}" dt="2023-10-30T22:37:15.740" v="2679" actId="6549"/>
        <pc:sldMkLst>
          <pc:docMk/>
          <pc:sldMk cId="3559446221" sldId="266"/>
        </pc:sldMkLst>
        <pc:spChg chg="mod">
          <ac:chgData name="Eva Moricka" userId="36d39a83d7956d7e" providerId="LiveId" clId="{40AC8C49-A17C-4CF6-96BE-DBB8BDFA02CC}" dt="2023-10-30T22:31:02.263" v="2662" actId="14100"/>
          <ac:spMkLst>
            <pc:docMk/>
            <pc:sldMk cId="3559446221" sldId="266"/>
            <ac:spMk id="2" creationId="{4CF39DC7-BB08-76CF-6EE4-FB89FEDE1FA4}"/>
          </ac:spMkLst>
        </pc:spChg>
        <pc:spChg chg="mod">
          <ac:chgData name="Eva Moricka" userId="36d39a83d7956d7e" providerId="LiveId" clId="{40AC8C49-A17C-4CF6-96BE-DBB8BDFA02CC}" dt="2023-10-30T22:37:15.740" v="2679" actId="6549"/>
          <ac:spMkLst>
            <pc:docMk/>
            <pc:sldMk cId="3559446221" sldId="266"/>
            <ac:spMk id="4" creationId="{35AC4A8A-FE5A-786D-3E06-560EA58F9335}"/>
          </ac:spMkLst>
        </pc:spChg>
        <pc:spChg chg="mod">
          <ac:chgData name="Eva Moricka" userId="36d39a83d7956d7e" providerId="LiveId" clId="{40AC8C49-A17C-4CF6-96BE-DBB8BDFA02CC}" dt="2023-10-30T21:18:46.683" v="1240" actId="1076"/>
          <ac:spMkLst>
            <pc:docMk/>
            <pc:sldMk cId="3559446221" sldId="266"/>
            <ac:spMk id="7" creationId="{E54BC0B1-4D03-6102-560D-C64C8CE036C6}"/>
          </ac:spMkLst>
        </pc:spChg>
        <pc:spChg chg="add mod">
          <ac:chgData name="Eva Moricka" userId="36d39a83d7956d7e" providerId="LiveId" clId="{40AC8C49-A17C-4CF6-96BE-DBB8BDFA02CC}" dt="2023-10-30T21:21:01.316" v="1318" actId="14100"/>
          <ac:spMkLst>
            <pc:docMk/>
            <pc:sldMk cId="3559446221" sldId="266"/>
            <ac:spMk id="8" creationId="{C9230EC2-1BF4-4A47-5927-F538E15228CB}"/>
          </ac:spMkLst>
        </pc:spChg>
        <pc:spChg chg="add mod">
          <ac:chgData name="Eva Moricka" userId="36d39a83d7956d7e" providerId="LiveId" clId="{40AC8C49-A17C-4CF6-96BE-DBB8BDFA02CC}" dt="2023-10-30T21:21:01.316" v="1318" actId="14100"/>
          <ac:spMkLst>
            <pc:docMk/>
            <pc:sldMk cId="3559446221" sldId="266"/>
            <ac:spMk id="9" creationId="{27E6F32F-88FE-9547-FE21-57A64E4D25B9}"/>
          </ac:spMkLst>
        </pc:spChg>
        <pc:spChg chg="mod">
          <ac:chgData name="Eva Moricka" userId="36d39a83d7956d7e" providerId="LiveId" clId="{40AC8C49-A17C-4CF6-96BE-DBB8BDFA02CC}" dt="2023-10-30T21:17:36.924" v="1181" actId="1036"/>
          <ac:spMkLst>
            <pc:docMk/>
            <pc:sldMk cId="3559446221" sldId="266"/>
            <ac:spMk id="10" creationId="{8E541E80-36E4-EE9D-50C8-621E9B6AE929}"/>
          </ac:spMkLst>
        </pc:spChg>
        <pc:spChg chg="mod">
          <ac:chgData name="Eva Moricka" userId="36d39a83d7956d7e" providerId="LiveId" clId="{40AC8C49-A17C-4CF6-96BE-DBB8BDFA02CC}" dt="2023-10-30T21:20:05.200" v="1280" actId="14100"/>
          <ac:spMkLst>
            <pc:docMk/>
            <pc:sldMk cId="3559446221" sldId="266"/>
            <ac:spMk id="11" creationId="{34207328-10C3-A8A9-CE5D-847CF2985189}"/>
          </ac:spMkLst>
        </pc:spChg>
        <pc:spChg chg="mod">
          <ac:chgData name="Eva Moricka" userId="36d39a83d7956d7e" providerId="LiveId" clId="{40AC8C49-A17C-4CF6-96BE-DBB8BDFA02CC}" dt="2023-10-30T21:20:10.203" v="1281" actId="14100"/>
          <ac:spMkLst>
            <pc:docMk/>
            <pc:sldMk cId="3559446221" sldId="266"/>
            <ac:spMk id="12" creationId="{88786891-C73C-3E6D-86E2-3EAB26113A56}"/>
          </ac:spMkLst>
        </pc:spChg>
        <pc:spChg chg="mod">
          <ac:chgData name="Eva Moricka" userId="36d39a83d7956d7e" providerId="LiveId" clId="{40AC8C49-A17C-4CF6-96BE-DBB8BDFA02CC}" dt="2023-10-30T21:21:29.835" v="1327" actId="1035"/>
          <ac:spMkLst>
            <pc:docMk/>
            <pc:sldMk cId="3559446221" sldId="266"/>
            <ac:spMk id="14" creationId="{2ECDBA04-C145-48D4-2FB6-1DD0B292F4DF}"/>
          </ac:spMkLst>
        </pc:spChg>
        <pc:graphicFrameChg chg="mod">
          <ac:chgData name="Eva Moricka" userId="36d39a83d7956d7e" providerId="LiveId" clId="{40AC8C49-A17C-4CF6-96BE-DBB8BDFA02CC}" dt="2023-10-30T21:18:31.497" v="1231" actId="1035"/>
          <ac:graphicFrameMkLst>
            <pc:docMk/>
            <pc:sldMk cId="3559446221" sldId="266"/>
            <ac:graphicFrameMk id="5" creationId="{893CA25C-D4F2-6620-E1CA-11DAB1FB2A83}"/>
          </ac:graphicFrameMkLst>
        </pc:graphicFrameChg>
        <pc:graphicFrameChg chg="mod">
          <ac:chgData name="Eva Moricka" userId="36d39a83d7956d7e" providerId="LiveId" clId="{40AC8C49-A17C-4CF6-96BE-DBB8BDFA02CC}" dt="2023-10-30T21:19:18.489" v="1241"/>
          <ac:graphicFrameMkLst>
            <pc:docMk/>
            <pc:sldMk cId="3559446221" sldId="266"/>
            <ac:graphicFrameMk id="6" creationId="{B2F6EF0F-BA63-6382-25B4-DDAA2259146F}"/>
          </ac:graphicFrameMkLst>
        </pc:graphicFrameChg>
        <pc:graphicFrameChg chg="mod">
          <ac:chgData name="Eva Moricka" userId="36d39a83d7956d7e" providerId="LiveId" clId="{40AC8C49-A17C-4CF6-96BE-DBB8BDFA02CC}" dt="2023-10-30T21:21:23.923" v="1322" actId="14100"/>
          <ac:graphicFrameMkLst>
            <pc:docMk/>
            <pc:sldMk cId="3559446221" sldId="266"/>
            <ac:graphicFrameMk id="13" creationId="{1AE414CE-E6AF-1C41-25C8-85CD488DDEB9}"/>
          </ac:graphicFrameMkLst>
        </pc:graphicFrameChg>
      </pc:sldChg>
      <pc:sldChg chg="modSp mod">
        <pc:chgData name="Eva Moricka" userId="36d39a83d7956d7e" providerId="LiveId" clId="{40AC8C49-A17C-4CF6-96BE-DBB8BDFA02CC}" dt="2023-10-30T21:28:12.404" v="1607" actId="1036"/>
        <pc:sldMkLst>
          <pc:docMk/>
          <pc:sldMk cId="4246242547" sldId="267"/>
        </pc:sldMkLst>
        <pc:spChg chg="mod">
          <ac:chgData name="Eva Moricka" userId="36d39a83d7956d7e" providerId="LiveId" clId="{40AC8C49-A17C-4CF6-96BE-DBB8BDFA02CC}" dt="2023-10-30T21:25:57.585" v="1475" actId="1035"/>
          <ac:spMkLst>
            <pc:docMk/>
            <pc:sldMk cId="4246242547" sldId="267"/>
            <ac:spMk id="8" creationId="{BF30DED9-F061-86E0-D15D-FDF36471B4C8}"/>
          </ac:spMkLst>
        </pc:spChg>
        <pc:spChg chg="mod">
          <ac:chgData name="Eva Moricka" userId="36d39a83d7956d7e" providerId="LiveId" clId="{40AC8C49-A17C-4CF6-96BE-DBB8BDFA02CC}" dt="2023-10-30T21:26:26.462" v="1483" actId="1036"/>
          <ac:spMkLst>
            <pc:docMk/>
            <pc:sldMk cId="4246242547" sldId="267"/>
            <ac:spMk id="9" creationId="{AD562856-7848-9591-EFBD-8023D20C3A88}"/>
          </ac:spMkLst>
        </pc:spChg>
        <pc:spChg chg="mod">
          <ac:chgData name="Eva Moricka" userId="36d39a83d7956d7e" providerId="LiveId" clId="{40AC8C49-A17C-4CF6-96BE-DBB8BDFA02CC}" dt="2023-10-30T21:26:34.519" v="1492" actId="1035"/>
          <ac:spMkLst>
            <pc:docMk/>
            <pc:sldMk cId="4246242547" sldId="267"/>
            <ac:spMk id="10" creationId="{3E59E011-BCB1-D042-9DCC-6A1B8616EF5E}"/>
          </ac:spMkLst>
        </pc:spChg>
        <pc:spChg chg="mod">
          <ac:chgData name="Eva Moricka" userId="36d39a83d7956d7e" providerId="LiveId" clId="{40AC8C49-A17C-4CF6-96BE-DBB8BDFA02CC}" dt="2023-10-30T21:26:41.782" v="1503" actId="1036"/>
          <ac:spMkLst>
            <pc:docMk/>
            <pc:sldMk cId="4246242547" sldId="267"/>
            <ac:spMk id="11" creationId="{23B0883D-CCA8-5F2B-59E6-8B1BD0E1E33C}"/>
          </ac:spMkLst>
        </pc:spChg>
        <pc:spChg chg="mod">
          <ac:chgData name="Eva Moricka" userId="36d39a83d7956d7e" providerId="LiveId" clId="{40AC8C49-A17C-4CF6-96BE-DBB8BDFA02CC}" dt="2023-10-30T21:26:47.878" v="1512" actId="1036"/>
          <ac:spMkLst>
            <pc:docMk/>
            <pc:sldMk cId="4246242547" sldId="267"/>
            <ac:spMk id="12" creationId="{56FD27F8-332F-63D5-B3BF-51C81A216A8C}"/>
          </ac:spMkLst>
        </pc:spChg>
        <pc:spChg chg="mod">
          <ac:chgData name="Eva Moricka" userId="36d39a83d7956d7e" providerId="LiveId" clId="{40AC8C49-A17C-4CF6-96BE-DBB8BDFA02CC}" dt="2023-10-30T21:26:54.097" v="1524" actId="1035"/>
          <ac:spMkLst>
            <pc:docMk/>
            <pc:sldMk cId="4246242547" sldId="267"/>
            <ac:spMk id="13" creationId="{35DA27E1-FD2D-AF2D-C544-53C948560E31}"/>
          </ac:spMkLst>
        </pc:spChg>
        <pc:spChg chg="mod">
          <ac:chgData name="Eva Moricka" userId="36d39a83d7956d7e" providerId="LiveId" clId="{40AC8C49-A17C-4CF6-96BE-DBB8BDFA02CC}" dt="2023-10-30T21:27:00.592" v="1542" actId="1035"/>
          <ac:spMkLst>
            <pc:docMk/>
            <pc:sldMk cId="4246242547" sldId="267"/>
            <ac:spMk id="15" creationId="{3B74C4EA-97C7-9FAA-92A0-4295CB9CD44D}"/>
          </ac:spMkLst>
        </pc:spChg>
        <pc:spChg chg="mod">
          <ac:chgData name="Eva Moricka" userId="36d39a83d7956d7e" providerId="LiveId" clId="{40AC8C49-A17C-4CF6-96BE-DBB8BDFA02CC}" dt="2023-10-30T21:27:08.123" v="1559" actId="1035"/>
          <ac:spMkLst>
            <pc:docMk/>
            <pc:sldMk cId="4246242547" sldId="267"/>
            <ac:spMk id="16" creationId="{D532AA15-5F36-85E5-AACF-47F9942929A9}"/>
          </ac:spMkLst>
        </pc:spChg>
        <pc:spChg chg="mod">
          <ac:chgData name="Eva Moricka" userId="36d39a83d7956d7e" providerId="LiveId" clId="{40AC8C49-A17C-4CF6-96BE-DBB8BDFA02CC}" dt="2023-10-30T21:27:37.327" v="1589" actId="1035"/>
          <ac:spMkLst>
            <pc:docMk/>
            <pc:sldMk cId="4246242547" sldId="267"/>
            <ac:spMk id="17" creationId="{E3FE8A61-9559-01BE-90CD-53AB03779913}"/>
          </ac:spMkLst>
        </pc:spChg>
        <pc:spChg chg="mod">
          <ac:chgData name="Eva Moricka" userId="36d39a83d7956d7e" providerId="LiveId" clId="{40AC8C49-A17C-4CF6-96BE-DBB8BDFA02CC}" dt="2023-10-30T21:28:12.404" v="1607" actId="1036"/>
          <ac:spMkLst>
            <pc:docMk/>
            <pc:sldMk cId="4246242547" sldId="267"/>
            <ac:spMk id="18" creationId="{B52E979F-91B2-4E4B-97E7-8AFC6370349D}"/>
          </ac:spMkLst>
        </pc:spChg>
        <pc:spChg chg="mod">
          <ac:chgData name="Eva Moricka" userId="36d39a83d7956d7e" providerId="LiveId" clId="{40AC8C49-A17C-4CF6-96BE-DBB8BDFA02CC}" dt="2023-10-30T21:24:46.644" v="1466" actId="1035"/>
          <ac:spMkLst>
            <pc:docMk/>
            <pc:sldMk cId="4246242547" sldId="267"/>
            <ac:spMk id="20" creationId="{F12D9EE9-D717-864C-6904-C9C07A54B3E7}"/>
          </ac:spMkLst>
        </pc:spChg>
        <pc:graphicFrameChg chg="mod">
          <ac:chgData name="Eva Moricka" userId="36d39a83d7956d7e" providerId="LiveId" clId="{40AC8C49-A17C-4CF6-96BE-DBB8BDFA02CC}" dt="2023-10-30T21:23:31.755" v="1404" actId="1035"/>
          <ac:graphicFrameMkLst>
            <pc:docMk/>
            <pc:sldMk cId="4246242547" sldId="267"/>
            <ac:graphicFrameMk id="2" creationId="{7F52CF23-20C3-20E4-55B3-C943C71E6E10}"/>
          </ac:graphicFrameMkLst>
        </pc:graphicFrameChg>
        <pc:graphicFrameChg chg="mod">
          <ac:chgData name="Eva Moricka" userId="36d39a83d7956d7e" providerId="LiveId" clId="{40AC8C49-A17C-4CF6-96BE-DBB8BDFA02CC}" dt="2023-10-30T21:23:05.191" v="1382"/>
          <ac:graphicFrameMkLst>
            <pc:docMk/>
            <pc:sldMk cId="4246242547" sldId="267"/>
            <ac:graphicFrameMk id="4" creationId="{E4C29FAA-162C-EB49-21FF-9FE7D871095D}"/>
          </ac:graphicFrameMkLst>
        </pc:graphicFrameChg>
        <pc:graphicFrameChg chg="mod">
          <ac:chgData name="Eva Moricka" userId="36d39a83d7956d7e" providerId="LiveId" clId="{40AC8C49-A17C-4CF6-96BE-DBB8BDFA02CC}" dt="2023-10-30T21:25:17.002" v="1467"/>
          <ac:graphicFrameMkLst>
            <pc:docMk/>
            <pc:sldMk cId="4246242547" sldId="267"/>
            <ac:graphicFrameMk id="21" creationId="{6970614B-9D9A-1C24-5D7C-F3A0E229D2FB}"/>
          </ac:graphicFrameMkLst>
        </pc:graphicFrameChg>
        <pc:graphicFrameChg chg="mod">
          <ac:chgData name="Eva Moricka" userId="36d39a83d7956d7e" providerId="LiveId" clId="{40AC8C49-A17C-4CF6-96BE-DBB8BDFA02CC}" dt="2023-10-30T21:22:28.504" v="1379" actId="1038"/>
          <ac:graphicFrameMkLst>
            <pc:docMk/>
            <pc:sldMk cId="4246242547" sldId="267"/>
            <ac:graphicFrameMk id="22" creationId="{DE9D9326-AE94-227E-0AB9-0666BCCEABE1}"/>
          </ac:graphicFrameMkLst>
        </pc:graphicFrameChg>
        <pc:graphicFrameChg chg="mod modGraphic">
          <ac:chgData name="Eva Moricka" userId="36d39a83d7956d7e" providerId="LiveId" clId="{40AC8C49-A17C-4CF6-96BE-DBB8BDFA02CC}" dt="2023-10-30T21:24:46.644" v="1466" actId="1035"/>
          <ac:graphicFrameMkLst>
            <pc:docMk/>
            <pc:sldMk cId="4246242547" sldId="267"/>
            <ac:graphicFrameMk id="23" creationId="{FF2E7742-670E-D317-42D4-96899500FF71}"/>
          </ac:graphicFrameMkLst>
        </pc:graphicFrameChg>
        <pc:picChg chg="mod">
          <ac:chgData name="Eva Moricka" userId="36d39a83d7956d7e" providerId="LiveId" clId="{40AC8C49-A17C-4CF6-96BE-DBB8BDFA02CC}" dt="2023-10-30T21:22:54.415" v="1381" actId="207"/>
          <ac:picMkLst>
            <pc:docMk/>
            <pc:sldMk cId="4246242547" sldId="267"/>
            <ac:picMk id="3" creationId="{DD5EECA0-0F3A-F8D1-8EA6-C8DB990625A5}"/>
          </ac:picMkLst>
        </pc:picChg>
      </pc:sldChg>
      <pc:sldChg chg="modSp mod">
        <pc:chgData name="Eva Moricka" userId="36d39a83d7956d7e" providerId="LiveId" clId="{40AC8C49-A17C-4CF6-96BE-DBB8BDFA02CC}" dt="2023-10-30T21:46:37.186" v="1922" actId="207"/>
        <pc:sldMkLst>
          <pc:docMk/>
          <pc:sldMk cId="2990471274" sldId="268"/>
        </pc:sldMkLst>
        <pc:spChg chg="mod">
          <ac:chgData name="Eva Moricka" userId="36d39a83d7956d7e" providerId="LiveId" clId="{40AC8C49-A17C-4CF6-96BE-DBB8BDFA02CC}" dt="2023-10-30T21:43:35.636" v="1861" actId="1076"/>
          <ac:spMkLst>
            <pc:docMk/>
            <pc:sldMk cId="2990471274" sldId="268"/>
            <ac:spMk id="3" creationId="{502AA036-CB2D-143F-A097-7AC38A982730}"/>
          </ac:spMkLst>
        </pc:spChg>
        <pc:spChg chg="mod">
          <ac:chgData name="Eva Moricka" userId="36d39a83d7956d7e" providerId="LiveId" clId="{40AC8C49-A17C-4CF6-96BE-DBB8BDFA02CC}" dt="2023-10-30T21:45:22.591" v="1916" actId="255"/>
          <ac:spMkLst>
            <pc:docMk/>
            <pc:sldMk cId="2990471274" sldId="268"/>
            <ac:spMk id="4" creationId="{B7C65774-9928-F5B0-776C-198549135722}"/>
          </ac:spMkLst>
        </pc:spChg>
        <pc:spChg chg="mod">
          <ac:chgData name="Eva Moricka" userId="36d39a83d7956d7e" providerId="LiveId" clId="{40AC8C49-A17C-4CF6-96BE-DBB8BDFA02CC}" dt="2023-10-30T21:33:09.908" v="1634" actId="1076"/>
          <ac:spMkLst>
            <pc:docMk/>
            <pc:sldMk cId="2990471274" sldId="268"/>
            <ac:spMk id="6" creationId="{CF60DFEF-3CEE-DF8C-FD29-532550CCE28D}"/>
          </ac:spMkLst>
        </pc:spChg>
        <pc:spChg chg="mod">
          <ac:chgData name="Eva Moricka" userId="36d39a83d7956d7e" providerId="LiveId" clId="{40AC8C49-A17C-4CF6-96BE-DBB8BDFA02CC}" dt="2023-10-30T21:28:58.186" v="1609" actId="1076"/>
          <ac:spMkLst>
            <pc:docMk/>
            <pc:sldMk cId="2990471274" sldId="268"/>
            <ac:spMk id="7" creationId="{C97F55DC-10F2-703D-7297-28FD4B773C4C}"/>
          </ac:spMkLst>
        </pc:spChg>
        <pc:spChg chg="mod">
          <ac:chgData name="Eva Moricka" userId="36d39a83d7956d7e" providerId="LiveId" clId="{40AC8C49-A17C-4CF6-96BE-DBB8BDFA02CC}" dt="2023-10-30T21:45:22.591" v="1916" actId="255"/>
          <ac:spMkLst>
            <pc:docMk/>
            <pc:sldMk cId="2990471274" sldId="268"/>
            <ac:spMk id="10" creationId="{60A53056-B83E-F224-212E-93F374911B90}"/>
          </ac:spMkLst>
        </pc:spChg>
        <pc:spChg chg="mod">
          <ac:chgData name="Eva Moricka" userId="36d39a83d7956d7e" providerId="LiveId" clId="{40AC8C49-A17C-4CF6-96BE-DBB8BDFA02CC}" dt="2023-10-30T21:44:12.403" v="1878" actId="207"/>
          <ac:spMkLst>
            <pc:docMk/>
            <pc:sldMk cId="2990471274" sldId="268"/>
            <ac:spMk id="11" creationId="{4E444A52-B2CF-6200-E2E3-AE9EAA0E1926}"/>
          </ac:spMkLst>
        </pc:spChg>
        <pc:spChg chg="mod">
          <ac:chgData name="Eva Moricka" userId="36d39a83d7956d7e" providerId="LiveId" clId="{40AC8C49-A17C-4CF6-96BE-DBB8BDFA02CC}" dt="2023-10-30T21:44:12.403" v="1878" actId="207"/>
          <ac:spMkLst>
            <pc:docMk/>
            <pc:sldMk cId="2990471274" sldId="268"/>
            <ac:spMk id="12" creationId="{4FE64D5C-D3CE-EEB7-6CCB-6E50CBA89A54}"/>
          </ac:spMkLst>
        </pc:spChg>
        <pc:spChg chg="mod">
          <ac:chgData name="Eva Moricka" userId="36d39a83d7956d7e" providerId="LiveId" clId="{40AC8C49-A17C-4CF6-96BE-DBB8BDFA02CC}" dt="2023-10-30T21:44:23.664" v="1879" actId="207"/>
          <ac:spMkLst>
            <pc:docMk/>
            <pc:sldMk cId="2990471274" sldId="268"/>
            <ac:spMk id="15" creationId="{69F8AB98-D202-35E5-8C4C-AE3EA4B565E7}"/>
          </ac:spMkLst>
        </pc:spChg>
        <pc:spChg chg="mod">
          <ac:chgData name="Eva Moricka" userId="36d39a83d7956d7e" providerId="LiveId" clId="{40AC8C49-A17C-4CF6-96BE-DBB8BDFA02CC}" dt="2023-10-30T21:44:23.664" v="1879" actId="207"/>
          <ac:spMkLst>
            <pc:docMk/>
            <pc:sldMk cId="2990471274" sldId="268"/>
            <ac:spMk id="16" creationId="{0B9C5748-0989-70E1-FEB3-DE7A194DE272}"/>
          </ac:spMkLst>
        </pc:spChg>
        <pc:spChg chg="mod">
          <ac:chgData name="Eva Moricka" userId="36d39a83d7956d7e" providerId="LiveId" clId="{40AC8C49-A17C-4CF6-96BE-DBB8BDFA02CC}" dt="2023-10-30T21:44:32.281" v="1880" actId="207"/>
          <ac:spMkLst>
            <pc:docMk/>
            <pc:sldMk cId="2990471274" sldId="268"/>
            <ac:spMk id="18" creationId="{AF5F512E-868E-B517-F42C-9EFC32565F4A}"/>
          </ac:spMkLst>
        </pc:spChg>
        <pc:spChg chg="mod">
          <ac:chgData name="Eva Moricka" userId="36d39a83d7956d7e" providerId="LiveId" clId="{40AC8C49-A17C-4CF6-96BE-DBB8BDFA02CC}" dt="2023-10-30T21:44:32.281" v="1880" actId="207"/>
          <ac:spMkLst>
            <pc:docMk/>
            <pc:sldMk cId="2990471274" sldId="268"/>
            <ac:spMk id="19" creationId="{B35039F7-115E-25B3-AEE5-73D7089DCAD6}"/>
          </ac:spMkLst>
        </pc:spChg>
        <pc:spChg chg="mod">
          <ac:chgData name="Eva Moricka" userId="36d39a83d7956d7e" providerId="LiveId" clId="{40AC8C49-A17C-4CF6-96BE-DBB8BDFA02CC}" dt="2023-10-30T21:44:39.983" v="1881" actId="207"/>
          <ac:spMkLst>
            <pc:docMk/>
            <pc:sldMk cId="2990471274" sldId="268"/>
            <ac:spMk id="21" creationId="{F5314537-3D91-7EF6-94CF-58DA93A300EA}"/>
          </ac:spMkLst>
        </pc:spChg>
        <pc:spChg chg="mod">
          <ac:chgData name="Eva Moricka" userId="36d39a83d7956d7e" providerId="LiveId" clId="{40AC8C49-A17C-4CF6-96BE-DBB8BDFA02CC}" dt="2023-10-30T21:44:39.983" v="1881" actId="207"/>
          <ac:spMkLst>
            <pc:docMk/>
            <pc:sldMk cId="2990471274" sldId="268"/>
            <ac:spMk id="22" creationId="{BB44A642-D03C-4C96-BD88-DF5A86433DD8}"/>
          </ac:spMkLst>
        </pc:spChg>
        <pc:spChg chg="mod">
          <ac:chgData name="Eva Moricka" userId="36d39a83d7956d7e" providerId="LiveId" clId="{40AC8C49-A17C-4CF6-96BE-DBB8BDFA02CC}" dt="2023-10-30T21:45:22.591" v="1916" actId="255"/>
          <ac:spMkLst>
            <pc:docMk/>
            <pc:sldMk cId="2990471274" sldId="268"/>
            <ac:spMk id="23" creationId="{9B544DF9-8630-ABAE-3DD7-FB24F47629F9}"/>
          </ac:spMkLst>
        </pc:spChg>
        <pc:spChg chg="mod">
          <ac:chgData name="Eva Moricka" userId="36d39a83d7956d7e" providerId="LiveId" clId="{40AC8C49-A17C-4CF6-96BE-DBB8BDFA02CC}" dt="2023-10-30T21:37:38.129" v="1653" actId="1076"/>
          <ac:spMkLst>
            <pc:docMk/>
            <pc:sldMk cId="2990471274" sldId="268"/>
            <ac:spMk id="24" creationId="{8CFC6868-3398-6DAC-BBD1-84A6CC75F465}"/>
          </ac:spMkLst>
        </pc:spChg>
        <pc:spChg chg="mod">
          <ac:chgData name="Eva Moricka" userId="36d39a83d7956d7e" providerId="LiveId" clId="{40AC8C49-A17C-4CF6-96BE-DBB8BDFA02CC}" dt="2023-10-30T21:38:15.323" v="1657" actId="1076"/>
          <ac:spMkLst>
            <pc:docMk/>
            <pc:sldMk cId="2990471274" sldId="268"/>
            <ac:spMk id="25" creationId="{2CD2A5FF-C2DC-AF3D-222A-FC51B3897570}"/>
          </ac:spMkLst>
        </pc:spChg>
        <pc:spChg chg="mod">
          <ac:chgData name="Eva Moricka" userId="36d39a83d7956d7e" providerId="LiveId" clId="{40AC8C49-A17C-4CF6-96BE-DBB8BDFA02CC}" dt="2023-10-30T21:44:12.403" v="1878" actId="207"/>
          <ac:spMkLst>
            <pc:docMk/>
            <pc:sldMk cId="2990471274" sldId="268"/>
            <ac:spMk id="27" creationId="{06DBB1DB-80C9-EFFB-477E-907C06E209AD}"/>
          </ac:spMkLst>
        </pc:spChg>
        <pc:spChg chg="mod">
          <ac:chgData name="Eva Moricka" userId="36d39a83d7956d7e" providerId="LiveId" clId="{40AC8C49-A17C-4CF6-96BE-DBB8BDFA02CC}" dt="2023-10-30T21:44:12.403" v="1878" actId="207"/>
          <ac:spMkLst>
            <pc:docMk/>
            <pc:sldMk cId="2990471274" sldId="268"/>
            <ac:spMk id="28" creationId="{B2A7D65D-0E64-CB8F-3500-D16E651CF8D7}"/>
          </ac:spMkLst>
        </pc:spChg>
        <pc:spChg chg="mod">
          <ac:chgData name="Eva Moricka" userId="36d39a83d7956d7e" providerId="LiveId" clId="{40AC8C49-A17C-4CF6-96BE-DBB8BDFA02CC}" dt="2023-10-30T21:44:23.664" v="1879" actId="207"/>
          <ac:spMkLst>
            <pc:docMk/>
            <pc:sldMk cId="2990471274" sldId="268"/>
            <ac:spMk id="30" creationId="{FA74A6A5-9CFF-D8C4-123C-526074C766CF}"/>
          </ac:spMkLst>
        </pc:spChg>
        <pc:spChg chg="mod">
          <ac:chgData name="Eva Moricka" userId="36d39a83d7956d7e" providerId="LiveId" clId="{40AC8C49-A17C-4CF6-96BE-DBB8BDFA02CC}" dt="2023-10-30T21:44:23.664" v="1879" actId="207"/>
          <ac:spMkLst>
            <pc:docMk/>
            <pc:sldMk cId="2990471274" sldId="268"/>
            <ac:spMk id="31" creationId="{B4338728-06BC-E316-05BE-CFAFCB19CBFE}"/>
          </ac:spMkLst>
        </pc:spChg>
        <pc:spChg chg="mod">
          <ac:chgData name="Eva Moricka" userId="36d39a83d7956d7e" providerId="LiveId" clId="{40AC8C49-A17C-4CF6-96BE-DBB8BDFA02CC}" dt="2023-10-30T21:44:32.281" v="1880" actId="207"/>
          <ac:spMkLst>
            <pc:docMk/>
            <pc:sldMk cId="2990471274" sldId="268"/>
            <ac:spMk id="33" creationId="{836D9647-E76B-9C4D-2A99-18DF5AAB9B0B}"/>
          </ac:spMkLst>
        </pc:spChg>
        <pc:spChg chg="mod">
          <ac:chgData name="Eva Moricka" userId="36d39a83d7956d7e" providerId="LiveId" clId="{40AC8C49-A17C-4CF6-96BE-DBB8BDFA02CC}" dt="2023-10-30T21:44:32.281" v="1880" actId="207"/>
          <ac:spMkLst>
            <pc:docMk/>
            <pc:sldMk cId="2990471274" sldId="268"/>
            <ac:spMk id="34" creationId="{8B3FD796-EDF7-EBE3-B6F8-386EE134F52F}"/>
          </ac:spMkLst>
        </pc:spChg>
        <pc:spChg chg="mod">
          <ac:chgData name="Eva Moricka" userId="36d39a83d7956d7e" providerId="LiveId" clId="{40AC8C49-A17C-4CF6-96BE-DBB8BDFA02CC}" dt="2023-10-30T21:44:39.983" v="1881" actId="207"/>
          <ac:spMkLst>
            <pc:docMk/>
            <pc:sldMk cId="2990471274" sldId="268"/>
            <ac:spMk id="36" creationId="{B43EC145-5AA7-8807-D973-0430D6F58CAC}"/>
          </ac:spMkLst>
        </pc:spChg>
        <pc:spChg chg="mod">
          <ac:chgData name="Eva Moricka" userId="36d39a83d7956d7e" providerId="LiveId" clId="{40AC8C49-A17C-4CF6-96BE-DBB8BDFA02CC}" dt="2023-10-30T21:44:39.983" v="1881" actId="207"/>
          <ac:spMkLst>
            <pc:docMk/>
            <pc:sldMk cId="2990471274" sldId="268"/>
            <ac:spMk id="37" creationId="{70531C5E-01C3-6DDB-C981-80B95AB7A124}"/>
          </ac:spMkLst>
        </pc:spChg>
        <pc:spChg chg="mod">
          <ac:chgData name="Eva Moricka" userId="36d39a83d7956d7e" providerId="LiveId" clId="{40AC8C49-A17C-4CF6-96BE-DBB8BDFA02CC}" dt="2023-10-30T21:45:22.591" v="1916" actId="255"/>
          <ac:spMkLst>
            <pc:docMk/>
            <pc:sldMk cId="2990471274" sldId="268"/>
            <ac:spMk id="38" creationId="{BBA18981-45AC-C3DC-0B3C-5D1FD01ED606}"/>
          </ac:spMkLst>
        </pc:spChg>
        <pc:spChg chg="mod">
          <ac:chgData name="Eva Moricka" userId="36d39a83d7956d7e" providerId="LiveId" clId="{40AC8C49-A17C-4CF6-96BE-DBB8BDFA02CC}" dt="2023-10-30T21:40:59.462" v="1742" actId="14100"/>
          <ac:spMkLst>
            <pc:docMk/>
            <pc:sldMk cId="2990471274" sldId="268"/>
            <ac:spMk id="41" creationId="{30303B7E-E7B8-861F-9627-42FABF7776C1}"/>
          </ac:spMkLst>
        </pc:spChg>
        <pc:spChg chg="mod">
          <ac:chgData name="Eva Moricka" userId="36d39a83d7956d7e" providerId="LiveId" clId="{40AC8C49-A17C-4CF6-96BE-DBB8BDFA02CC}" dt="2023-10-30T21:41:05.267" v="1743" actId="14100"/>
          <ac:spMkLst>
            <pc:docMk/>
            <pc:sldMk cId="2990471274" sldId="268"/>
            <ac:spMk id="46" creationId="{2DAFB28C-B5C3-FA1E-9A1D-4BB348AE6E75}"/>
          </ac:spMkLst>
        </pc:spChg>
        <pc:spChg chg="mod">
          <ac:chgData name="Eva Moricka" userId="36d39a83d7956d7e" providerId="LiveId" clId="{40AC8C49-A17C-4CF6-96BE-DBB8BDFA02CC}" dt="2023-10-30T21:42:43.029" v="1857" actId="692"/>
          <ac:spMkLst>
            <pc:docMk/>
            <pc:sldMk cId="2990471274" sldId="268"/>
            <ac:spMk id="48" creationId="{98DF12A7-F988-43C9-8115-706E5E00C8C8}"/>
          </ac:spMkLst>
        </pc:spChg>
        <pc:spChg chg="mod">
          <ac:chgData name="Eva Moricka" userId="36d39a83d7956d7e" providerId="LiveId" clId="{40AC8C49-A17C-4CF6-96BE-DBB8BDFA02CC}" dt="2023-10-30T21:42:02.969" v="1855" actId="1036"/>
          <ac:spMkLst>
            <pc:docMk/>
            <pc:sldMk cId="2990471274" sldId="268"/>
            <ac:spMk id="49" creationId="{ECC4C3EA-F78D-452F-863B-0075F6E2D621}"/>
          </ac:spMkLst>
        </pc:spChg>
        <pc:spChg chg="mod">
          <ac:chgData name="Eva Moricka" userId="36d39a83d7956d7e" providerId="LiveId" clId="{40AC8C49-A17C-4CF6-96BE-DBB8BDFA02CC}" dt="2023-10-30T21:42:50.261" v="1858" actId="692"/>
          <ac:spMkLst>
            <pc:docMk/>
            <pc:sldMk cId="2990471274" sldId="268"/>
            <ac:spMk id="50" creationId="{EA843F73-550E-4525-9B2A-57EE257E33DE}"/>
          </ac:spMkLst>
        </pc:spChg>
        <pc:spChg chg="mod">
          <ac:chgData name="Eva Moricka" userId="36d39a83d7956d7e" providerId="LiveId" clId="{40AC8C49-A17C-4CF6-96BE-DBB8BDFA02CC}" dt="2023-10-30T21:43:01.718" v="1859" actId="692"/>
          <ac:spMkLst>
            <pc:docMk/>
            <pc:sldMk cId="2990471274" sldId="268"/>
            <ac:spMk id="51" creationId="{28DE1E90-C4E5-E983-144F-7185AD108499}"/>
          </ac:spMkLst>
        </pc:spChg>
        <pc:spChg chg="mod">
          <ac:chgData name="Eva Moricka" userId="36d39a83d7956d7e" providerId="LiveId" clId="{40AC8C49-A17C-4CF6-96BE-DBB8BDFA02CC}" dt="2023-10-30T21:42:35.079" v="1856" actId="692"/>
          <ac:spMkLst>
            <pc:docMk/>
            <pc:sldMk cId="2990471274" sldId="268"/>
            <ac:spMk id="52" creationId="{EC8FD3C9-BD9F-1FA9-0C1B-F0277ACC644F}"/>
          </ac:spMkLst>
        </pc:spChg>
        <pc:spChg chg="mod">
          <ac:chgData name="Eva Moricka" userId="36d39a83d7956d7e" providerId="LiveId" clId="{40AC8C49-A17C-4CF6-96BE-DBB8BDFA02CC}" dt="2023-10-30T21:42:35.079" v="1856" actId="692"/>
          <ac:spMkLst>
            <pc:docMk/>
            <pc:sldMk cId="2990471274" sldId="268"/>
            <ac:spMk id="53" creationId="{6C33CBD2-967A-427B-DD40-F7E9FC3B34F0}"/>
          </ac:spMkLst>
        </pc:spChg>
        <pc:spChg chg="mod">
          <ac:chgData name="Eva Moricka" userId="36d39a83d7956d7e" providerId="LiveId" clId="{40AC8C49-A17C-4CF6-96BE-DBB8BDFA02CC}" dt="2023-10-30T21:43:01.718" v="1859" actId="692"/>
          <ac:spMkLst>
            <pc:docMk/>
            <pc:sldMk cId="2990471274" sldId="268"/>
            <ac:spMk id="54" creationId="{E57E19DA-E379-6522-E858-81F70A41D8F3}"/>
          </ac:spMkLst>
        </pc:spChg>
        <pc:grpChg chg="mod">
          <ac:chgData name="Eva Moricka" userId="36d39a83d7956d7e" providerId="LiveId" clId="{40AC8C49-A17C-4CF6-96BE-DBB8BDFA02CC}" dt="2023-10-30T21:44:12.403" v="1878" actId="207"/>
          <ac:grpSpMkLst>
            <pc:docMk/>
            <pc:sldMk cId="2990471274" sldId="268"/>
            <ac:grpSpMk id="13" creationId="{FE99E80A-DC94-CAA4-D1BB-E684B61901E8}"/>
          </ac:grpSpMkLst>
        </pc:grpChg>
        <pc:grpChg chg="mod">
          <ac:chgData name="Eva Moricka" userId="36d39a83d7956d7e" providerId="LiveId" clId="{40AC8C49-A17C-4CF6-96BE-DBB8BDFA02CC}" dt="2023-10-30T21:44:23.664" v="1879" actId="207"/>
          <ac:grpSpMkLst>
            <pc:docMk/>
            <pc:sldMk cId="2990471274" sldId="268"/>
            <ac:grpSpMk id="14" creationId="{7B187669-A8D8-B10A-43F8-BAE1DA75881B}"/>
          </ac:grpSpMkLst>
        </pc:grpChg>
        <pc:grpChg chg="mod">
          <ac:chgData name="Eva Moricka" userId="36d39a83d7956d7e" providerId="LiveId" clId="{40AC8C49-A17C-4CF6-96BE-DBB8BDFA02CC}" dt="2023-10-30T21:44:32.281" v="1880" actId="207"/>
          <ac:grpSpMkLst>
            <pc:docMk/>
            <pc:sldMk cId="2990471274" sldId="268"/>
            <ac:grpSpMk id="17" creationId="{596B6AC8-4374-EDCF-E5A8-9E6F6827A552}"/>
          </ac:grpSpMkLst>
        </pc:grpChg>
        <pc:grpChg chg="mod">
          <ac:chgData name="Eva Moricka" userId="36d39a83d7956d7e" providerId="LiveId" clId="{40AC8C49-A17C-4CF6-96BE-DBB8BDFA02CC}" dt="2023-10-30T21:44:39.983" v="1881" actId="207"/>
          <ac:grpSpMkLst>
            <pc:docMk/>
            <pc:sldMk cId="2990471274" sldId="268"/>
            <ac:grpSpMk id="20" creationId="{D54D53D1-0CF0-D5B3-6F16-78B85D419A37}"/>
          </ac:grpSpMkLst>
        </pc:grpChg>
        <pc:grpChg chg="mod">
          <ac:chgData name="Eva Moricka" userId="36d39a83d7956d7e" providerId="LiveId" clId="{40AC8C49-A17C-4CF6-96BE-DBB8BDFA02CC}" dt="2023-10-30T21:44:12.403" v="1878" actId="207"/>
          <ac:grpSpMkLst>
            <pc:docMk/>
            <pc:sldMk cId="2990471274" sldId="268"/>
            <ac:grpSpMk id="26" creationId="{51DF140B-E0AE-A769-B8FB-087EE7C381D6}"/>
          </ac:grpSpMkLst>
        </pc:grpChg>
        <pc:grpChg chg="mod">
          <ac:chgData name="Eva Moricka" userId="36d39a83d7956d7e" providerId="LiveId" clId="{40AC8C49-A17C-4CF6-96BE-DBB8BDFA02CC}" dt="2023-10-30T21:44:23.664" v="1879" actId="207"/>
          <ac:grpSpMkLst>
            <pc:docMk/>
            <pc:sldMk cId="2990471274" sldId="268"/>
            <ac:grpSpMk id="29" creationId="{538AEA2C-6E35-F857-07D9-13A551DF0D46}"/>
          </ac:grpSpMkLst>
        </pc:grpChg>
        <pc:grpChg chg="mod">
          <ac:chgData name="Eva Moricka" userId="36d39a83d7956d7e" providerId="LiveId" clId="{40AC8C49-A17C-4CF6-96BE-DBB8BDFA02CC}" dt="2023-10-30T21:44:32.281" v="1880" actId="207"/>
          <ac:grpSpMkLst>
            <pc:docMk/>
            <pc:sldMk cId="2990471274" sldId="268"/>
            <ac:grpSpMk id="32" creationId="{52DFFEA2-4D69-00D7-CCB8-EA1135EE4547}"/>
          </ac:grpSpMkLst>
        </pc:grpChg>
        <pc:grpChg chg="mod">
          <ac:chgData name="Eva Moricka" userId="36d39a83d7956d7e" providerId="LiveId" clId="{40AC8C49-A17C-4CF6-96BE-DBB8BDFA02CC}" dt="2023-10-30T21:44:39.983" v="1881" actId="207"/>
          <ac:grpSpMkLst>
            <pc:docMk/>
            <pc:sldMk cId="2990471274" sldId="268"/>
            <ac:grpSpMk id="35" creationId="{8CA7E43F-2906-3862-4C9E-3452BF554687}"/>
          </ac:grpSpMkLst>
        </pc:grpChg>
        <pc:grpChg chg="mod">
          <ac:chgData name="Eva Moricka" userId="36d39a83d7956d7e" providerId="LiveId" clId="{40AC8C49-A17C-4CF6-96BE-DBB8BDFA02CC}" dt="2023-10-30T21:41:16.333" v="1744" actId="1076"/>
          <ac:grpSpMkLst>
            <pc:docMk/>
            <pc:sldMk cId="2990471274" sldId="268"/>
            <ac:grpSpMk id="47" creationId="{4233413C-7C6B-4A9A-8990-AD9D5D3BB7AC}"/>
          </ac:grpSpMkLst>
        </pc:grpChg>
        <pc:graphicFrameChg chg="mod modGraphic">
          <ac:chgData name="Eva Moricka" userId="36d39a83d7956d7e" providerId="LiveId" clId="{40AC8C49-A17C-4CF6-96BE-DBB8BDFA02CC}" dt="2023-10-30T21:46:37.186" v="1922" actId="207"/>
          <ac:graphicFrameMkLst>
            <pc:docMk/>
            <pc:sldMk cId="2990471274" sldId="268"/>
            <ac:graphicFrameMk id="2" creationId="{8955BDF1-29D3-CE20-8423-0D676B4A5160}"/>
          </ac:graphicFrameMkLst>
        </pc:graphicFrameChg>
        <pc:graphicFrameChg chg="mod modGraphic">
          <ac:chgData name="Eva Moricka" userId="36d39a83d7956d7e" providerId="LiveId" clId="{40AC8C49-A17C-4CF6-96BE-DBB8BDFA02CC}" dt="2023-10-30T21:36:23.432" v="1647" actId="14100"/>
          <ac:graphicFrameMkLst>
            <pc:docMk/>
            <pc:sldMk cId="2990471274" sldId="268"/>
            <ac:graphicFrameMk id="8" creationId="{EC2D7661-C51E-49CE-6AE7-F05772A6D675}"/>
          </ac:graphicFrameMkLst>
        </pc:graphicFrameChg>
        <pc:graphicFrameChg chg="mod modGraphic">
          <ac:chgData name="Eva Moricka" userId="36d39a83d7956d7e" providerId="LiveId" clId="{40AC8C49-A17C-4CF6-96BE-DBB8BDFA02CC}" dt="2023-10-30T21:36:23.432" v="1647" actId="14100"/>
          <ac:graphicFrameMkLst>
            <pc:docMk/>
            <pc:sldMk cId="2990471274" sldId="268"/>
            <ac:graphicFrameMk id="9" creationId="{40FBA697-4889-5C22-DD21-B8BA750C28FA}"/>
          </ac:graphicFrameMkLst>
        </pc:graphicFrameChg>
        <pc:cxnChg chg="mod">
          <ac:chgData name="Eva Moricka" userId="36d39a83d7956d7e" providerId="LiveId" clId="{40AC8C49-A17C-4CF6-96BE-DBB8BDFA02CC}" dt="2023-10-30T21:46:28.620" v="1921" actId="692"/>
          <ac:cxnSpMkLst>
            <pc:docMk/>
            <pc:sldMk cId="2990471274" sldId="268"/>
            <ac:cxnSpMk id="39" creationId="{E9A38A3B-3443-BA86-A629-AB4C060056AB}"/>
          </ac:cxnSpMkLst>
        </pc:cxnChg>
        <pc:cxnChg chg="mod">
          <ac:chgData name="Eva Moricka" userId="36d39a83d7956d7e" providerId="LiveId" clId="{40AC8C49-A17C-4CF6-96BE-DBB8BDFA02CC}" dt="2023-10-30T21:46:28.620" v="1921" actId="692"/>
          <ac:cxnSpMkLst>
            <pc:docMk/>
            <pc:sldMk cId="2990471274" sldId="268"/>
            <ac:cxnSpMk id="40" creationId="{1CE09C2A-EE81-4B67-FE0D-65BB4FE2ABAD}"/>
          </ac:cxnSpMkLst>
        </pc:cxnChg>
      </pc:sldChg>
      <pc:sldChg chg="modSp mod">
        <pc:chgData name="Eva Moricka" userId="36d39a83d7956d7e" providerId="LiveId" clId="{40AC8C49-A17C-4CF6-96BE-DBB8BDFA02CC}" dt="2023-10-30T22:30:01.875" v="2661" actId="1036"/>
        <pc:sldMkLst>
          <pc:docMk/>
          <pc:sldMk cId="1028294959" sldId="269"/>
        </pc:sldMkLst>
        <pc:spChg chg="mod">
          <ac:chgData name="Eva Moricka" userId="36d39a83d7956d7e" providerId="LiveId" clId="{40AC8C49-A17C-4CF6-96BE-DBB8BDFA02CC}" dt="2023-10-30T21:33:21.709" v="1635" actId="1076"/>
          <ac:spMkLst>
            <pc:docMk/>
            <pc:sldMk cId="1028294959" sldId="269"/>
            <ac:spMk id="2" creationId="{F3A4CE5F-E8F9-59A7-BC92-6F271B4C2BA6}"/>
          </ac:spMkLst>
        </pc:spChg>
        <pc:spChg chg="mod">
          <ac:chgData name="Eva Moricka" userId="36d39a83d7956d7e" providerId="LiveId" clId="{40AC8C49-A17C-4CF6-96BE-DBB8BDFA02CC}" dt="2023-10-30T22:30:01.875" v="2661" actId="1036"/>
          <ac:spMkLst>
            <pc:docMk/>
            <pc:sldMk cId="1028294959" sldId="269"/>
            <ac:spMk id="5" creationId="{03B4BF28-D486-77CD-E7AB-AD5790264358}"/>
          </ac:spMkLst>
        </pc:spChg>
        <pc:spChg chg="mod">
          <ac:chgData name="Eva Moricka" userId="36d39a83d7956d7e" providerId="LiveId" clId="{40AC8C49-A17C-4CF6-96BE-DBB8BDFA02CC}" dt="2023-10-30T21:47:54.353" v="1981" actId="1035"/>
          <ac:spMkLst>
            <pc:docMk/>
            <pc:sldMk cId="1028294959" sldId="269"/>
            <ac:spMk id="6" creationId="{2AC6B02A-ECD8-7AB4-5894-10841CEE136B}"/>
          </ac:spMkLst>
        </pc:spChg>
        <pc:spChg chg="mod">
          <ac:chgData name="Eva Moricka" userId="36d39a83d7956d7e" providerId="LiveId" clId="{40AC8C49-A17C-4CF6-96BE-DBB8BDFA02CC}" dt="2023-10-30T21:47:54.353" v="1981" actId="1035"/>
          <ac:spMkLst>
            <pc:docMk/>
            <pc:sldMk cId="1028294959" sldId="269"/>
            <ac:spMk id="8" creationId="{4CE50376-ECA1-3C97-5ED7-7F0603B39AC9}"/>
          </ac:spMkLst>
        </pc:spChg>
        <pc:spChg chg="mod">
          <ac:chgData name="Eva Moricka" userId="36d39a83d7956d7e" providerId="LiveId" clId="{40AC8C49-A17C-4CF6-96BE-DBB8BDFA02CC}" dt="2023-10-30T21:47:43.735" v="1956" actId="207"/>
          <ac:spMkLst>
            <pc:docMk/>
            <pc:sldMk cId="1028294959" sldId="269"/>
            <ac:spMk id="9" creationId="{2B91DAD5-07F1-495F-2BC6-99894F3DC2D4}"/>
          </ac:spMkLst>
        </pc:spChg>
        <pc:graphicFrameChg chg="mod">
          <ac:chgData name="Eva Moricka" userId="36d39a83d7956d7e" providerId="LiveId" clId="{40AC8C49-A17C-4CF6-96BE-DBB8BDFA02CC}" dt="2023-10-30T21:48:08.634" v="1982"/>
          <ac:graphicFrameMkLst>
            <pc:docMk/>
            <pc:sldMk cId="1028294959" sldId="269"/>
            <ac:graphicFrameMk id="4" creationId="{FE9B9F76-39F4-76D7-9574-98EE764A5CA6}"/>
          </ac:graphicFrameMkLst>
        </pc:graphicFrameChg>
        <pc:graphicFrameChg chg="mod">
          <ac:chgData name="Eva Moricka" userId="36d39a83d7956d7e" providerId="LiveId" clId="{40AC8C49-A17C-4CF6-96BE-DBB8BDFA02CC}" dt="2023-10-30T21:48:12.789" v="1983"/>
          <ac:graphicFrameMkLst>
            <pc:docMk/>
            <pc:sldMk cId="1028294959" sldId="269"/>
            <ac:graphicFrameMk id="7" creationId="{8360B4A3-6349-2082-2FD4-E17E062DA822}"/>
          </ac:graphicFrameMkLst>
        </pc:graphicFrameChg>
      </pc:sldChg>
      <pc:sldChg chg="modSp mod">
        <pc:chgData name="Eva Moricka" userId="36d39a83d7956d7e" providerId="LiveId" clId="{40AC8C49-A17C-4CF6-96BE-DBB8BDFA02CC}" dt="2023-10-30T22:29:30.957" v="2652" actId="20577"/>
        <pc:sldMkLst>
          <pc:docMk/>
          <pc:sldMk cId="2120201548" sldId="270"/>
        </pc:sldMkLst>
        <pc:spChg chg="mod">
          <ac:chgData name="Eva Moricka" userId="36d39a83d7956d7e" providerId="LiveId" clId="{40AC8C49-A17C-4CF6-96BE-DBB8BDFA02CC}" dt="2023-10-30T21:33:31.870" v="1636" actId="1076"/>
          <ac:spMkLst>
            <pc:docMk/>
            <pc:sldMk cId="2120201548" sldId="270"/>
            <ac:spMk id="2" creationId="{5E6D710C-8265-30F1-EE0B-3D41C6FA5303}"/>
          </ac:spMkLst>
        </pc:spChg>
        <pc:spChg chg="mod">
          <ac:chgData name="Eva Moricka" userId="36d39a83d7956d7e" providerId="LiveId" clId="{40AC8C49-A17C-4CF6-96BE-DBB8BDFA02CC}" dt="2023-10-30T21:29:53.034" v="1613" actId="1076"/>
          <ac:spMkLst>
            <pc:docMk/>
            <pc:sldMk cId="2120201548" sldId="270"/>
            <ac:spMk id="4" creationId="{67B8B17A-5945-B415-B8F3-12DE10D1796B}"/>
          </ac:spMkLst>
        </pc:spChg>
        <pc:spChg chg="mod">
          <ac:chgData name="Eva Moricka" userId="36d39a83d7956d7e" providerId="LiveId" clId="{40AC8C49-A17C-4CF6-96BE-DBB8BDFA02CC}" dt="2023-10-30T22:29:30.957" v="2652" actId="20577"/>
          <ac:spMkLst>
            <pc:docMk/>
            <pc:sldMk cId="2120201548" sldId="270"/>
            <ac:spMk id="8" creationId="{BFCFEB7A-7AED-B71D-38EE-A3A5FDDA73B4}"/>
          </ac:spMkLst>
        </pc:spChg>
        <pc:spChg chg="mod">
          <ac:chgData name="Eva Moricka" userId="36d39a83d7956d7e" providerId="LiveId" clId="{40AC8C49-A17C-4CF6-96BE-DBB8BDFA02CC}" dt="2023-10-30T21:49:10.217" v="2012" actId="1036"/>
          <ac:spMkLst>
            <pc:docMk/>
            <pc:sldMk cId="2120201548" sldId="270"/>
            <ac:spMk id="11" creationId="{B1C9B2CD-BF3F-7E96-44D9-415EE25F49F2}"/>
          </ac:spMkLst>
        </pc:spChg>
        <pc:graphicFrameChg chg="mod">
          <ac:chgData name="Eva Moricka" userId="36d39a83d7956d7e" providerId="LiveId" clId="{40AC8C49-A17C-4CF6-96BE-DBB8BDFA02CC}" dt="2023-10-30T21:51:16.199" v="2022" actId="14100"/>
          <ac:graphicFrameMkLst>
            <pc:docMk/>
            <pc:sldMk cId="2120201548" sldId="270"/>
            <ac:graphicFrameMk id="5" creationId="{296C1041-F75E-CC4D-723B-31E69011895F}"/>
          </ac:graphicFrameMkLst>
        </pc:graphicFrameChg>
        <pc:graphicFrameChg chg="mod">
          <ac:chgData name="Eva Moricka" userId="36d39a83d7956d7e" providerId="LiveId" clId="{40AC8C49-A17C-4CF6-96BE-DBB8BDFA02CC}" dt="2023-10-30T21:51:16.199" v="2022" actId="14100"/>
          <ac:graphicFrameMkLst>
            <pc:docMk/>
            <pc:sldMk cId="2120201548" sldId="270"/>
            <ac:graphicFrameMk id="9" creationId="{421AB728-6B32-E635-C23E-F5053C851F22}"/>
          </ac:graphicFrameMkLst>
        </pc:graphicFrameChg>
      </pc:sldChg>
      <pc:sldChg chg="modSp mod">
        <pc:chgData name="Eva Moricka" userId="36d39a83d7956d7e" providerId="LiveId" clId="{40AC8C49-A17C-4CF6-96BE-DBB8BDFA02CC}" dt="2023-10-30T22:28:59.743" v="2651" actId="255"/>
        <pc:sldMkLst>
          <pc:docMk/>
          <pc:sldMk cId="2032270479" sldId="271"/>
        </pc:sldMkLst>
        <pc:spChg chg="mod">
          <ac:chgData name="Eva Moricka" userId="36d39a83d7956d7e" providerId="LiveId" clId="{40AC8C49-A17C-4CF6-96BE-DBB8BDFA02CC}" dt="2023-10-30T21:33:44.681" v="1637" actId="1076"/>
          <ac:spMkLst>
            <pc:docMk/>
            <pc:sldMk cId="2032270479" sldId="271"/>
            <ac:spMk id="2" creationId="{5E6D710C-8265-30F1-EE0B-3D41C6FA5303}"/>
          </ac:spMkLst>
        </pc:spChg>
        <pc:spChg chg="mod">
          <ac:chgData name="Eva Moricka" userId="36d39a83d7956d7e" providerId="LiveId" clId="{40AC8C49-A17C-4CF6-96BE-DBB8BDFA02CC}" dt="2023-10-30T21:30:10.707" v="1615" actId="1076"/>
          <ac:spMkLst>
            <pc:docMk/>
            <pc:sldMk cId="2032270479" sldId="271"/>
            <ac:spMk id="4" creationId="{67B8B17A-5945-B415-B8F3-12DE10D1796B}"/>
          </ac:spMkLst>
        </pc:spChg>
        <pc:spChg chg="mod">
          <ac:chgData name="Eva Moricka" userId="36d39a83d7956d7e" providerId="LiveId" clId="{40AC8C49-A17C-4CF6-96BE-DBB8BDFA02CC}" dt="2023-10-30T21:54:03.701" v="2027" actId="1076"/>
          <ac:spMkLst>
            <pc:docMk/>
            <pc:sldMk cId="2032270479" sldId="271"/>
            <ac:spMk id="11" creationId="{B1C9B2CD-BF3F-7E96-44D9-415EE25F49F2}"/>
          </ac:spMkLst>
        </pc:spChg>
        <pc:graphicFrameChg chg="mod">
          <ac:chgData name="Eva Moricka" userId="36d39a83d7956d7e" providerId="LiveId" clId="{40AC8C49-A17C-4CF6-96BE-DBB8BDFA02CC}" dt="2023-10-30T22:28:40.947" v="2649" actId="1076"/>
          <ac:graphicFrameMkLst>
            <pc:docMk/>
            <pc:sldMk cId="2032270479" sldId="271"/>
            <ac:graphicFrameMk id="5" creationId="{296C1041-F75E-CC4D-723B-31E69011895F}"/>
          </ac:graphicFrameMkLst>
        </pc:graphicFrameChg>
        <pc:graphicFrameChg chg="mod">
          <ac:chgData name="Eva Moricka" userId="36d39a83d7956d7e" providerId="LiveId" clId="{40AC8C49-A17C-4CF6-96BE-DBB8BDFA02CC}" dt="2023-10-30T22:28:59.743" v="2651" actId="255"/>
          <ac:graphicFrameMkLst>
            <pc:docMk/>
            <pc:sldMk cId="2032270479" sldId="271"/>
            <ac:graphicFrameMk id="7" creationId="{839D2C6C-B854-F3E9-D22E-4FC4EAA963EA}"/>
          </ac:graphicFrameMkLst>
        </pc:graphicFrameChg>
      </pc:sldChg>
      <pc:sldChg chg="modSp mod">
        <pc:chgData name="Eva Moricka" userId="36d39a83d7956d7e" providerId="LiveId" clId="{40AC8C49-A17C-4CF6-96BE-DBB8BDFA02CC}" dt="2023-10-30T21:59:55.261" v="2058"/>
        <pc:sldMkLst>
          <pc:docMk/>
          <pc:sldMk cId="4003005301" sldId="272"/>
        </pc:sldMkLst>
        <pc:spChg chg="mod">
          <ac:chgData name="Eva Moricka" userId="36d39a83d7956d7e" providerId="LiveId" clId="{40AC8C49-A17C-4CF6-96BE-DBB8BDFA02CC}" dt="2023-10-30T21:30:26.468" v="1617" actId="1076"/>
          <ac:spMkLst>
            <pc:docMk/>
            <pc:sldMk cId="4003005301" sldId="272"/>
            <ac:spMk id="2" creationId="{A8885480-C744-7080-08D4-FAC2312E511D}"/>
          </ac:spMkLst>
        </pc:spChg>
        <pc:spChg chg="mod">
          <ac:chgData name="Eva Moricka" userId="36d39a83d7956d7e" providerId="LiveId" clId="{40AC8C49-A17C-4CF6-96BE-DBB8BDFA02CC}" dt="2023-10-30T21:33:59.808" v="1638" actId="1076"/>
          <ac:spMkLst>
            <pc:docMk/>
            <pc:sldMk cId="4003005301" sldId="272"/>
            <ac:spMk id="6" creationId="{CF60DFEF-3CEE-DF8C-FD29-532550CCE28D}"/>
          </ac:spMkLst>
        </pc:spChg>
        <pc:graphicFrameChg chg="mod">
          <ac:chgData name="Eva Moricka" userId="36d39a83d7956d7e" providerId="LiveId" clId="{40AC8C49-A17C-4CF6-96BE-DBB8BDFA02CC}" dt="2023-10-30T21:59:55.261" v="2058"/>
          <ac:graphicFrameMkLst>
            <pc:docMk/>
            <pc:sldMk cId="4003005301" sldId="272"/>
            <ac:graphicFrameMk id="4" creationId="{7B40456D-341C-E78A-EF55-441CF994D6BD}"/>
          </ac:graphicFrameMkLst>
        </pc:graphicFrameChg>
        <pc:graphicFrameChg chg="mod modGraphic">
          <ac:chgData name="Eva Moricka" userId="36d39a83d7956d7e" providerId="LiveId" clId="{40AC8C49-A17C-4CF6-96BE-DBB8BDFA02CC}" dt="2023-10-30T21:59:23.136" v="2057" actId="1037"/>
          <ac:graphicFrameMkLst>
            <pc:docMk/>
            <pc:sldMk cId="4003005301" sldId="272"/>
            <ac:graphicFrameMk id="7" creationId="{8AE9758D-94BA-782D-7146-4D87E28EE484}"/>
          </ac:graphicFrameMkLst>
        </pc:graphicFrameChg>
      </pc:sldChg>
      <pc:sldChg chg="modSp mod">
        <pc:chgData name="Eva Moricka" userId="36d39a83d7956d7e" providerId="LiveId" clId="{40AC8C49-A17C-4CF6-96BE-DBB8BDFA02CC}" dt="2023-10-30T22:02:52.622" v="2103" actId="1076"/>
        <pc:sldMkLst>
          <pc:docMk/>
          <pc:sldMk cId="2530715582" sldId="273"/>
        </pc:sldMkLst>
        <pc:spChg chg="mod">
          <ac:chgData name="Eva Moricka" userId="36d39a83d7956d7e" providerId="LiveId" clId="{40AC8C49-A17C-4CF6-96BE-DBB8BDFA02CC}" dt="2023-10-30T21:30:39.081" v="1619" actId="1076"/>
          <ac:spMkLst>
            <pc:docMk/>
            <pc:sldMk cId="2530715582" sldId="273"/>
            <ac:spMk id="7" creationId="{C97F55DC-10F2-703D-7297-28FD4B773C4C}"/>
          </ac:spMkLst>
        </pc:spChg>
        <pc:graphicFrameChg chg="mod">
          <ac:chgData name="Eva Moricka" userId="36d39a83d7956d7e" providerId="LiveId" clId="{40AC8C49-A17C-4CF6-96BE-DBB8BDFA02CC}" dt="2023-10-30T22:02:40.923" v="2101"/>
          <ac:graphicFrameMkLst>
            <pc:docMk/>
            <pc:sldMk cId="2530715582" sldId="273"/>
            <ac:graphicFrameMk id="9" creationId="{86212094-1138-0A26-03C7-7E6516763643}"/>
          </ac:graphicFrameMkLst>
        </pc:graphicFrameChg>
        <pc:graphicFrameChg chg="mod modGraphic">
          <ac:chgData name="Eva Moricka" userId="36d39a83d7956d7e" providerId="LiveId" clId="{40AC8C49-A17C-4CF6-96BE-DBB8BDFA02CC}" dt="2023-10-30T22:02:52.622" v="2103" actId="1076"/>
          <ac:graphicFrameMkLst>
            <pc:docMk/>
            <pc:sldMk cId="2530715582" sldId="273"/>
            <ac:graphicFrameMk id="10" creationId="{8CF1E95D-12BE-3C36-3A1E-88F639C87271}"/>
          </ac:graphicFrameMkLst>
        </pc:graphicFrameChg>
      </pc:sldChg>
      <pc:sldChg chg="modSp mod">
        <pc:chgData name="Eva Moricka" userId="36d39a83d7956d7e" providerId="LiveId" clId="{40AC8C49-A17C-4CF6-96BE-DBB8BDFA02CC}" dt="2023-10-30T22:27:52.887" v="2648" actId="14100"/>
        <pc:sldMkLst>
          <pc:docMk/>
          <pc:sldMk cId="245541407" sldId="274"/>
        </pc:sldMkLst>
        <pc:spChg chg="mod">
          <ac:chgData name="Eva Moricka" userId="36d39a83d7956d7e" providerId="LiveId" clId="{40AC8C49-A17C-4CF6-96BE-DBB8BDFA02CC}" dt="2023-10-30T22:27:40.123" v="2646" actId="14100"/>
          <ac:spMkLst>
            <pc:docMk/>
            <pc:sldMk cId="245541407" sldId="274"/>
            <ac:spMk id="2" creationId="{19019D7A-0D00-AE81-69D8-88450011C5EA}"/>
          </ac:spMkLst>
        </pc:spChg>
        <pc:spChg chg="mod">
          <ac:chgData name="Eva Moricka" userId="36d39a83d7956d7e" providerId="LiveId" clId="{40AC8C49-A17C-4CF6-96BE-DBB8BDFA02CC}" dt="2023-10-30T21:31:01.252" v="1621" actId="1076"/>
          <ac:spMkLst>
            <pc:docMk/>
            <pc:sldMk cId="245541407" sldId="274"/>
            <ac:spMk id="17" creationId="{878E29F1-4E56-99B1-20C8-6B1317A437F3}"/>
          </ac:spMkLst>
        </pc:spChg>
        <pc:spChg chg="mod">
          <ac:chgData name="Eva Moricka" userId="36d39a83d7956d7e" providerId="LiveId" clId="{40AC8C49-A17C-4CF6-96BE-DBB8BDFA02CC}" dt="2023-10-30T22:04:10.525" v="2166" actId="1035"/>
          <ac:spMkLst>
            <pc:docMk/>
            <pc:sldMk cId="245541407" sldId="274"/>
            <ac:spMk id="22" creationId="{015634CA-5D9C-CCE5-E510-6BD99B8EB42C}"/>
          </ac:spMkLst>
        </pc:spChg>
        <pc:spChg chg="mod">
          <ac:chgData name="Eva Moricka" userId="36d39a83d7956d7e" providerId="LiveId" clId="{40AC8C49-A17C-4CF6-96BE-DBB8BDFA02CC}" dt="2023-10-30T22:05:50.444" v="2203" actId="1076"/>
          <ac:spMkLst>
            <pc:docMk/>
            <pc:sldMk cId="245541407" sldId="274"/>
            <ac:spMk id="23" creationId="{2855F371-BB15-F580-D277-0ECD3838AC80}"/>
          </ac:spMkLst>
        </pc:spChg>
        <pc:spChg chg="mod">
          <ac:chgData name="Eva Moricka" userId="36d39a83d7956d7e" providerId="LiveId" clId="{40AC8C49-A17C-4CF6-96BE-DBB8BDFA02CC}" dt="2023-10-30T22:03:33.285" v="2128" actId="1036"/>
          <ac:spMkLst>
            <pc:docMk/>
            <pc:sldMk cId="245541407" sldId="274"/>
            <ac:spMk id="24" creationId="{969F751E-0377-BF95-DF15-7A7293BA2DF4}"/>
          </ac:spMkLst>
        </pc:spChg>
        <pc:spChg chg="mod">
          <ac:chgData name="Eva Moricka" userId="36d39a83d7956d7e" providerId="LiveId" clId="{40AC8C49-A17C-4CF6-96BE-DBB8BDFA02CC}" dt="2023-10-30T22:04:58.799" v="2196" actId="207"/>
          <ac:spMkLst>
            <pc:docMk/>
            <pc:sldMk cId="245541407" sldId="274"/>
            <ac:spMk id="29" creationId="{A921DC46-872C-D123-2516-D8024A2EF714}"/>
          </ac:spMkLst>
        </pc:spChg>
        <pc:spChg chg="mod">
          <ac:chgData name="Eva Moricka" userId="36d39a83d7956d7e" providerId="LiveId" clId="{40AC8C49-A17C-4CF6-96BE-DBB8BDFA02CC}" dt="2023-10-30T22:04:58.799" v="2196" actId="207"/>
          <ac:spMkLst>
            <pc:docMk/>
            <pc:sldMk cId="245541407" sldId="274"/>
            <ac:spMk id="30" creationId="{0232D6AE-2620-A1F4-0E1E-363BFE8C0AD2}"/>
          </ac:spMkLst>
        </pc:spChg>
        <pc:spChg chg="mod">
          <ac:chgData name="Eva Moricka" userId="36d39a83d7956d7e" providerId="LiveId" clId="{40AC8C49-A17C-4CF6-96BE-DBB8BDFA02CC}" dt="2023-10-30T22:05:03.631" v="2197" actId="207"/>
          <ac:spMkLst>
            <pc:docMk/>
            <pc:sldMk cId="245541407" sldId="274"/>
            <ac:spMk id="32" creationId="{0B242316-5381-FA41-2A1C-B6B2FD362DD0}"/>
          </ac:spMkLst>
        </pc:spChg>
        <pc:spChg chg="mod">
          <ac:chgData name="Eva Moricka" userId="36d39a83d7956d7e" providerId="LiveId" clId="{40AC8C49-A17C-4CF6-96BE-DBB8BDFA02CC}" dt="2023-10-30T22:05:03.631" v="2197" actId="207"/>
          <ac:spMkLst>
            <pc:docMk/>
            <pc:sldMk cId="245541407" sldId="274"/>
            <ac:spMk id="33" creationId="{C5B11C13-FC4B-1B91-0C5B-091A0013490D}"/>
          </ac:spMkLst>
        </pc:spChg>
        <pc:spChg chg="mod">
          <ac:chgData name="Eva Moricka" userId="36d39a83d7956d7e" providerId="LiveId" clId="{40AC8C49-A17C-4CF6-96BE-DBB8BDFA02CC}" dt="2023-10-30T22:05:09.197" v="2198" actId="207"/>
          <ac:spMkLst>
            <pc:docMk/>
            <pc:sldMk cId="245541407" sldId="274"/>
            <ac:spMk id="35" creationId="{25ABBFF2-FF78-5CD8-A85C-18154EFD9436}"/>
          </ac:spMkLst>
        </pc:spChg>
        <pc:spChg chg="mod">
          <ac:chgData name="Eva Moricka" userId="36d39a83d7956d7e" providerId="LiveId" clId="{40AC8C49-A17C-4CF6-96BE-DBB8BDFA02CC}" dt="2023-10-30T22:05:09.197" v="2198" actId="207"/>
          <ac:spMkLst>
            <pc:docMk/>
            <pc:sldMk cId="245541407" sldId="274"/>
            <ac:spMk id="36" creationId="{811A92BD-CB72-72B7-8A58-66FFE4428E32}"/>
          </ac:spMkLst>
        </pc:spChg>
        <pc:spChg chg="mod">
          <ac:chgData name="Eva Moricka" userId="36d39a83d7956d7e" providerId="LiveId" clId="{40AC8C49-A17C-4CF6-96BE-DBB8BDFA02CC}" dt="2023-10-30T22:05:16.082" v="2199" actId="207"/>
          <ac:spMkLst>
            <pc:docMk/>
            <pc:sldMk cId="245541407" sldId="274"/>
            <ac:spMk id="38" creationId="{BFF45DE2-5AA8-AAC0-97D7-141C8F6C0377}"/>
          </ac:spMkLst>
        </pc:spChg>
        <pc:spChg chg="mod">
          <ac:chgData name="Eva Moricka" userId="36d39a83d7956d7e" providerId="LiveId" clId="{40AC8C49-A17C-4CF6-96BE-DBB8BDFA02CC}" dt="2023-10-30T22:05:16.082" v="2199" actId="207"/>
          <ac:spMkLst>
            <pc:docMk/>
            <pc:sldMk cId="245541407" sldId="274"/>
            <ac:spMk id="39" creationId="{9C3CF566-79F0-89C8-E1CE-10667D8C06DF}"/>
          </ac:spMkLst>
        </pc:spChg>
        <pc:spChg chg="mod">
          <ac:chgData name="Eva Moricka" userId="36d39a83d7956d7e" providerId="LiveId" clId="{40AC8C49-A17C-4CF6-96BE-DBB8BDFA02CC}" dt="2023-10-30T22:06:00.129" v="2204" actId="1076"/>
          <ac:spMkLst>
            <pc:docMk/>
            <pc:sldMk cId="245541407" sldId="274"/>
            <ac:spMk id="41" creationId="{FAD9FB7D-DE98-F80C-2408-B033037E6DE2}"/>
          </ac:spMkLst>
        </pc:spChg>
        <pc:spChg chg="mod">
          <ac:chgData name="Eva Moricka" userId="36d39a83d7956d7e" providerId="LiveId" clId="{40AC8C49-A17C-4CF6-96BE-DBB8BDFA02CC}" dt="2023-10-30T22:04:05.446" v="2162" actId="1036"/>
          <ac:spMkLst>
            <pc:docMk/>
            <pc:sldMk cId="245541407" sldId="274"/>
            <ac:spMk id="42" creationId="{EDE5FAB7-F3D5-785C-C6F1-5995DFDE70C4}"/>
          </ac:spMkLst>
        </pc:spChg>
        <pc:spChg chg="mod">
          <ac:chgData name="Eva Moricka" userId="36d39a83d7956d7e" providerId="LiveId" clId="{40AC8C49-A17C-4CF6-96BE-DBB8BDFA02CC}" dt="2023-10-30T22:04:05.446" v="2162" actId="1036"/>
          <ac:spMkLst>
            <pc:docMk/>
            <pc:sldMk cId="245541407" sldId="274"/>
            <ac:spMk id="45" creationId="{9367CA22-3B69-7B8F-DB64-F68412710260}"/>
          </ac:spMkLst>
        </pc:spChg>
        <pc:grpChg chg="mod">
          <ac:chgData name="Eva Moricka" userId="36d39a83d7956d7e" providerId="LiveId" clId="{40AC8C49-A17C-4CF6-96BE-DBB8BDFA02CC}" dt="2023-10-30T22:04:58.799" v="2196" actId="207"/>
          <ac:grpSpMkLst>
            <pc:docMk/>
            <pc:sldMk cId="245541407" sldId="274"/>
            <ac:grpSpMk id="28" creationId="{7453C4DC-DA3C-9628-C339-6CEA97CC4AC5}"/>
          </ac:grpSpMkLst>
        </pc:grpChg>
        <pc:grpChg chg="mod">
          <ac:chgData name="Eva Moricka" userId="36d39a83d7956d7e" providerId="LiveId" clId="{40AC8C49-A17C-4CF6-96BE-DBB8BDFA02CC}" dt="2023-10-30T22:05:03.631" v="2197" actId="207"/>
          <ac:grpSpMkLst>
            <pc:docMk/>
            <pc:sldMk cId="245541407" sldId="274"/>
            <ac:grpSpMk id="31" creationId="{87FD0FE8-9E2B-B276-179C-40FCE3BA77EF}"/>
          </ac:grpSpMkLst>
        </pc:grpChg>
        <pc:grpChg chg="mod">
          <ac:chgData name="Eva Moricka" userId="36d39a83d7956d7e" providerId="LiveId" clId="{40AC8C49-A17C-4CF6-96BE-DBB8BDFA02CC}" dt="2023-10-30T22:05:09.197" v="2198" actId="207"/>
          <ac:grpSpMkLst>
            <pc:docMk/>
            <pc:sldMk cId="245541407" sldId="274"/>
            <ac:grpSpMk id="34" creationId="{C96A49DA-88C3-DDB5-661E-3BD88479883E}"/>
          </ac:grpSpMkLst>
        </pc:grpChg>
        <pc:grpChg chg="mod">
          <ac:chgData name="Eva Moricka" userId="36d39a83d7956d7e" providerId="LiveId" clId="{40AC8C49-A17C-4CF6-96BE-DBB8BDFA02CC}" dt="2023-10-30T22:05:16.082" v="2199" actId="207"/>
          <ac:grpSpMkLst>
            <pc:docMk/>
            <pc:sldMk cId="245541407" sldId="274"/>
            <ac:grpSpMk id="37" creationId="{3E2F92DB-5500-20EC-5A25-EE989CF9CBDF}"/>
          </ac:grpSpMkLst>
        </pc:grpChg>
        <pc:graphicFrameChg chg="mod">
          <ac:chgData name="Eva Moricka" userId="36d39a83d7956d7e" providerId="LiveId" clId="{40AC8C49-A17C-4CF6-96BE-DBB8BDFA02CC}" dt="2023-10-30T22:04:49.052" v="2195"/>
          <ac:graphicFrameMkLst>
            <pc:docMk/>
            <pc:sldMk cId="245541407" sldId="274"/>
            <ac:graphicFrameMk id="20" creationId="{B3A507A8-F924-DE0A-7FEB-E125CD1885F3}"/>
          </ac:graphicFrameMkLst>
        </pc:graphicFrameChg>
        <pc:graphicFrameChg chg="mod">
          <ac:chgData name="Eva Moricka" userId="36d39a83d7956d7e" providerId="LiveId" clId="{40AC8C49-A17C-4CF6-96BE-DBB8BDFA02CC}" dt="2023-10-30T22:04:28.371" v="2193"/>
          <ac:graphicFrameMkLst>
            <pc:docMk/>
            <pc:sldMk cId="245541407" sldId="274"/>
            <ac:graphicFrameMk id="21" creationId="{76C6BA17-B69B-827D-0761-C71F06ACE07E}"/>
          </ac:graphicFrameMkLst>
        </pc:graphicFrameChg>
        <pc:graphicFrameChg chg="mod">
          <ac:chgData name="Eva Moricka" userId="36d39a83d7956d7e" providerId="LiveId" clId="{40AC8C49-A17C-4CF6-96BE-DBB8BDFA02CC}" dt="2023-10-30T22:27:52.887" v="2648" actId="14100"/>
          <ac:graphicFrameMkLst>
            <pc:docMk/>
            <pc:sldMk cId="245541407" sldId="274"/>
            <ac:graphicFrameMk id="27" creationId="{F299F6C0-FDBA-16B8-9952-CB49CF42484E}"/>
          </ac:graphicFrameMkLst>
        </pc:graphicFrameChg>
      </pc:sldChg>
      <pc:sldChg chg="modSp mod">
        <pc:chgData name="Eva Moricka" userId="36d39a83d7956d7e" providerId="LiveId" clId="{40AC8C49-A17C-4CF6-96BE-DBB8BDFA02CC}" dt="2023-10-30T22:42:53.549" v="2690" actId="207"/>
        <pc:sldMkLst>
          <pc:docMk/>
          <pc:sldMk cId="2185177678" sldId="275"/>
        </pc:sldMkLst>
        <pc:spChg chg="mod">
          <ac:chgData name="Eva Moricka" userId="36d39a83d7956d7e" providerId="LiveId" clId="{40AC8C49-A17C-4CF6-96BE-DBB8BDFA02CC}" dt="2023-10-30T21:34:15.984" v="1639" actId="1076"/>
          <ac:spMkLst>
            <pc:docMk/>
            <pc:sldMk cId="2185177678" sldId="275"/>
            <ac:spMk id="2" creationId="{19019D7A-0D00-AE81-69D8-88450011C5EA}"/>
          </ac:spMkLst>
        </pc:spChg>
        <pc:spChg chg="mod">
          <ac:chgData name="Eva Moricka" userId="36d39a83d7956d7e" providerId="LiveId" clId="{40AC8C49-A17C-4CF6-96BE-DBB8BDFA02CC}" dt="2023-10-30T22:10:40.273" v="2332" actId="14100"/>
          <ac:spMkLst>
            <pc:docMk/>
            <pc:sldMk cId="2185177678" sldId="275"/>
            <ac:spMk id="3" creationId="{EBE15DEE-107D-F122-E7A7-C8E9E67B50AE}"/>
          </ac:spMkLst>
        </pc:spChg>
        <pc:spChg chg="mod">
          <ac:chgData name="Eva Moricka" userId="36d39a83d7956d7e" providerId="LiveId" clId="{40AC8C49-A17C-4CF6-96BE-DBB8BDFA02CC}" dt="2023-10-30T22:10:09.735" v="2328" actId="207"/>
          <ac:spMkLst>
            <pc:docMk/>
            <pc:sldMk cId="2185177678" sldId="275"/>
            <ac:spMk id="6" creationId="{6E80038C-A974-8B3F-908B-F48A94C68F98}"/>
          </ac:spMkLst>
        </pc:spChg>
        <pc:spChg chg="mod">
          <ac:chgData name="Eva Moricka" userId="36d39a83d7956d7e" providerId="LiveId" clId="{40AC8C49-A17C-4CF6-96BE-DBB8BDFA02CC}" dt="2023-10-30T22:10:09.735" v="2328" actId="207"/>
          <ac:spMkLst>
            <pc:docMk/>
            <pc:sldMk cId="2185177678" sldId="275"/>
            <ac:spMk id="7" creationId="{EDE19F57-326E-6FDA-8477-3025AAFFCFF1}"/>
          </ac:spMkLst>
        </pc:spChg>
        <pc:spChg chg="mod">
          <ac:chgData name="Eva Moricka" userId="36d39a83d7956d7e" providerId="LiveId" clId="{40AC8C49-A17C-4CF6-96BE-DBB8BDFA02CC}" dt="2023-10-30T22:10:14.330" v="2329" actId="207"/>
          <ac:spMkLst>
            <pc:docMk/>
            <pc:sldMk cId="2185177678" sldId="275"/>
            <ac:spMk id="9" creationId="{7C3B7FD5-DE02-4518-7FEE-8F02ECAB24AE}"/>
          </ac:spMkLst>
        </pc:spChg>
        <pc:spChg chg="mod">
          <ac:chgData name="Eva Moricka" userId="36d39a83d7956d7e" providerId="LiveId" clId="{40AC8C49-A17C-4CF6-96BE-DBB8BDFA02CC}" dt="2023-10-30T22:10:14.330" v="2329" actId="207"/>
          <ac:spMkLst>
            <pc:docMk/>
            <pc:sldMk cId="2185177678" sldId="275"/>
            <ac:spMk id="10" creationId="{E876BD26-CE0F-F021-C1C6-CDE0E725DD81}"/>
          </ac:spMkLst>
        </pc:spChg>
        <pc:spChg chg="mod">
          <ac:chgData name="Eva Moricka" userId="36d39a83d7956d7e" providerId="LiveId" clId="{40AC8C49-A17C-4CF6-96BE-DBB8BDFA02CC}" dt="2023-10-30T22:10:20.721" v="2330" actId="207"/>
          <ac:spMkLst>
            <pc:docMk/>
            <pc:sldMk cId="2185177678" sldId="275"/>
            <ac:spMk id="12" creationId="{215DDF91-A115-9268-8FA5-DE1286A7362B}"/>
          </ac:spMkLst>
        </pc:spChg>
        <pc:spChg chg="mod">
          <ac:chgData name="Eva Moricka" userId="36d39a83d7956d7e" providerId="LiveId" clId="{40AC8C49-A17C-4CF6-96BE-DBB8BDFA02CC}" dt="2023-10-30T22:10:20.721" v="2330" actId="207"/>
          <ac:spMkLst>
            <pc:docMk/>
            <pc:sldMk cId="2185177678" sldId="275"/>
            <ac:spMk id="13" creationId="{7A0659F1-168A-373F-43D6-1374B17FFC09}"/>
          </ac:spMkLst>
        </pc:spChg>
        <pc:spChg chg="mod">
          <ac:chgData name="Eva Moricka" userId="36d39a83d7956d7e" providerId="LiveId" clId="{40AC8C49-A17C-4CF6-96BE-DBB8BDFA02CC}" dt="2023-10-30T22:10:29.887" v="2331" actId="207"/>
          <ac:spMkLst>
            <pc:docMk/>
            <pc:sldMk cId="2185177678" sldId="275"/>
            <ac:spMk id="15" creationId="{63104755-559A-A77E-4F28-8E9C338D9ECB}"/>
          </ac:spMkLst>
        </pc:spChg>
        <pc:spChg chg="mod">
          <ac:chgData name="Eva Moricka" userId="36d39a83d7956d7e" providerId="LiveId" clId="{40AC8C49-A17C-4CF6-96BE-DBB8BDFA02CC}" dt="2023-10-30T22:10:29.887" v="2331" actId="207"/>
          <ac:spMkLst>
            <pc:docMk/>
            <pc:sldMk cId="2185177678" sldId="275"/>
            <ac:spMk id="16" creationId="{72FA9834-1055-491B-D461-4065B2521DCC}"/>
          </ac:spMkLst>
        </pc:spChg>
        <pc:spChg chg="mod">
          <ac:chgData name="Eva Moricka" userId="36d39a83d7956d7e" providerId="LiveId" clId="{40AC8C49-A17C-4CF6-96BE-DBB8BDFA02CC}" dt="2023-10-30T21:31:19.463" v="1623" actId="1076"/>
          <ac:spMkLst>
            <pc:docMk/>
            <pc:sldMk cId="2185177678" sldId="275"/>
            <ac:spMk id="17" creationId="{878E29F1-4E56-99B1-20C8-6B1317A437F3}"/>
          </ac:spMkLst>
        </pc:spChg>
        <pc:spChg chg="mod">
          <ac:chgData name="Eva Moricka" userId="36d39a83d7956d7e" providerId="LiveId" clId="{40AC8C49-A17C-4CF6-96BE-DBB8BDFA02CC}" dt="2023-10-30T22:08:06.377" v="2311" actId="1036"/>
          <ac:spMkLst>
            <pc:docMk/>
            <pc:sldMk cId="2185177678" sldId="275"/>
            <ac:spMk id="27" creationId="{5736275A-50C1-B001-C324-2F2DE2C42D17}"/>
          </ac:spMkLst>
        </pc:spChg>
        <pc:spChg chg="mod">
          <ac:chgData name="Eva Moricka" userId="36d39a83d7956d7e" providerId="LiveId" clId="{40AC8C49-A17C-4CF6-96BE-DBB8BDFA02CC}" dt="2023-10-30T22:08:36.399" v="2319" actId="1035"/>
          <ac:spMkLst>
            <pc:docMk/>
            <pc:sldMk cId="2185177678" sldId="275"/>
            <ac:spMk id="46" creationId="{631DBF2C-36A8-95B4-EA31-65D1A1AF5EDD}"/>
          </ac:spMkLst>
        </pc:spChg>
        <pc:spChg chg="mod">
          <ac:chgData name="Eva Moricka" userId="36d39a83d7956d7e" providerId="LiveId" clId="{40AC8C49-A17C-4CF6-96BE-DBB8BDFA02CC}" dt="2023-10-30T22:08:06.377" v="2311" actId="1036"/>
          <ac:spMkLst>
            <pc:docMk/>
            <pc:sldMk cId="2185177678" sldId="275"/>
            <ac:spMk id="47" creationId="{B65C829A-43C4-0164-9921-6611B3AF0E00}"/>
          </ac:spMkLst>
        </pc:spChg>
        <pc:spChg chg="mod">
          <ac:chgData name="Eva Moricka" userId="36d39a83d7956d7e" providerId="LiveId" clId="{40AC8C49-A17C-4CF6-96BE-DBB8BDFA02CC}" dt="2023-10-30T22:08:36.399" v="2319" actId="1035"/>
          <ac:spMkLst>
            <pc:docMk/>
            <pc:sldMk cId="2185177678" sldId="275"/>
            <ac:spMk id="48" creationId="{E3745C55-F402-5B15-6794-0EA32653F0B1}"/>
          </ac:spMkLst>
        </pc:spChg>
        <pc:spChg chg="mod">
          <ac:chgData name="Eva Moricka" userId="36d39a83d7956d7e" providerId="LiveId" clId="{40AC8C49-A17C-4CF6-96BE-DBB8BDFA02CC}" dt="2023-10-30T22:07:30.035" v="2249" actId="1076"/>
          <ac:spMkLst>
            <pc:docMk/>
            <pc:sldMk cId="2185177678" sldId="275"/>
            <ac:spMk id="50" creationId="{B8853A45-C9AD-D269-1699-788A420FEE24}"/>
          </ac:spMkLst>
        </pc:spChg>
        <pc:spChg chg="mod">
          <ac:chgData name="Eva Moricka" userId="36d39a83d7956d7e" providerId="LiveId" clId="{40AC8C49-A17C-4CF6-96BE-DBB8BDFA02CC}" dt="2023-10-30T22:07:30.035" v="2249" actId="1076"/>
          <ac:spMkLst>
            <pc:docMk/>
            <pc:sldMk cId="2185177678" sldId="275"/>
            <ac:spMk id="51" creationId="{9918C1BA-9BD6-385C-3BB8-23E2D49D9E1F}"/>
          </ac:spMkLst>
        </pc:spChg>
        <pc:spChg chg="mod">
          <ac:chgData name="Eva Moricka" userId="36d39a83d7956d7e" providerId="LiveId" clId="{40AC8C49-A17C-4CF6-96BE-DBB8BDFA02CC}" dt="2023-10-30T22:07:30.035" v="2249" actId="1076"/>
          <ac:spMkLst>
            <pc:docMk/>
            <pc:sldMk cId="2185177678" sldId="275"/>
            <ac:spMk id="52" creationId="{21765DCC-E85A-017B-4D83-7F032EC5CEF0}"/>
          </ac:spMkLst>
        </pc:spChg>
        <pc:grpChg chg="mod">
          <ac:chgData name="Eva Moricka" userId="36d39a83d7956d7e" providerId="LiveId" clId="{40AC8C49-A17C-4CF6-96BE-DBB8BDFA02CC}" dt="2023-10-30T22:10:09.735" v="2328" actId="207"/>
          <ac:grpSpMkLst>
            <pc:docMk/>
            <pc:sldMk cId="2185177678" sldId="275"/>
            <ac:grpSpMk id="5" creationId="{0F564FC3-649C-E202-5B6D-F415805D3672}"/>
          </ac:grpSpMkLst>
        </pc:grpChg>
        <pc:grpChg chg="mod">
          <ac:chgData name="Eva Moricka" userId="36d39a83d7956d7e" providerId="LiveId" clId="{40AC8C49-A17C-4CF6-96BE-DBB8BDFA02CC}" dt="2023-10-30T22:10:14.330" v="2329" actId="207"/>
          <ac:grpSpMkLst>
            <pc:docMk/>
            <pc:sldMk cId="2185177678" sldId="275"/>
            <ac:grpSpMk id="8" creationId="{EDE00489-519C-EC49-0EC7-6CF2D86DE17E}"/>
          </ac:grpSpMkLst>
        </pc:grpChg>
        <pc:grpChg chg="mod">
          <ac:chgData name="Eva Moricka" userId="36d39a83d7956d7e" providerId="LiveId" clId="{40AC8C49-A17C-4CF6-96BE-DBB8BDFA02CC}" dt="2023-10-30T22:10:20.721" v="2330" actId="207"/>
          <ac:grpSpMkLst>
            <pc:docMk/>
            <pc:sldMk cId="2185177678" sldId="275"/>
            <ac:grpSpMk id="11" creationId="{89DC1BEE-418C-8A64-2BF6-546BB322B06E}"/>
          </ac:grpSpMkLst>
        </pc:grpChg>
        <pc:grpChg chg="mod">
          <ac:chgData name="Eva Moricka" userId="36d39a83d7956d7e" providerId="LiveId" clId="{40AC8C49-A17C-4CF6-96BE-DBB8BDFA02CC}" dt="2023-10-30T22:10:29.887" v="2331" actId="207"/>
          <ac:grpSpMkLst>
            <pc:docMk/>
            <pc:sldMk cId="2185177678" sldId="275"/>
            <ac:grpSpMk id="14" creationId="{0248EAA1-0B4A-A839-5D0B-C1781E35FB81}"/>
          </ac:grpSpMkLst>
        </pc:grpChg>
        <pc:graphicFrameChg chg="mod">
          <ac:chgData name="Eva Moricka" userId="36d39a83d7956d7e" providerId="LiveId" clId="{40AC8C49-A17C-4CF6-96BE-DBB8BDFA02CC}" dt="2023-10-30T22:42:53.549" v="2690" actId="207"/>
          <ac:graphicFrameMkLst>
            <pc:docMk/>
            <pc:sldMk cId="2185177678" sldId="275"/>
            <ac:graphicFrameMk id="4" creationId="{6AAF640F-DA7C-F414-4CE9-E49E3D60E7BB}"/>
          </ac:graphicFrameMkLst>
        </pc:graphicFrameChg>
      </pc:sldChg>
      <pc:sldChg chg="delSp modSp mod">
        <pc:chgData name="Eva Moricka" userId="36d39a83d7956d7e" providerId="LiveId" clId="{40AC8C49-A17C-4CF6-96BE-DBB8BDFA02CC}" dt="2023-10-30T22:46:50.204" v="2703"/>
        <pc:sldMkLst>
          <pc:docMk/>
          <pc:sldMk cId="3198005629" sldId="276"/>
        </pc:sldMkLst>
        <pc:spChg chg="mod">
          <ac:chgData name="Eva Moricka" userId="36d39a83d7956d7e" providerId="LiveId" clId="{40AC8C49-A17C-4CF6-96BE-DBB8BDFA02CC}" dt="2023-10-30T22:15:33.321" v="2381" actId="14100"/>
          <ac:spMkLst>
            <pc:docMk/>
            <pc:sldMk cId="3198005629" sldId="276"/>
            <ac:spMk id="6" creationId="{E50842EE-9C61-D6E0-5D46-A169E853B2F4}"/>
          </ac:spMkLst>
        </pc:spChg>
        <pc:spChg chg="mod">
          <ac:chgData name="Eva Moricka" userId="36d39a83d7956d7e" providerId="LiveId" clId="{40AC8C49-A17C-4CF6-96BE-DBB8BDFA02CC}" dt="2023-10-30T21:31:33.953" v="1625" actId="1076"/>
          <ac:spMkLst>
            <pc:docMk/>
            <pc:sldMk cId="3198005629" sldId="276"/>
            <ac:spMk id="11" creationId="{C474288B-8C1F-D002-2C61-F105EA3675F8}"/>
          </ac:spMkLst>
        </pc:spChg>
        <pc:spChg chg="mod">
          <ac:chgData name="Eva Moricka" userId="36d39a83d7956d7e" providerId="LiveId" clId="{40AC8C49-A17C-4CF6-96BE-DBB8BDFA02CC}" dt="2023-10-30T22:14:15.022" v="2375" actId="1076"/>
          <ac:spMkLst>
            <pc:docMk/>
            <pc:sldMk cId="3198005629" sldId="276"/>
            <ac:spMk id="31" creationId="{686DB07B-C87A-9C87-37C2-B4B84F9C74BB}"/>
          </ac:spMkLst>
        </pc:spChg>
        <pc:spChg chg="mod">
          <ac:chgData name="Eva Moricka" userId="36d39a83d7956d7e" providerId="LiveId" clId="{40AC8C49-A17C-4CF6-96BE-DBB8BDFA02CC}" dt="2023-10-30T22:14:07.469" v="2374" actId="1076"/>
          <ac:spMkLst>
            <pc:docMk/>
            <pc:sldMk cId="3198005629" sldId="276"/>
            <ac:spMk id="73" creationId="{B137EE98-EA38-933D-A62B-871F01CF5582}"/>
          </ac:spMkLst>
        </pc:spChg>
        <pc:grpChg chg="mod">
          <ac:chgData name="Eva Moricka" userId="36d39a83d7956d7e" providerId="LiveId" clId="{40AC8C49-A17C-4CF6-96BE-DBB8BDFA02CC}" dt="2023-10-30T22:11:49.690" v="2364" actId="1038"/>
          <ac:grpSpMkLst>
            <pc:docMk/>
            <pc:sldMk cId="3198005629" sldId="276"/>
            <ac:grpSpMk id="3" creationId="{B3D5366A-E278-6F0E-551C-2A94C984AF52}"/>
          </ac:grpSpMkLst>
        </pc:grpChg>
        <pc:graphicFrameChg chg="mod modGraphic">
          <ac:chgData name="Eva Moricka" userId="36d39a83d7956d7e" providerId="LiveId" clId="{40AC8C49-A17C-4CF6-96BE-DBB8BDFA02CC}" dt="2023-10-30T22:45:49.019" v="2698" actId="255"/>
          <ac:graphicFrameMkLst>
            <pc:docMk/>
            <pc:sldMk cId="3198005629" sldId="276"/>
            <ac:graphicFrameMk id="9" creationId="{E639B9D0-C366-A2CB-281C-15655754ACB7}"/>
          </ac:graphicFrameMkLst>
        </pc:graphicFrameChg>
        <pc:graphicFrameChg chg="mod modGraphic">
          <ac:chgData name="Eva Moricka" userId="36d39a83d7956d7e" providerId="LiveId" clId="{40AC8C49-A17C-4CF6-96BE-DBB8BDFA02CC}" dt="2023-10-30T22:11:49.690" v="2364" actId="1038"/>
          <ac:graphicFrameMkLst>
            <pc:docMk/>
            <pc:sldMk cId="3198005629" sldId="276"/>
            <ac:graphicFrameMk id="13" creationId="{EDC724CD-67FE-BC70-9EE4-1DB2A67949D2}"/>
          </ac:graphicFrameMkLst>
        </pc:graphicFrameChg>
        <pc:graphicFrameChg chg="mod modGraphic">
          <ac:chgData name="Eva Moricka" userId="36d39a83d7956d7e" providerId="LiveId" clId="{40AC8C49-A17C-4CF6-96BE-DBB8BDFA02CC}" dt="2023-10-30T22:46:42.885" v="2702"/>
          <ac:graphicFrameMkLst>
            <pc:docMk/>
            <pc:sldMk cId="3198005629" sldId="276"/>
            <ac:graphicFrameMk id="17" creationId="{59C5490E-15E4-4318-163E-9FAF65E5EE6E}"/>
          </ac:graphicFrameMkLst>
        </pc:graphicFrameChg>
        <pc:graphicFrameChg chg="mod ord modGraphic">
          <ac:chgData name="Eva Moricka" userId="36d39a83d7956d7e" providerId="LiveId" clId="{40AC8C49-A17C-4CF6-96BE-DBB8BDFA02CC}" dt="2023-10-30T22:46:50.204" v="2703"/>
          <ac:graphicFrameMkLst>
            <pc:docMk/>
            <pc:sldMk cId="3198005629" sldId="276"/>
            <ac:graphicFrameMk id="44" creationId="{D336F2C1-EBE9-D06C-7662-5E588CC580EA}"/>
          </ac:graphicFrameMkLst>
        </pc:graphicFrameChg>
        <pc:cxnChg chg="mod">
          <ac:chgData name="Eva Moricka" userId="36d39a83d7956d7e" providerId="LiveId" clId="{40AC8C49-A17C-4CF6-96BE-DBB8BDFA02CC}" dt="2023-10-30T22:12:02.309" v="2365" actId="1076"/>
          <ac:cxnSpMkLst>
            <pc:docMk/>
            <pc:sldMk cId="3198005629" sldId="276"/>
            <ac:cxnSpMk id="8" creationId="{AE845C03-FD3D-9FD6-F080-160D398311C4}"/>
          </ac:cxnSpMkLst>
        </pc:cxnChg>
        <pc:cxnChg chg="mod">
          <ac:chgData name="Eva Moricka" userId="36d39a83d7956d7e" providerId="LiveId" clId="{40AC8C49-A17C-4CF6-96BE-DBB8BDFA02CC}" dt="2023-10-30T22:11:49.690" v="2364" actId="1038"/>
          <ac:cxnSpMkLst>
            <pc:docMk/>
            <pc:sldMk cId="3198005629" sldId="276"/>
            <ac:cxnSpMk id="12" creationId="{CE6C444F-4520-1FDF-5C9C-4C71219C8243}"/>
          </ac:cxnSpMkLst>
        </pc:cxnChg>
        <pc:cxnChg chg="del mod">
          <ac:chgData name="Eva Moricka" userId="36d39a83d7956d7e" providerId="LiveId" clId="{40AC8C49-A17C-4CF6-96BE-DBB8BDFA02CC}" dt="2023-10-30T22:13:31.394" v="2370" actId="478"/>
          <ac:cxnSpMkLst>
            <pc:docMk/>
            <pc:sldMk cId="3198005629" sldId="276"/>
            <ac:cxnSpMk id="16" creationId="{D886B187-140D-B51A-BE84-C97ECE324009}"/>
          </ac:cxnSpMkLst>
        </pc:cxnChg>
        <pc:cxnChg chg="del mod">
          <ac:chgData name="Eva Moricka" userId="36d39a83d7956d7e" providerId="LiveId" clId="{40AC8C49-A17C-4CF6-96BE-DBB8BDFA02CC}" dt="2023-10-30T22:44:24.878" v="2696" actId="478"/>
          <ac:cxnSpMkLst>
            <pc:docMk/>
            <pc:sldMk cId="3198005629" sldId="276"/>
            <ac:cxnSpMk id="43" creationId="{0AF368D8-6358-91C8-E614-81B25DF975B5}"/>
          </ac:cxnSpMkLst>
        </pc:cxnChg>
      </pc:sldChg>
      <pc:sldChg chg="modSp mod">
        <pc:chgData name="Eva Moricka" userId="36d39a83d7956d7e" providerId="LiveId" clId="{40AC8C49-A17C-4CF6-96BE-DBB8BDFA02CC}" dt="2023-10-30T22:21:13.040" v="2441" actId="1076"/>
        <pc:sldMkLst>
          <pc:docMk/>
          <pc:sldMk cId="4016895170" sldId="277"/>
        </pc:sldMkLst>
        <pc:spChg chg="mod">
          <ac:chgData name="Eva Moricka" userId="36d39a83d7956d7e" providerId="LiveId" clId="{40AC8C49-A17C-4CF6-96BE-DBB8BDFA02CC}" dt="2023-10-30T22:19:54.734" v="2436" actId="14100"/>
          <ac:spMkLst>
            <pc:docMk/>
            <pc:sldMk cId="4016895170" sldId="277"/>
            <ac:spMk id="7" creationId="{AE4F2C75-C5DB-3252-3C07-C4DD1B83DF71}"/>
          </ac:spMkLst>
        </pc:spChg>
        <pc:spChg chg="mod">
          <ac:chgData name="Eva Moricka" userId="36d39a83d7956d7e" providerId="LiveId" clId="{40AC8C49-A17C-4CF6-96BE-DBB8BDFA02CC}" dt="2023-10-30T22:20:42.917" v="2438" actId="14100"/>
          <ac:spMkLst>
            <pc:docMk/>
            <pc:sldMk cId="4016895170" sldId="277"/>
            <ac:spMk id="8" creationId="{21077EDC-14A9-D42D-14AB-E969264CBA18}"/>
          </ac:spMkLst>
        </pc:spChg>
        <pc:spChg chg="mod">
          <ac:chgData name="Eva Moricka" userId="36d39a83d7956d7e" providerId="LiveId" clId="{40AC8C49-A17C-4CF6-96BE-DBB8BDFA02CC}" dt="2023-10-30T21:31:48.642" v="1627" actId="1076"/>
          <ac:spMkLst>
            <pc:docMk/>
            <pc:sldMk cId="4016895170" sldId="277"/>
            <ac:spMk id="11" creationId="{C474288B-8C1F-D002-2C61-F105EA3675F8}"/>
          </ac:spMkLst>
        </pc:spChg>
        <pc:spChg chg="mod">
          <ac:chgData name="Eva Moricka" userId="36d39a83d7956d7e" providerId="LiveId" clId="{40AC8C49-A17C-4CF6-96BE-DBB8BDFA02CC}" dt="2023-10-30T22:15:57.366" v="2395" actId="1035"/>
          <ac:spMkLst>
            <pc:docMk/>
            <pc:sldMk cId="4016895170" sldId="277"/>
            <ac:spMk id="83" creationId="{8CBA6A8D-3866-3686-49DD-2D259C3D56E0}"/>
          </ac:spMkLst>
        </pc:spChg>
        <pc:graphicFrameChg chg="mod modGraphic">
          <ac:chgData name="Eva Moricka" userId="36d39a83d7956d7e" providerId="LiveId" clId="{40AC8C49-A17C-4CF6-96BE-DBB8BDFA02CC}" dt="2023-10-30T22:20:48.006" v="2439" actId="1076"/>
          <ac:graphicFrameMkLst>
            <pc:docMk/>
            <pc:sldMk cId="4016895170" sldId="277"/>
            <ac:graphicFrameMk id="2" creationId="{CA98223B-0262-5E07-F682-11CD416393F2}"/>
          </ac:graphicFrameMkLst>
        </pc:graphicFrameChg>
        <pc:graphicFrameChg chg="mod">
          <ac:chgData name="Eva Moricka" userId="36d39a83d7956d7e" providerId="LiveId" clId="{40AC8C49-A17C-4CF6-96BE-DBB8BDFA02CC}" dt="2023-10-30T22:21:13.040" v="2441" actId="1076"/>
          <ac:graphicFrameMkLst>
            <pc:docMk/>
            <pc:sldMk cId="4016895170" sldId="277"/>
            <ac:graphicFrameMk id="82" creationId="{D1104C1B-31C4-D6A2-2046-28C3E5000292}"/>
          </ac:graphicFrameMkLst>
        </pc:graphicFrameChg>
      </pc:sldChg>
      <pc:sldChg chg="modSp mod">
        <pc:chgData name="Eva Moricka" userId="36d39a83d7956d7e" providerId="LiveId" clId="{40AC8C49-A17C-4CF6-96BE-DBB8BDFA02CC}" dt="2023-10-30T22:23:41.501" v="2583"/>
        <pc:sldMkLst>
          <pc:docMk/>
          <pc:sldMk cId="2005267464" sldId="278"/>
        </pc:sldMkLst>
        <pc:spChg chg="mod">
          <ac:chgData name="Eva Moricka" userId="36d39a83d7956d7e" providerId="LiveId" clId="{40AC8C49-A17C-4CF6-96BE-DBB8BDFA02CC}" dt="2023-10-30T22:22:29.863" v="2528" actId="1036"/>
          <ac:spMkLst>
            <pc:docMk/>
            <pc:sldMk cId="2005267464" sldId="278"/>
            <ac:spMk id="2" creationId="{38C7B992-18E9-D85E-FB24-E053FC641B56}"/>
          </ac:spMkLst>
        </pc:spChg>
        <pc:spChg chg="mod">
          <ac:chgData name="Eva Moricka" userId="36d39a83d7956d7e" providerId="LiveId" clId="{40AC8C49-A17C-4CF6-96BE-DBB8BDFA02CC}" dt="2023-10-30T21:34:36.015" v="1640" actId="1076"/>
          <ac:spMkLst>
            <pc:docMk/>
            <pc:sldMk cId="2005267464" sldId="278"/>
            <ac:spMk id="6" creationId="{E50842EE-9C61-D6E0-5D46-A169E853B2F4}"/>
          </ac:spMkLst>
        </pc:spChg>
        <pc:spChg chg="mod">
          <ac:chgData name="Eva Moricka" userId="36d39a83d7956d7e" providerId="LiveId" clId="{40AC8C49-A17C-4CF6-96BE-DBB8BDFA02CC}" dt="2023-10-30T21:32:06.066" v="1629" actId="1076"/>
          <ac:spMkLst>
            <pc:docMk/>
            <pc:sldMk cId="2005267464" sldId="278"/>
            <ac:spMk id="11" creationId="{C474288B-8C1F-D002-2C61-F105EA3675F8}"/>
          </ac:spMkLst>
        </pc:spChg>
        <pc:spChg chg="mod">
          <ac:chgData name="Eva Moricka" userId="36d39a83d7956d7e" providerId="LiveId" clId="{40AC8C49-A17C-4CF6-96BE-DBB8BDFA02CC}" dt="2023-10-30T22:22:10.133" v="2492" actId="1035"/>
          <ac:spMkLst>
            <pc:docMk/>
            <pc:sldMk cId="2005267464" sldId="278"/>
            <ac:spMk id="15" creationId="{23EC217A-19D9-D36D-6D4A-208F59B138EB}"/>
          </ac:spMkLst>
        </pc:spChg>
        <pc:spChg chg="mod">
          <ac:chgData name="Eva Moricka" userId="36d39a83d7956d7e" providerId="LiveId" clId="{40AC8C49-A17C-4CF6-96BE-DBB8BDFA02CC}" dt="2023-10-30T22:22:29.863" v="2528" actId="1036"/>
          <ac:spMkLst>
            <pc:docMk/>
            <pc:sldMk cId="2005267464" sldId="278"/>
            <ac:spMk id="83" creationId="{8CBA6A8D-3866-3686-49DD-2D259C3D56E0}"/>
          </ac:spMkLst>
        </pc:spChg>
        <pc:graphicFrameChg chg="mod">
          <ac:chgData name="Eva Moricka" userId="36d39a83d7956d7e" providerId="LiveId" clId="{40AC8C49-A17C-4CF6-96BE-DBB8BDFA02CC}" dt="2023-10-30T22:23:41.501" v="2583"/>
          <ac:graphicFrameMkLst>
            <pc:docMk/>
            <pc:sldMk cId="2005267464" sldId="278"/>
            <ac:graphicFrameMk id="7" creationId="{67553146-338E-0928-CF15-4AEE7D17FF2A}"/>
          </ac:graphicFrameMkLst>
        </pc:graphicFrameChg>
        <pc:graphicFrameChg chg="mod">
          <ac:chgData name="Eva Moricka" userId="36d39a83d7956d7e" providerId="LiveId" clId="{40AC8C49-A17C-4CF6-96BE-DBB8BDFA02CC}" dt="2023-10-30T22:23:23.966" v="2581"/>
          <ac:graphicFrameMkLst>
            <pc:docMk/>
            <pc:sldMk cId="2005267464" sldId="278"/>
            <ac:graphicFrameMk id="17" creationId="{CA2172D4-7D3E-02F4-E885-C1087762B125}"/>
          </ac:graphicFrameMkLst>
        </pc:graphicFrameChg>
        <pc:picChg chg="mod">
          <ac:chgData name="Eva Moricka" userId="36d39a83d7956d7e" providerId="LiveId" clId="{40AC8C49-A17C-4CF6-96BE-DBB8BDFA02CC}" dt="2023-10-30T22:23:13.336" v="2580" actId="207"/>
          <ac:picMkLst>
            <pc:docMk/>
            <pc:sldMk cId="2005267464" sldId="278"/>
            <ac:picMk id="8" creationId="{C2FAC0BB-1B1F-9245-97EE-9CDD5CB62952}"/>
          </ac:picMkLst>
        </pc:picChg>
      </pc:sldChg>
      <pc:sldChg chg="modSp mod">
        <pc:chgData name="Eva Moricka" userId="36d39a83d7956d7e" providerId="LiveId" clId="{40AC8C49-A17C-4CF6-96BE-DBB8BDFA02CC}" dt="2023-10-30T22:25:22.955" v="2610" actId="14100"/>
        <pc:sldMkLst>
          <pc:docMk/>
          <pc:sldMk cId="2123989315" sldId="279"/>
        </pc:sldMkLst>
        <pc:spChg chg="mod">
          <ac:chgData name="Eva Moricka" userId="36d39a83d7956d7e" providerId="LiveId" clId="{40AC8C49-A17C-4CF6-96BE-DBB8BDFA02CC}" dt="2023-10-30T21:32:23.942" v="1631" actId="1076"/>
          <ac:spMkLst>
            <pc:docMk/>
            <pc:sldMk cId="2123989315" sldId="279"/>
            <ac:spMk id="2" creationId="{A8885480-C744-7080-08D4-FAC2312E511D}"/>
          </ac:spMkLst>
        </pc:spChg>
        <pc:spChg chg="mod">
          <ac:chgData name="Eva Moricka" userId="36d39a83d7956d7e" providerId="LiveId" clId="{40AC8C49-A17C-4CF6-96BE-DBB8BDFA02CC}" dt="2023-10-30T21:34:47.470" v="1641" actId="1076"/>
          <ac:spMkLst>
            <pc:docMk/>
            <pc:sldMk cId="2123989315" sldId="279"/>
            <ac:spMk id="6" creationId="{CF60DFEF-3CEE-DF8C-FD29-532550CCE28D}"/>
          </ac:spMkLst>
        </pc:spChg>
        <pc:spChg chg="mod">
          <ac:chgData name="Eva Moricka" userId="36d39a83d7956d7e" providerId="LiveId" clId="{40AC8C49-A17C-4CF6-96BE-DBB8BDFA02CC}" dt="2023-10-30T22:24:26.195" v="2605" actId="1036"/>
          <ac:spMkLst>
            <pc:docMk/>
            <pc:sldMk cId="2123989315" sldId="279"/>
            <ac:spMk id="8" creationId="{CBE469B2-33F3-41EA-2C68-7E7B860123E4}"/>
          </ac:spMkLst>
        </pc:spChg>
        <pc:graphicFrameChg chg="mod">
          <ac:chgData name="Eva Moricka" userId="36d39a83d7956d7e" providerId="LiveId" clId="{40AC8C49-A17C-4CF6-96BE-DBB8BDFA02CC}" dt="2023-10-30T22:25:22.955" v="2610" actId="14100"/>
          <ac:graphicFrameMkLst>
            <pc:docMk/>
            <pc:sldMk cId="2123989315" sldId="279"/>
            <ac:graphicFrameMk id="4" creationId="{7B40456D-341C-E78A-EF55-441CF994D6BD}"/>
          </ac:graphicFrameMkLst>
        </pc:graphicFrameChg>
        <pc:graphicFrameChg chg="mod modGraphic">
          <ac:chgData name="Eva Moricka" userId="36d39a83d7956d7e" providerId="LiveId" clId="{40AC8C49-A17C-4CF6-96BE-DBB8BDFA02CC}" dt="2023-10-30T22:25:22.955" v="2610" actId="14100"/>
          <ac:graphicFrameMkLst>
            <pc:docMk/>
            <pc:sldMk cId="2123989315" sldId="279"/>
            <ac:graphicFrameMk id="7" creationId="{8AE9758D-94BA-782D-7146-4D87E28EE484}"/>
          </ac:graphicFrameMkLst>
        </pc:graphicFrameChg>
      </pc:sldChg>
      <pc:sldChg chg="modSp mod">
        <pc:chgData name="Eva Moricka" userId="36d39a83d7956d7e" providerId="LiveId" clId="{40AC8C49-A17C-4CF6-96BE-DBB8BDFA02CC}" dt="2023-10-30T22:27:08.173" v="2645" actId="14100"/>
        <pc:sldMkLst>
          <pc:docMk/>
          <pc:sldMk cId="1365532226" sldId="280"/>
        </pc:sldMkLst>
        <pc:spChg chg="mod">
          <ac:chgData name="Eva Moricka" userId="36d39a83d7956d7e" providerId="LiveId" clId="{40AC8C49-A17C-4CF6-96BE-DBB8BDFA02CC}" dt="2023-10-30T22:25:55.803" v="2639" actId="1035"/>
          <ac:spMkLst>
            <pc:docMk/>
            <pc:sldMk cId="1365532226" sldId="280"/>
            <ac:spMk id="3" creationId="{61D2CB26-2F44-587D-967F-20509536CAF8}"/>
          </ac:spMkLst>
        </pc:spChg>
        <pc:spChg chg="mod">
          <ac:chgData name="Eva Moricka" userId="36d39a83d7956d7e" providerId="LiveId" clId="{40AC8C49-A17C-4CF6-96BE-DBB8BDFA02CC}" dt="2023-10-30T22:26:52.601" v="2644" actId="14100"/>
          <ac:spMkLst>
            <pc:docMk/>
            <pc:sldMk cId="1365532226" sldId="280"/>
            <ac:spMk id="5" creationId="{F560C2E3-2EAE-9DE3-D4B9-5A2884098488}"/>
          </ac:spMkLst>
        </pc:spChg>
        <pc:spChg chg="mod">
          <ac:chgData name="Eva Moricka" userId="36d39a83d7956d7e" providerId="LiveId" clId="{40AC8C49-A17C-4CF6-96BE-DBB8BDFA02CC}" dt="2023-10-30T21:35:02.020" v="1642" actId="1076"/>
          <ac:spMkLst>
            <pc:docMk/>
            <pc:sldMk cId="1365532226" sldId="280"/>
            <ac:spMk id="6" creationId="{E50842EE-9C61-D6E0-5D46-A169E853B2F4}"/>
          </ac:spMkLst>
        </pc:spChg>
        <pc:spChg chg="mod">
          <ac:chgData name="Eva Moricka" userId="36d39a83d7956d7e" providerId="LiveId" clId="{40AC8C49-A17C-4CF6-96BE-DBB8BDFA02CC}" dt="2023-10-30T22:27:08.173" v="2645" actId="14100"/>
          <ac:spMkLst>
            <pc:docMk/>
            <pc:sldMk cId="1365532226" sldId="280"/>
            <ac:spMk id="11" creationId="{C474288B-8C1F-D002-2C61-F105EA3675F8}"/>
          </ac:spMkLst>
        </pc:spChg>
        <pc:spChg chg="mod">
          <ac:chgData name="Eva Moricka" userId="36d39a83d7956d7e" providerId="LiveId" clId="{40AC8C49-A17C-4CF6-96BE-DBB8BDFA02CC}" dt="2023-10-30T22:26:30.840" v="2643" actId="1076"/>
          <ac:spMkLst>
            <pc:docMk/>
            <pc:sldMk cId="1365532226" sldId="280"/>
            <ac:spMk id="83" creationId="{8CBA6A8D-3866-3686-49DD-2D259C3D56E0}"/>
          </ac:spMkLst>
        </pc:spChg>
        <pc:graphicFrameChg chg="mod">
          <ac:chgData name="Eva Moricka" userId="36d39a83d7956d7e" providerId="LiveId" clId="{40AC8C49-A17C-4CF6-96BE-DBB8BDFA02CC}" dt="2023-10-30T22:26:10.112" v="2641"/>
          <ac:graphicFrameMkLst>
            <pc:docMk/>
            <pc:sldMk cId="1365532226" sldId="280"/>
            <ac:graphicFrameMk id="2" creationId="{77E7142C-425E-C81C-0630-7550A639436C}"/>
          </ac:graphicFrameMkLst>
        </pc:graphicFrameChg>
        <pc:graphicFrameChg chg="mod">
          <ac:chgData name="Eva Moricka" userId="36d39a83d7956d7e" providerId="LiveId" clId="{40AC8C49-A17C-4CF6-96BE-DBB8BDFA02CC}" dt="2023-10-30T22:26:03.609" v="2640"/>
          <ac:graphicFrameMkLst>
            <pc:docMk/>
            <pc:sldMk cId="1365532226" sldId="280"/>
            <ac:graphicFrameMk id="7" creationId="{67553146-338E-0928-CF15-4AEE7D17FF2A}"/>
          </ac:graphicFrameMkLst>
        </pc:graphicFrameChg>
      </pc:sldChg>
      <pc:sldMasterChg chg="modSp mod modSldLayout">
        <pc:chgData name="Eva Moricka" userId="36d39a83d7956d7e" providerId="LiveId" clId="{40AC8C49-A17C-4CF6-96BE-DBB8BDFA02CC}" dt="2023-10-30T20:37:51.103" v="263" actId="1076"/>
        <pc:sldMasterMkLst>
          <pc:docMk/>
          <pc:sldMasterMk cId="1126446122" sldId="2147483648"/>
        </pc:sldMasterMkLst>
        <pc:picChg chg="mod">
          <ac:chgData name="Eva Moricka" userId="36d39a83d7956d7e" providerId="LiveId" clId="{40AC8C49-A17C-4CF6-96BE-DBB8BDFA02CC}" dt="2023-10-30T20:31:41.059" v="235" actId="1035"/>
          <ac:picMkLst>
            <pc:docMk/>
            <pc:sldMasterMk cId="1126446122" sldId="2147483648"/>
            <ac:picMk id="7" creationId="{0A42C593-970C-4977-2909-F3890202636A}"/>
          </ac:picMkLst>
        </pc:picChg>
        <pc:sldLayoutChg chg="modSp mod">
          <pc:chgData name="Eva Moricka" userId="36d39a83d7956d7e" providerId="LiveId" clId="{40AC8C49-A17C-4CF6-96BE-DBB8BDFA02CC}" dt="2023-10-30T20:37:51.103" v="263" actId="1076"/>
          <pc:sldLayoutMkLst>
            <pc:docMk/>
            <pc:sldMasterMk cId="1126446122" sldId="2147483648"/>
            <pc:sldLayoutMk cId="21977131" sldId="2147483660"/>
          </pc:sldLayoutMkLst>
          <pc:spChg chg="mod">
            <ac:chgData name="Eva Moricka" userId="36d39a83d7956d7e" providerId="LiveId" clId="{40AC8C49-A17C-4CF6-96BE-DBB8BDFA02CC}" dt="2023-10-30T20:37:51.103" v="263" actId="1076"/>
            <ac:spMkLst>
              <pc:docMk/>
              <pc:sldMasterMk cId="1126446122" sldId="2147483648"/>
              <pc:sldLayoutMk cId="21977131" sldId="2147483660"/>
              <ac:spMk id="8" creationId="{D75B9138-CC83-4560-8013-7172DC0AD3F9}"/>
            </ac:spMkLst>
          </pc:spChg>
          <pc:spChg chg="mod">
            <ac:chgData name="Eva Moricka" userId="36d39a83d7956d7e" providerId="LiveId" clId="{40AC8C49-A17C-4CF6-96BE-DBB8BDFA02CC}" dt="2023-10-30T20:22:19.218" v="67" actId="255"/>
            <ac:spMkLst>
              <pc:docMk/>
              <pc:sldMasterMk cId="1126446122" sldId="2147483648"/>
              <pc:sldLayoutMk cId="21977131" sldId="2147483660"/>
              <ac:spMk id="11" creationId="{FB7DCFB9-985E-43F8-BAC9-BD2F23ADF11A}"/>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List_aplikace_Microsoft_Excel.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List_aplikace_Microsoft_Excel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List_aplikace_Microsoft_Excel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List_aplikace_Microsoft_Excel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List_aplikace_Microsoft_Excel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List_aplikace_Microsoft_Excel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List_aplikace_Microsoft_Excel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List_aplikace_Microsoft_Excel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List_aplikace_Microsoft_Excel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List_aplikace_Microsoft_Excel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List_aplikace_Microsoft_Excel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List_aplikace_Microsoft_Excel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List_aplikace_Microsoft_Excel19.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package" Target="../embeddings/List_aplikace_Microsoft_Excel20.xlsx"/><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package" Target="../embeddings/List_aplikace_Microsoft_Excel21.xlsx"/><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package" Target="../embeddings/List_aplikace_Microsoft_Excel22.xlsx"/><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package" Target="../embeddings/List_aplikace_Microsoft_Excel23.xlsx"/><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package" Target="../embeddings/List_aplikace_Microsoft_Excel24.xlsx"/><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package" Target="../embeddings/List_aplikace_Microsoft_Excel25.xlsx"/><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package" Target="../embeddings/List_aplikace_Microsoft_Excel26.xlsx"/><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package" Target="../embeddings/List_aplikace_Microsoft_Excel27.xlsx"/><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package" Target="../embeddings/List_aplikace_Microsoft_Excel28.xlsx"/><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package" Target="../embeddings/List_aplikace_Microsoft_Excel2.xlsx"/><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package" Target="../embeddings/List_aplikace_Microsoft_Excel29.xlsx"/><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package" Target="../embeddings/List_aplikace_Microsoft_Excel30.xlsx"/><Relationship Id="rId2" Type="http://schemas.microsoft.com/office/2011/relationships/chartColorStyle" Target="colors31.xml"/><Relationship Id="rId1" Type="http://schemas.microsoft.com/office/2011/relationships/chartStyle" Target="style31.xml"/></Relationships>
</file>

<file path=ppt/charts/_rels/chart32.xml.rels><?xml version="1.0" encoding="UTF-8" standalone="yes"?>
<Relationships xmlns="http://schemas.openxmlformats.org/package/2006/relationships"><Relationship Id="rId3" Type="http://schemas.openxmlformats.org/officeDocument/2006/relationships/package" Target="../embeddings/List_aplikace_Microsoft_Excel31.xlsx"/><Relationship Id="rId2" Type="http://schemas.microsoft.com/office/2011/relationships/chartColorStyle" Target="colors32.xml"/><Relationship Id="rId1" Type="http://schemas.microsoft.com/office/2011/relationships/chartStyle" Target="style32.xml"/></Relationships>
</file>

<file path=ppt/charts/_rels/chart33.xml.rels><?xml version="1.0" encoding="UTF-8" standalone="yes"?>
<Relationships xmlns="http://schemas.openxmlformats.org/package/2006/relationships"><Relationship Id="rId3" Type="http://schemas.openxmlformats.org/officeDocument/2006/relationships/package" Target="../embeddings/List_aplikace_Microsoft_Excel32.xlsx"/><Relationship Id="rId2" Type="http://schemas.microsoft.com/office/2011/relationships/chartColorStyle" Target="colors33.xml"/><Relationship Id="rId1" Type="http://schemas.microsoft.com/office/2011/relationships/chartStyle" Target="style33.xml"/></Relationships>
</file>

<file path=ppt/charts/_rels/chart34.xml.rels><?xml version="1.0" encoding="UTF-8" standalone="yes"?>
<Relationships xmlns="http://schemas.openxmlformats.org/package/2006/relationships"><Relationship Id="rId3" Type="http://schemas.openxmlformats.org/officeDocument/2006/relationships/package" Target="../embeddings/List_aplikace_Microsoft_Excel33.xlsx"/><Relationship Id="rId2" Type="http://schemas.microsoft.com/office/2011/relationships/chartColorStyle" Target="colors34.xml"/><Relationship Id="rId1" Type="http://schemas.microsoft.com/office/2011/relationships/chartStyle" Target="style34.xml"/></Relationships>
</file>

<file path=ppt/charts/_rels/chart35.xml.rels><?xml version="1.0" encoding="UTF-8" standalone="yes"?>
<Relationships xmlns="http://schemas.openxmlformats.org/package/2006/relationships"><Relationship Id="rId3" Type="http://schemas.openxmlformats.org/officeDocument/2006/relationships/package" Target="../embeddings/List_aplikace_Microsoft_Excel34.xlsx"/><Relationship Id="rId2" Type="http://schemas.microsoft.com/office/2011/relationships/chartColorStyle" Target="colors35.xml"/><Relationship Id="rId1" Type="http://schemas.microsoft.com/office/2011/relationships/chartStyle" Target="style35.xml"/></Relationships>
</file>

<file path=ppt/charts/_rels/chart36.xml.rels><?xml version="1.0" encoding="UTF-8" standalone="yes"?>
<Relationships xmlns="http://schemas.openxmlformats.org/package/2006/relationships"><Relationship Id="rId3" Type="http://schemas.openxmlformats.org/officeDocument/2006/relationships/package" Target="../embeddings/List_aplikace_Microsoft_Excel35.xlsx"/><Relationship Id="rId2" Type="http://schemas.microsoft.com/office/2011/relationships/chartColorStyle" Target="colors36.xml"/><Relationship Id="rId1" Type="http://schemas.microsoft.com/office/2011/relationships/chartStyle" Target="style36.xml"/></Relationships>
</file>

<file path=ppt/charts/_rels/chart37.xml.rels><?xml version="1.0" encoding="UTF-8" standalone="yes"?>
<Relationships xmlns="http://schemas.openxmlformats.org/package/2006/relationships"><Relationship Id="rId3" Type="http://schemas.openxmlformats.org/officeDocument/2006/relationships/package" Target="../embeddings/List_aplikace_Microsoft_Excel36.xlsx"/><Relationship Id="rId2" Type="http://schemas.microsoft.com/office/2011/relationships/chartColorStyle" Target="colors37.xml"/><Relationship Id="rId1" Type="http://schemas.microsoft.com/office/2011/relationships/chartStyle" Target="style37.xml"/></Relationships>
</file>

<file path=ppt/charts/_rels/chart38.xml.rels><?xml version="1.0" encoding="UTF-8" standalone="yes"?>
<Relationships xmlns="http://schemas.openxmlformats.org/package/2006/relationships"><Relationship Id="rId3" Type="http://schemas.openxmlformats.org/officeDocument/2006/relationships/package" Target="../embeddings/List_aplikace_Microsoft_Excel37.xlsx"/><Relationship Id="rId2" Type="http://schemas.microsoft.com/office/2011/relationships/chartColorStyle" Target="colors38.xml"/><Relationship Id="rId1" Type="http://schemas.microsoft.com/office/2011/relationships/chartStyle" Target="style38.xml"/></Relationships>
</file>

<file path=ppt/charts/_rels/chart39.xml.rels><?xml version="1.0" encoding="UTF-8" standalone="yes"?>
<Relationships xmlns="http://schemas.openxmlformats.org/package/2006/relationships"><Relationship Id="rId3" Type="http://schemas.openxmlformats.org/officeDocument/2006/relationships/package" Target="../embeddings/List_aplikace_Microsoft_Excel38.xlsx"/><Relationship Id="rId2" Type="http://schemas.microsoft.com/office/2011/relationships/chartColorStyle" Target="colors39.xml"/><Relationship Id="rId1" Type="http://schemas.microsoft.com/office/2011/relationships/chartStyle" Target="style39.xml"/></Relationships>
</file>

<file path=ppt/charts/_rels/chart4.xml.rels><?xml version="1.0" encoding="UTF-8" standalone="yes"?>
<Relationships xmlns="http://schemas.openxmlformats.org/package/2006/relationships"><Relationship Id="rId3" Type="http://schemas.openxmlformats.org/officeDocument/2006/relationships/package" Target="../embeddings/List_aplikace_Microsoft_Excel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List_aplikace_Microsoft_Excel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List_aplikace_Microsoft_Excel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List_aplikace_Microsoft_Excel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List_aplikace_Microsoft_Excel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List_aplikace_Microsoft_Excel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5880807417551992"/>
          <c:y val="2.9492559092786082E-2"/>
          <c:w val="0.41191922085197269"/>
          <c:h val="0.94101488181442783"/>
        </c:manualLayout>
      </c:layout>
      <c:barChart>
        <c:barDir val="bar"/>
        <c:grouping val="clustered"/>
        <c:varyColors val="0"/>
        <c:ser>
          <c:idx val="0"/>
          <c:order val="0"/>
          <c:tx>
            <c:strRef>
              <c:f>List1!$B$1</c:f>
              <c:strCache>
                <c:ptCount val="1"/>
                <c:pt idx="0">
                  <c:v>aktuální inflace</c:v>
                </c:pt>
              </c:strCache>
            </c:strRef>
          </c:tx>
          <c:spPr>
            <a:solidFill>
              <a:schemeClr val="accent1"/>
            </a:solidFill>
            <a:ln>
              <a:noFill/>
            </a:ln>
            <a:effectLst/>
          </c:spPr>
          <c:invertIfNegative val="0"/>
          <c:dPt>
            <c:idx val="7"/>
            <c:invertIfNegative val="0"/>
            <c:bubble3D val="0"/>
            <c:spPr>
              <a:solidFill>
                <a:schemeClr val="bg1">
                  <a:lumMod val="75000"/>
                </a:schemeClr>
              </a:solidFill>
              <a:ln>
                <a:noFill/>
              </a:ln>
              <a:effectLst/>
            </c:spPr>
            <c:extLst>
              <c:ext xmlns:c16="http://schemas.microsoft.com/office/drawing/2014/chart" uri="{C3380CC4-5D6E-409C-BE32-E72D297353CC}">
                <c16:uniqueId val="{00000006-D65C-4F56-941E-CCA8FCEC22E9}"/>
              </c:ext>
            </c:extLst>
          </c:dPt>
          <c:dPt>
            <c:idx val="17"/>
            <c:invertIfNegative val="0"/>
            <c:bubble3D val="0"/>
            <c:spPr>
              <a:solidFill>
                <a:schemeClr val="accent1"/>
              </a:solidFill>
              <a:ln>
                <a:noFill/>
              </a:ln>
              <a:effectLst/>
            </c:spPr>
            <c:extLst>
              <c:ext xmlns:c16="http://schemas.microsoft.com/office/drawing/2014/chart" uri="{C3380CC4-5D6E-409C-BE32-E72D297353CC}">
                <c16:uniqueId val="{00000001-D65C-4F56-941E-CCA8FCEC22E9}"/>
              </c:ext>
            </c:extLst>
          </c:dPt>
          <c:dPt>
            <c:idx val="18"/>
            <c:invertIfNegative val="0"/>
            <c:bubble3D val="0"/>
            <c:spPr>
              <a:solidFill>
                <a:schemeClr val="accent1"/>
              </a:solidFill>
              <a:ln>
                <a:noFill/>
              </a:ln>
              <a:effectLst/>
            </c:spPr>
            <c:extLst>
              <c:ext xmlns:c16="http://schemas.microsoft.com/office/drawing/2014/chart" uri="{C3380CC4-5D6E-409C-BE32-E72D297353CC}">
                <c16:uniqueId val="{00000003-D65C-4F56-941E-CCA8FCEC22E9}"/>
              </c:ext>
            </c:extLst>
          </c:dPt>
          <c:dLbls>
            <c:dLbl>
              <c:idx val="0"/>
              <c:layout>
                <c:manualLayout>
                  <c:x val="0"/>
                  <c:y val="-2.888618728484623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D65C-4F56-941E-CCA8FCEC22E9}"/>
                </c:ext>
              </c:extLst>
            </c:dLbl>
            <c:numFmt formatCode="#,##0&quot; %&quot;;\-#,##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List1!$A$2:$A$9</c:f>
              <c:strCache>
                <c:ptCount val="8"/>
                <c:pt idx="0">
                  <c:v>4-5 %</c:v>
                </c:pt>
                <c:pt idx="1">
                  <c:v>5,1-6 %</c:v>
                </c:pt>
                <c:pt idx="2">
                  <c:v>6,1-7 %</c:v>
                </c:pt>
                <c:pt idx="3">
                  <c:v>7,1-8 %</c:v>
                </c:pt>
                <c:pt idx="4">
                  <c:v>8,1-9 %</c:v>
                </c:pt>
                <c:pt idx="5">
                  <c:v>9,1-10 %</c:v>
                </c:pt>
                <c:pt idx="6">
                  <c:v>10,1-11%</c:v>
                </c:pt>
                <c:pt idx="7">
                  <c:v>Nevím, nedokážu odpovědět</c:v>
                </c:pt>
              </c:strCache>
            </c:strRef>
          </c:cat>
          <c:val>
            <c:numRef>
              <c:f>List1!$B$2:$B$9</c:f>
              <c:numCache>
                <c:formatCode>General</c:formatCode>
                <c:ptCount val="8"/>
                <c:pt idx="0">
                  <c:v>7.15</c:v>
                </c:pt>
                <c:pt idx="1">
                  <c:v>9.7319999999999993</c:v>
                </c:pt>
                <c:pt idx="2">
                  <c:v>14.3</c:v>
                </c:pt>
                <c:pt idx="3">
                  <c:v>15.492000000000001</c:v>
                </c:pt>
                <c:pt idx="4">
                  <c:v>13.009</c:v>
                </c:pt>
                <c:pt idx="5">
                  <c:v>11.619</c:v>
                </c:pt>
                <c:pt idx="6">
                  <c:v>12.81</c:v>
                </c:pt>
                <c:pt idx="7">
                  <c:v>15.888999999999999</c:v>
                </c:pt>
              </c:numCache>
            </c:numRef>
          </c:val>
          <c:extLst>
            <c:ext xmlns:c16="http://schemas.microsoft.com/office/drawing/2014/chart" uri="{C3380CC4-5D6E-409C-BE32-E72D297353CC}">
              <c16:uniqueId val="{00000005-D65C-4F56-941E-CCA8FCEC22E9}"/>
            </c:ext>
          </c:extLst>
        </c:ser>
        <c:dLbls>
          <c:showLegendKey val="0"/>
          <c:showVal val="0"/>
          <c:showCatName val="0"/>
          <c:showSerName val="0"/>
          <c:showPercent val="0"/>
          <c:showBubbleSize val="0"/>
        </c:dLbls>
        <c:gapWidth val="182"/>
        <c:axId val="685047120"/>
        <c:axId val="685046704"/>
      </c:barChart>
      <c:catAx>
        <c:axId val="6850471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mn-cs"/>
              </a:defRPr>
            </a:pPr>
            <a:endParaRPr lang="cs-CZ"/>
          </a:p>
        </c:txPr>
        <c:crossAx val="685046704"/>
        <c:crosses val="autoZero"/>
        <c:auto val="1"/>
        <c:lblAlgn val="ctr"/>
        <c:lblOffset val="100"/>
        <c:noMultiLvlLbl val="0"/>
      </c:catAx>
      <c:valAx>
        <c:axId val="685046704"/>
        <c:scaling>
          <c:orientation val="minMax"/>
        </c:scaling>
        <c:delete val="1"/>
        <c:axPos val="t"/>
        <c:numFmt formatCode="General" sourceLinked="1"/>
        <c:majorTickMark val="none"/>
        <c:minorTickMark val="none"/>
        <c:tickLblPos val="nextTo"/>
        <c:crossAx val="685047120"/>
        <c:crosses val="autoZero"/>
        <c:crossBetween val="between"/>
      </c:valAx>
      <c:spPr>
        <a:noFill/>
        <a:ln w="25400">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2470159528985834"/>
          <c:y val="9.7569834762242319E-2"/>
          <c:w val="0.40009632352458818"/>
          <c:h val="0.54400315356821738"/>
        </c:manualLayout>
      </c:layout>
      <c:doughnutChart>
        <c:varyColors val="1"/>
        <c:ser>
          <c:idx val="0"/>
          <c:order val="0"/>
          <c:tx>
            <c:strRef>
              <c:f>List1!$B$1</c:f>
              <c:strCache>
                <c:ptCount val="1"/>
                <c:pt idx="0">
                  <c:v>Typ bydlení</c:v>
                </c:pt>
              </c:strCache>
            </c:strRef>
          </c:tx>
          <c:dPt>
            <c:idx val="0"/>
            <c:bubble3D val="0"/>
            <c:spPr>
              <a:solidFill>
                <a:schemeClr val="accent1">
                  <a:shade val="65000"/>
                </a:schemeClr>
              </a:solidFill>
              <a:ln w="19050">
                <a:solidFill>
                  <a:schemeClr val="lt1"/>
                </a:solidFill>
              </a:ln>
              <a:effectLst/>
            </c:spPr>
            <c:extLst>
              <c:ext xmlns:c16="http://schemas.microsoft.com/office/drawing/2014/chart" uri="{C3380CC4-5D6E-409C-BE32-E72D297353CC}">
                <c16:uniqueId val="{00000001-5D48-4E3D-A7E2-391C6A4511F2}"/>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5D48-4E3D-A7E2-391C6A4511F2}"/>
              </c:ext>
            </c:extLst>
          </c:dPt>
          <c:dPt>
            <c:idx val="2"/>
            <c:bubble3D val="0"/>
            <c:spPr>
              <a:solidFill>
                <a:schemeClr val="accent1">
                  <a:tint val="65000"/>
                </a:schemeClr>
              </a:solidFill>
              <a:ln w="19050">
                <a:solidFill>
                  <a:schemeClr val="lt1"/>
                </a:solidFill>
              </a:ln>
              <a:effectLst/>
            </c:spPr>
            <c:extLst>
              <c:ext xmlns:c16="http://schemas.microsoft.com/office/drawing/2014/chart" uri="{C3380CC4-5D6E-409C-BE32-E72D297353CC}">
                <c16:uniqueId val="{00000005-5D48-4E3D-A7E2-391C6A4511F2}"/>
              </c:ext>
            </c:extLst>
          </c:dPt>
          <c:dPt>
            <c:idx val="3"/>
            <c:bubble3D val="0"/>
            <c:spPr>
              <a:solidFill>
                <a:schemeClr val="accent1">
                  <a:tint val="30000"/>
                </a:schemeClr>
              </a:solidFill>
              <a:ln w="19050">
                <a:solidFill>
                  <a:schemeClr val="lt1"/>
                </a:solidFill>
              </a:ln>
              <a:effectLst/>
            </c:spPr>
            <c:extLst>
              <c:ext xmlns:c16="http://schemas.microsoft.com/office/drawing/2014/chart" uri="{C3380CC4-5D6E-409C-BE32-E72D297353CC}">
                <c16:uniqueId val="{00000007-5D48-4E3D-A7E2-391C6A4511F2}"/>
              </c:ext>
            </c:extLst>
          </c:dPt>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List1!$A$2:$A$4</c:f>
              <c:strCache>
                <c:ptCount val="3"/>
                <c:pt idx="0">
                  <c:v>Ano, aktuálně mám úvěr na bydlení</c:v>
                </c:pt>
                <c:pt idx="1">
                  <c:v>Ano, v minulosti jsem měl/a úvěr na bydlení</c:v>
                </c:pt>
                <c:pt idx="2">
                  <c:v>Ne</c:v>
                </c:pt>
              </c:strCache>
            </c:strRef>
          </c:cat>
          <c:val>
            <c:numRef>
              <c:f>List1!$B$2:$B$4</c:f>
              <c:numCache>
                <c:formatCode>General</c:formatCode>
                <c:ptCount val="3"/>
                <c:pt idx="0">
                  <c:v>7</c:v>
                </c:pt>
                <c:pt idx="1">
                  <c:v>15</c:v>
                </c:pt>
                <c:pt idx="2">
                  <c:v>78</c:v>
                </c:pt>
              </c:numCache>
            </c:numRef>
          </c:val>
          <c:extLst>
            <c:ext xmlns:c16="http://schemas.microsoft.com/office/drawing/2014/chart" uri="{C3380CC4-5D6E-409C-BE32-E72D297353CC}">
              <c16:uniqueId val="{00000008-5D48-4E3D-A7E2-391C6A4511F2}"/>
            </c:ext>
          </c:extLst>
        </c:ser>
        <c:dLbls>
          <c:showLegendKey val="0"/>
          <c:showVal val="0"/>
          <c:showCatName val="0"/>
          <c:showSerName val="0"/>
          <c:showPercent val="0"/>
          <c:showBubbleSize val="0"/>
          <c:showLeaderLines val="1"/>
        </c:dLbls>
        <c:firstSliceAng val="295"/>
        <c:holeSize val="51"/>
      </c:doughnutChart>
      <c:spPr>
        <a:noFill/>
        <a:ln>
          <a:noFill/>
        </a:ln>
        <a:effectLst/>
      </c:spPr>
    </c:plotArea>
    <c:legend>
      <c:legendPos val="r"/>
      <c:layout>
        <c:manualLayout>
          <c:xMode val="edge"/>
          <c:yMode val="edge"/>
          <c:x val="0.62733378420475805"/>
          <c:y val="0.16182156115639457"/>
          <c:w val="0.31885621774830075"/>
          <c:h val="0.37452948688644566"/>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2470159528985834"/>
          <c:y val="9.7569834762242319E-2"/>
          <c:w val="0.40009632352458818"/>
          <c:h val="0.54400315356821738"/>
        </c:manualLayout>
      </c:layout>
      <c:doughnutChart>
        <c:varyColors val="1"/>
        <c:ser>
          <c:idx val="0"/>
          <c:order val="0"/>
          <c:tx>
            <c:strRef>
              <c:f>List1!$B$1</c:f>
              <c:strCache>
                <c:ptCount val="1"/>
                <c:pt idx="0">
                  <c:v>Typ bydlení</c:v>
                </c:pt>
              </c:strCache>
            </c:strRef>
          </c:tx>
          <c:dPt>
            <c:idx val="0"/>
            <c:bubble3D val="0"/>
            <c:spPr>
              <a:solidFill>
                <a:schemeClr val="accent1">
                  <a:shade val="65000"/>
                </a:schemeClr>
              </a:solidFill>
              <a:ln w="19050">
                <a:solidFill>
                  <a:schemeClr val="lt1"/>
                </a:solidFill>
              </a:ln>
              <a:effectLst/>
            </c:spPr>
            <c:extLst>
              <c:ext xmlns:c16="http://schemas.microsoft.com/office/drawing/2014/chart" uri="{C3380CC4-5D6E-409C-BE32-E72D297353CC}">
                <c16:uniqueId val="{00000001-F959-4A76-BFCC-9884A538E986}"/>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F959-4A76-BFCC-9884A538E986}"/>
              </c:ext>
            </c:extLst>
          </c:dPt>
          <c:dPt>
            <c:idx val="2"/>
            <c:bubble3D val="0"/>
            <c:spPr>
              <a:solidFill>
                <a:schemeClr val="accent1">
                  <a:tint val="65000"/>
                </a:schemeClr>
              </a:solidFill>
              <a:ln w="19050">
                <a:solidFill>
                  <a:schemeClr val="lt1"/>
                </a:solidFill>
              </a:ln>
              <a:effectLst/>
            </c:spPr>
            <c:extLst>
              <c:ext xmlns:c16="http://schemas.microsoft.com/office/drawing/2014/chart" uri="{C3380CC4-5D6E-409C-BE32-E72D297353CC}">
                <c16:uniqueId val="{00000005-F959-4A76-BFCC-9884A538E986}"/>
              </c:ext>
            </c:extLst>
          </c:dPt>
          <c:dPt>
            <c:idx val="3"/>
            <c:bubble3D val="0"/>
            <c:spPr>
              <a:solidFill>
                <a:schemeClr val="accent1">
                  <a:tint val="30000"/>
                </a:schemeClr>
              </a:solidFill>
              <a:ln w="19050">
                <a:solidFill>
                  <a:schemeClr val="lt1"/>
                </a:solidFill>
              </a:ln>
              <a:effectLst/>
            </c:spPr>
            <c:extLst>
              <c:ext xmlns:c16="http://schemas.microsoft.com/office/drawing/2014/chart" uri="{C3380CC4-5D6E-409C-BE32-E72D297353CC}">
                <c16:uniqueId val="{00000007-F959-4A76-BFCC-9884A538E986}"/>
              </c:ext>
            </c:extLst>
          </c:dPt>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List1!$A$2:$A$4</c:f>
              <c:strCache>
                <c:ptCount val="3"/>
                <c:pt idx="0">
                  <c:v>Ano, aktuálně mám úvěr na bydlení</c:v>
                </c:pt>
                <c:pt idx="1">
                  <c:v>Ano, v minulosti jsem měl/a úvěr na bydlení</c:v>
                </c:pt>
                <c:pt idx="2">
                  <c:v>Ne</c:v>
                </c:pt>
              </c:strCache>
            </c:strRef>
          </c:cat>
          <c:val>
            <c:numRef>
              <c:f>List1!$B$2:$B$4</c:f>
              <c:numCache>
                <c:formatCode>General</c:formatCode>
                <c:ptCount val="3"/>
                <c:pt idx="0">
                  <c:v>12.314</c:v>
                </c:pt>
                <c:pt idx="1">
                  <c:v>24.032</c:v>
                </c:pt>
                <c:pt idx="2">
                  <c:v>63.654000000000003</c:v>
                </c:pt>
              </c:numCache>
            </c:numRef>
          </c:val>
          <c:extLst>
            <c:ext xmlns:c16="http://schemas.microsoft.com/office/drawing/2014/chart" uri="{C3380CC4-5D6E-409C-BE32-E72D297353CC}">
              <c16:uniqueId val="{00000008-F959-4A76-BFCC-9884A538E986}"/>
            </c:ext>
          </c:extLst>
        </c:ser>
        <c:dLbls>
          <c:showLegendKey val="0"/>
          <c:showVal val="0"/>
          <c:showCatName val="0"/>
          <c:showSerName val="0"/>
          <c:showPercent val="0"/>
          <c:showBubbleSize val="0"/>
          <c:showLeaderLines val="1"/>
        </c:dLbls>
        <c:firstSliceAng val="295"/>
        <c:holeSize val="57"/>
      </c:doughnutChart>
      <c:spPr>
        <a:noFill/>
        <a:ln>
          <a:noFill/>
        </a:ln>
        <a:effectLst/>
      </c:spPr>
    </c:plotArea>
    <c:legend>
      <c:legendPos val="r"/>
      <c:layout>
        <c:manualLayout>
          <c:xMode val="edge"/>
          <c:yMode val="edge"/>
          <c:x val="0.6397518777934228"/>
          <c:y val="0.22993174288904805"/>
          <c:w val="0.35556577269989514"/>
          <c:h val="0.4048311436169356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2.4166364226723053E-2"/>
          <c:y val="0.19534863688841483"/>
          <c:w val="0.95166727154655395"/>
          <c:h val="0.63391665447111056"/>
        </c:manualLayout>
      </c:layout>
      <c:barChart>
        <c:barDir val="col"/>
        <c:grouping val="clustered"/>
        <c:varyColors val="0"/>
        <c:ser>
          <c:idx val="0"/>
          <c:order val="0"/>
          <c:tx>
            <c:strRef>
              <c:f>List1!$B$1</c:f>
              <c:strCache>
                <c:ptCount val="1"/>
                <c:pt idx="0">
                  <c:v>Sloupec2</c:v>
                </c:pt>
              </c:strCache>
            </c:strRef>
          </c:tx>
          <c:spPr>
            <a:solidFill>
              <a:schemeClr val="accent1"/>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List1!$A$2:$A$5</c:f>
              <c:strCache>
                <c:ptCount val="4"/>
                <c:pt idx="0">
                  <c:v>Jeden</c:v>
                </c:pt>
                <c:pt idx="1">
                  <c:v>Dva</c:v>
                </c:pt>
                <c:pt idx="2">
                  <c:v>Tři</c:v>
                </c:pt>
                <c:pt idx="3">
                  <c:v>Více než tři</c:v>
                </c:pt>
              </c:strCache>
            </c:strRef>
          </c:cat>
          <c:val>
            <c:numRef>
              <c:f>List1!$B$2:$B$5</c:f>
              <c:numCache>
                <c:formatCode>General</c:formatCode>
                <c:ptCount val="4"/>
                <c:pt idx="0">
                  <c:v>90.4</c:v>
                </c:pt>
                <c:pt idx="1">
                  <c:v>8.9</c:v>
                </c:pt>
                <c:pt idx="2">
                  <c:v>0.7</c:v>
                </c:pt>
                <c:pt idx="3">
                  <c:v>0</c:v>
                </c:pt>
              </c:numCache>
            </c:numRef>
          </c:val>
          <c:extLst>
            <c:ext xmlns:c16="http://schemas.microsoft.com/office/drawing/2014/chart" uri="{C3380CC4-5D6E-409C-BE32-E72D297353CC}">
              <c16:uniqueId val="{00000000-0413-437A-B288-D79E6477A3FE}"/>
            </c:ext>
          </c:extLst>
        </c:ser>
        <c:dLbls>
          <c:showLegendKey val="0"/>
          <c:showVal val="0"/>
          <c:showCatName val="0"/>
          <c:showSerName val="0"/>
          <c:showPercent val="0"/>
          <c:showBubbleSize val="0"/>
        </c:dLbls>
        <c:gapWidth val="219"/>
        <c:overlap val="-27"/>
        <c:axId val="1521602624"/>
        <c:axId val="1521585568"/>
      </c:barChart>
      <c:catAx>
        <c:axId val="152160262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cs-CZ"/>
          </a:p>
        </c:txPr>
        <c:crossAx val="1521585568"/>
        <c:crosses val="autoZero"/>
        <c:auto val="1"/>
        <c:lblAlgn val="ctr"/>
        <c:lblOffset val="100"/>
        <c:noMultiLvlLbl val="0"/>
      </c:catAx>
      <c:valAx>
        <c:axId val="1521585568"/>
        <c:scaling>
          <c:orientation val="minMax"/>
          <c:max val="100"/>
        </c:scaling>
        <c:delete val="1"/>
        <c:axPos val="l"/>
        <c:numFmt formatCode="#,##0&quot;%&quot;;\-#,##0" sourceLinked="0"/>
        <c:majorTickMark val="out"/>
        <c:minorTickMark val="none"/>
        <c:tickLblPos val="nextTo"/>
        <c:crossAx val="1521602624"/>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3.2954133036440528E-2"/>
          <c:y val="0.15629395218002812"/>
          <c:w val="0.95166727154655395"/>
          <c:h val="0.61507867440225039"/>
        </c:manualLayout>
      </c:layout>
      <c:barChart>
        <c:barDir val="col"/>
        <c:grouping val="clustered"/>
        <c:varyColors val="0"/>
        <c:ser>
          <c:idx val="0"/>
          <c:order val="0"/>
          <c:tx>
            <c:strRef>
              <c:f>List1!$B$1</c:f>
              <c:strCache>
                <c:ptCount val="1"/>
                <c:pt idx="0">
                  <c:v>Sloupec2</c:v>
                </c:pt>
              </c:strCache>
            </c:strRef>
          </c:tx>
          <c:spPr>
            <a:solidFill>
              <a:schemeClr val="accent1">
                <a:shade val="76000"/>
              </a:schemeClr>
            </a:solidFill>
            <a:ln>
              <a:noFill/>
            </a:ln>
            <a:effectLst/>
          </c:spPr>
          <c:invertIfNegative val="0"/>
          <c:dPt>
            <c:idx val="1"/>
            <c:invertIfNegative val="0"/>
            <c:bubble3D val="0"/>
            <c:spPr>
              <a:solidFill>
                <a:schemeClr val="accent1">
                  <a:shade val="76000"/>
                </a:schemeClr>
              </a:solidFill>
              <a:ln>
                <a:noFill/>
              </a:ln>
              <a:effectLst/>
            </c:spPr>
            <c:extLst>
              <c:ext xmlns:c16="http://schemas.microsoft.com/office/drawing/2014/chart" uri="{C3380CC4-5D6E-409C-BE32-E72D297353CC}">
                <c16:uniqueId val="{00000003-CEDE-4C02-BD83-EC79DBF9E8FB}"/>
              </c:ext>
            </c:extLst>
          </c:dPt>
          <c:dPt>
            <c:idx val="2"/>
            <c:invertIfNegative val="0"/>
            <c:bubble3D val="0"/>
            <c:spPr>
              <a:solidFill>
                <a:schemeClr val="accent1">
                  <a:shade val="76000"/>
                </a:schemeClr>
              </a:solidFill>
              <a:ln>
                <a:noFill/>
              </a:ln>
              <a:effectLst/>
            </c:spPr>
            <c:extLst>
              <c:ext xmlns:c16="http://schemas.microsoft.com/office/drawing/2014/chart" uri="{C3380CC4-5D6E-409C-BE32-E72D297353CC}">
                <c16:uniqueId val="{00000000-09E2-4F39-A3F7-6A7A0BE0AA1A}"/>
              </c:ext>
            </c:extLst>
          </c:dPt>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List1!$A$2:$A$4</c:f>
              <c:strCache>
                <c:ptCount val="3"/>
                <c:pt idx="0">
                  <c:v>Ano, aktuálně mám hypoteční úvěr</c:v>
                </c:pt>
                <c:pt idx="1">
                  <c:v>Ano, v minulosti jsem měl/a hypoteční úvěr</c:v>
                </c:pt>
                <c:pt idx="2">
                  <c:v>Ne</c:v>
                </c:pt>
              </c:strCache>
            </c:strRef>
          </c:cat>
          <c:val>
            <c:numRef>
              <c:f>List1!$B$2:$B$4</c:f>
              <c:numCache>
                <c:formatCode>General</c:formatCode>
                <c:ptCount val="3"/>
                <c:pt idx="0">
                  <c:v>26.911999999999999</c:v>
                </c:pt>
                <c:pt idx="1">
                  <c:v>16.484999999999999</c:v>
                </c:pt>
                <c:pt idx="2">
                  <c:v>56.603999999999999</c:v>
                </c:pt>
              </c:numCache>
            </c:numRef>
          </c:val>
          <c:extLst>
            <c:ext xmlns:c16="http://schemas.microsoft.com/office/drawing/2014/chart" uri="{C3380CC4-5D6E-409C-BE32-E72D297353CC}">
              <c16:uniqueId val="{00000000-C2EF-45F1-AB78-066375E38927}"/>
            </c:ext>
          </c:extLst>
        </c:ser>
        <c:ser>
          <c:idx val="1"/>
          <c:order val="1"/>
          <c:tx>
            <c:strRef>
              <c:f>List1!$C$1</c:f>
              <c:strCache>
                <c:ptCount val="1"/>
                <c:pt idx="0">
                  <c:v>Sloupec3</c:v>
                </c:pt>
              </c:strCache>
            </c:strRef>
          </c:tx>
          <c:spPr>
            <a:solidFill>
              <a:schemeClr val="accent1">
                <a:tint val="77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List1!$A$2:$A$4</c:f>
              <c:strCache>
                <c:ptCount val="3"/>
                <c:pt idx="0">
                  <c:v>Ano, aktuálně mám hypoteční úvěr</c:v>
                </c:pt>
                <c:pt idx="1">
                  <c:v>Ano, v minulosti jsem měl/a hypoteční úvěr</c:v>
                </c:pt>
                <c:pt idx="2">
                  <c:v>Ne</c:v>
                </c:pt>
              </c:strCache>
            </c:strRef>
          </c:cat>
          <c:val>
            <c:numRef>
              <c:f>List1!$C$2:$C$4</c:f>
              <c:numCache>
                <c:formatCode>General</c:formatCode>
                <c:ptCount val="3"/>
                <c:pt idx="0">
                  <c:v>20</c:v>
                </c:pt>
                <c:pt idx="1">
                  <c:v>12</c:v>
                </c:pt>
                <c:pt idx="2">
                  <c:v>67</c:v>
                </c:pt>
              </c:numCache>
            </c:numRef>
          </c:val>
          <c:extLst>
            <c:ext xmlns:c16="http://schemas.microsoft.com/office/drawing/2014/chart" uri="{C3380CC4-5D6E-409C-BE32-E72D297353CC}">
              <c16:uniqueId val="{00000002-CEDE-4C02-BD83-EC79DBF9E8FB}"/>
            </c:ext>
          </c:extLst>
        </c:ser>
        <c:dLbls>
          <c:showLegendKey val="0"/>
          <c:showVal val="0"/>
          <c:showCatName val="0"/>
          <c:showSerName val="0"/>
          <c:showPercent val="0"/>
          <c:showBubbleSize val="0"/>
        </c:dLbls>
        <c:gapWidth val="219"/>
        <c:overlap val="-27"/>
        <c:axId val="1521602624"/>
        <c:axId val="1521585568"/>
      </c:barChart>
      <c:catAx>
        <c:axId val="152160262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cs-CZ"/>
          </a:p>
        </c:txPr>
        <c:crossAx val="1521585568"/>
        <c:crosses val="autoZero"/>
        <c:auto val="1"/>
        <c:lblAlgn val="ctr"/>
        <c:lblOffset val="100"/>
        <c:noMultiLvlLbl val="0"/>
      </c:catAx>
      <c:valAx>
        <c:axId val="1521585568"/>
        <c:scaling>
          <c:orientation val="minMax"/>
        </c:scaling>
        <c:delete val="1"/>
        <c:axPos val="l"/>
        <c:numFmt formatCode="#,##0&quot;%&quot;;\-#,##0" sourceLinked="0"/>
        <c:majorTickMark val="none"/>
        <c:minorTickMark val="none"/>
        <c:tickLblPos val="nextTo"/>
        <c:crossAx val="1521602624"/>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837522295087464"/>
          <c:y val="8.1836680943781104E-2"/>
          <c:w val="0.40009632352458818"/>
          <c:h val="0.54400315356821738"/>
        </c:manualLayout>
      </c:layout>
      <c:doughnutChart>
        <c:varyColors val="1"/>
        <c:ser>
          <c:idx val="0"/>
          <c:order val="0"/>
          <c:tx>
            <c:strRef>
              <c:f>List1!$B$1</c:f>
              <c:strCache>
                <c:ptCount val="1"/>
                <c:pt idx="0">
                  <c:v>Typ bydlení</c:v>
                </c:pt>
              </c:strCache>
            </c:strRef>
          </c:tx>
          <c:dPt>
            <c:idx val="0"/>
            <c:bubble3D val="0"/>
            <c:spPr>
              <a:solidFill>
                <a:schemeClr val="accent1">
                  <a:shade val="65000"/>
                </a:schemeClr>
              </a:solidFill>
              <a:ln w="19050">
                <a:solidFill>
                  <a:schemeClr val="lt1"/>
                </a:solidFill>
              </a:ln>
              <a:effectLst/>
            </c:spPr>
            <c:extLst>
              <c:ext xmlns:c16="http://schemas.microsoft.com/office/drawing/2014/chart" uri="{C3380CC4-5D6E-409C-BE32-E72D297353CC}">
                <c16:uniqueId val="{00000001-F959-4A76-BFCC-9884A538E986}"/>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F959-4A76-BFCC-9884A538E986}"/>
              </c:ext>
            </c:extLst>
          </c:dPt>
          <c:dPt>
            <c:idx val="2"/>
            <c:bubble3D val="0"/>
            <c:spPr>
              <a:solidFill>
                <a:schemeClr val="accent1">
                  <a:tint val="65000"/>
                </a:schemeClr>
              </a:solidFill>
              <a:ln w="19050">
                <a:solidFill>
                  <a:schemeClr val="lt1"/>
                </a:solidFill>
              </a:ln>
              <a:effectLst/>
            </c:spPr>
            <c:extLst>
              <c:ext xmlns:c16="http://schemas.microsoft.com/office/drawing/2014/chart" uri="{C3380CC4-5D6E-409C-BE32-E72D297353CC}">
                <c16:uniqueId val="{00000005-F959-4A76-BFCC-9884A538E986}"/>
              </c:ext>
            </c:extLst>
          </c:dPt>
          <c:dPt>
            <c:idx val="3"/>
            <c:bubble3D val="0"/>
            <c:spPr>
              <a:solidFill>
                <a:schemeClr val="accent1">
                  <a:tint val="30000"/>
                </a:schemeClr>
              </a:solidFill>
              <a:ln w="19050">
                <a:solidFill>
                  <a:schemeClr val="lt1"/>
                </a:solidFill>
              </a:ln>
              <a:effectLst/>
            </c:spPr>
            <c:extLst>
              <c:ext xmlns:c16="http://schemas.microsoft.com/office/drawing/2014/chart" uri="{C3380CC4-5D6E-409C-BE32-E72D297353CC}">
                <c16:uniqueId val="{00000007-F959-4A76-BFCC-9884A538E986}"/>
              </c:ext>
            </c:extLst>
          </c:dPt>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List1!$A$2:$A$4</c:f>
              <c:strCache>
                <c:ptCount val="3"/>
                <c:pt idx="0">
                  <c:v>Ano, plánuji, ještě do konce roku 2023</c:v>
                </c:pt>
                <c:pt idx="1">
                  <c:v>Ano, plánuji, v příštím roce</c:v>
                </c:pt>
                <c:pt idx="2">
                  <c:v>Ne, refixaci hypotéky neplánuji</c:v>
                </c:pt>
              </c:strCache>
            </c:strRef>
          </c:cat>
          <c:val>
            <c:numRef>
              <c:f>List1!$B$2:$B$4</c:f>
              <c:numCache>
                <c:formatCode>General</c:formatCode>
                <c:ptCount val="3"/>
                <c:pt idx="0">
                  <c:v>5.5350000000000001</c:v>
                </c:pt>
                <c:pt idx="1">
                  <c:v>30.995999999999999</c:v>
                </c:pt>
                <c:pt idx="2">
                  <c:v>63.469000000000001</c:v>
                </c:pt>
              </c:numCache>
            </c:numRef>
          </c:val>
          <c:extLst>
            <c:ext xmlns:c16="http://schemas.microsoft.com/office/drawing/2014/chart" uri="{C3380CC4-5D6E-409C-BE32-E72D297353CC}">
              <c16:uniqueId val="{00000008-F959-4A76-BFCC-9884A538E986}"/>
            </c:ext>
          </c:extLst>
        </c:ser>
        <c:dLbls>
          <c:showLegendKey val="0"/>
          <c:showVal val="0"/>
          <c:showCatName val="0"/>
          <c:showSerName val="0"/>
          <c:showPercent val="0"/>
          <c:showBubbleSize val="0"/>
          <c:showLeaderLines val="1"/>
        </c:dLbls>
        <c:firstSliceAng val="360"/>
        <c:holeSize val="60"/>
      </c:doughnutChart>
      <c:spPr>
        <a:noFill/>
        <a:ln>
          <a:noFill/>
        </a:ln>
        <a:effectLst/>
      </c:spPr>
    </c:plotArea>
    <c:legend>
      <c:legendPos val="b"/>
      <c:layout>
        <c:manualLayout>
          <c:xMode val="edge"/>
          <c:yMode val="edge"/>
          <c:x val="0.18890271360461358"/>
          <c:y val="0.69411874888969771"/>
          <c:w val="0.70087864693692659"/>
          <c:h val="0.2775615742370721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3.9590554129294846E-2"/>
          <c:y val="0.1160332609989822"/>
          <c:w val="0.91931641302101552"/>
          <c:h val="0.51161473864986251"/>
        </c:manualLayout>
      </c:layout>
      <c:areaChart>
        <c:grouping val="standard"/>
        <c:varyColors val="0"/>
        <c:ser>
          <c:idx val="0"/>
          <c:order val="0"/>
          <c:tx>
            <c:strRef>
              <c:f>Sheet1!$B$1</c:f>
              <c:strCache>
                <c:ptCount val="1"/>
                <c:pt idx="0">
                  <c:v>Series 1</c:v>
                </c:pt>
              </c:strCache>
            </c:strRef>
          </c:tx>
          <c:spPr>
            <a:solidFill>
              <a:schemeClr val="accent1"/>
            </a:solidFill>
            <a:ln>
              <a:noFill/>
            </a:ln>
            <a:effectLst/>
          </c:spPr>
          <c:dLbls>
            <c:dLbl>
              <c:idx val="0"/>
              <c:layout>
                <c:manualLayout>
                  <c:x val="3.4410903539732331E-3"/>
                  <c:y val="-0.11758454254108409"/>
                </c:manualLayout>
              </c:layout>
              <c:numFmt formatCode="#,##0&quot; %&quot;;\-#,##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extLst>
                <c:ext xmlns:c15="http://schemas.microsoft.com/office/drawing/2012/chart" uri="{CE6537A1-D6FC-4f65-9D91-7224C49458BB}">
                  <c15:layout>
                    <c:manualLayout>
                      <c:w val="4.5810349377800673E-2"/>
                      <c:h val="0.15515128974967662"/>
                    </c:manualLayout>
                  </c15:layout>
                </c:ext>
                <c:ext xmlns:c16="http://schemas.microsoft.com/office/drawing/2014/chart" uri="{C3380CC4-5D6E-409C-BE32-E72D297353CC}">
                  <c16:uniqueId val="{00000001-BDEA-4EA5-8014-9CEF309353E7}"/>
                </c:ext>
              </c:extLst>
            </c:dLbl>
            <c:dLbl>
              <c:idx val="1"/>
              <c:layout>
                <c:manualLayout>
                  <c:x val="-2.0646948559834694E-2"/>
                  <c:y val="-0.1563182257394419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DEA-4EA5-8014-9CEF309353E7}"/>
                </c:ext>
              </c:extLst>
            </c:dLbl>
            <c:dLbl>
              <c:idx val="2"/>
              <c:layout>
                <c:manualLayout>
                  <c:x val="-1.3764632373223161E-2"/>
                  <c:y val="-0.1875659821976058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DEA-4EA5-8014-9CEF309353E7}"/>
                </c:ext>
              </c:extLst>
            </c:dLbl>
            <c:dLbl>
              <c:idx val="3"/>
              <c:layout>
                <c:manualLayout>
                  <c:x val="-3.1543584794453076E-17"/>
                  <c:y val="-0.2169112151787595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DEA-4EA5-8014-9CEF309353E7}"/>
                </c:ext>
              </c:extLst>
            </c:dLbl>
            <c:dLbl>
              <c:idx val="4"/>
              <c:layout>
                <c:manualLayout>
                  <c:x val="1.376463237322313E-2"/>
                  <c:y val="-0.1621593788581563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DEA-4EA5-8014-9CEF309353E7}"/>
                </c:ext>
              </c:extLst>
            </c:dLbl>
            <c:dLbl>
              <c:idx val="5"/>
              <c:layout>
                <c:manualLayout>
                  <c:x val="6.8823161866115017E-3"/>
                  <c:y val="-0.1417377048022681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DEA-4EA5-8014-9CEF309353E7}"/>
                </c:ext>
              </c:extLst>
            </c:dLbl>
            <c:dLbl>
              <c:idx val="6"/>
              <c:layout>
                <c:manualLayout>
                  <c:x val="1.0323474279917347E-2"/>
                  <c:y val="-0.1040218924483468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DEA-4EA5-8014-9CEF309353E7}"/>
                </c:ext>
              </c:extLst>
            </c:dLbl>
            <c:dLbl>
              <c:idx val="7"/>
              <c:layout>
                <c:manualLayout>
                  <c:x val="-8.6028952332645823E-3"/>
                  <c:y val="-0.1313960746715960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DEA-4EA5-8014-9CEF309353E7}"/>
                </c:ext>
              </c:extLst>
            </c:dLbl>
            <c:dLbl>
              <c:idx val="8"/>
              <c:layout>
                <c:manualLayout>
                  <c:x val="-1.261743391778123E-16"/>
                  <c:y val="-0.1641584114134931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DEA-4EA5-8014-9CEF309353E7}"/>
                </c:ext>
              </c:extLst>
            </c:dLbl>
            <c:dLbl>
              <c:idx val="9"/>
              <c:layout>
                <c:manualLayout>
                  <c:x val="5.1617371399586736E-3"/>
                  <c:y val="-0.1422590892132273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DEA-4EA5-8014-9CEF309353E7}"/>
                </c:ext>
              </c:extLst>
            </c:dLbl>
            <c:dLbl>
              <c:idx val="10"/>
              <c:layout>
                <c:manualLayout>
                  <c:x val="-3.4411580933057825E-3"/>
                  <c:y val="-0.144257533298574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DEA-4EA5-8014-9CEF309353E7}"/>
                </c:ext>
              </c:extLst>
            </c:dLbl>
            <c:dLbl>
              <c:idx val="11"/>
              <c:layout>
                <c:manualLayout>
                  <c:x val="1.7206404475699573E-3"/>
                  <c:y val="-0.3369846177481612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BDEA-4EA5-8014-9CEF309353E7}"/>
                </c:ext>
              </c:extLst>
            </c:dLbl>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 méně než 0,5 %</c:v>
                </c:pt>
                <c:pt idx="1">
                  <c:v> 0,5-1 %</c:v>
                </c:pt>
                <c:pt idx="2">
                  <c:v> 1-1,5 %</c:v>
                </c:pt>
                <c:pt idx="3">
                  <c:v> 1,5-2 %</c:v>
                </c:pt>
                <c:pt idx="4">
                  <c:v> 2-2,5 %</c:v>
                </c:pt>
                <c:pt idx="5">
                  <c:v> 2,5-3 %</c:v>
                </c:pt>
                <c:pt idx="6">
                  <c:v> méně než 0,5 %</c:v>
                </c:pt>
                <c:pt idx="7">
                  <c:v> 0,5-1 %</c:v>
                </c:pt>
                <c:pt idx="8">
                  <c:v> 1-1,5 %</c:v>
                </c:pt>
                <c:pt idx="9">
                  <c:v> 1,5-2 %</c:v>
                </c:pt>
                <c:pt idx="10">
                  <c:v> 2-2,5 %</c:v>
                </c:pt>
                <c:pt idx="11">
                  <c:v>2,5-3 %</c:v>
                </c:pt>
              </c:strCache>
            </c:strRef>
          </c:cat>
          <c:val>
            <c:numRef>
              <c:f>Sheet1!$B$2:$B$13</c:f>
              <c:numCache>
                <c:formatCode>General</c:formatCode>
                <c:ptCount val="12"/>
                <c:pt idx="0">
                  <c:v>4.04</c:v>
                </c:pt>
                <c:pt idx="1">
                  <c:v>7.0709999999999997</c:v>
                </c:pt>
                <c:pt idx="2">
                  <c:v>9.0909999999999993</c:v>
                </c:pt>
                <c:pt idx="3">
                  <c:v>11.111000000000001</c:v>
                </c:pt>
                <c:pt idx="4">
                  <c:v>7.0709999999999997</c:v>
                </c:pt>
                <c:pt idx="5">
                  <c:v>7.0709999999999997</c:v>
                </c:pt>
                <c:pt idx="6">
                  <c:v>1.01</c:v>
                </c:pt>
                <c:pt idx="7">
                  <c:v>3.03</c:v>
                </c:pt>
                <c:pt idx="8">
                  <c:v>7.0709999999999997</c:v>
                </c:pt>
                <c:pt idx="9">
                  <c:v>6.0609999999999999</c:v>
                </c:pt>
                <c:pt idx="10">
                  <c:v>6.0609999999999999</c:v>
                </c:pt>
                <c:pt idx="11">
                  <c:v>18.181999999999999</c:v>
                </c:pt>
              </c:numCache>
            </c:numRef>
          </c:val>
          <c:extLst>
            <c:ext xmlns:c16="http://schemas.microsoft.com/office/drawing/2014/chart" uri="{C3380CC4-5D6E-409C-BE32-E72D297353CC}">
              <c16:uniqueId val="{00000000-BDEA-4EA5-8014-9CEF309353E7}"/>
            </c:ext>
          </c:extLst>
        </c:ser>
        <c:dLbls>
          <c:showLegendKey val="0"/>
          <c:showVal val="1"/>
          <c:showCatName val="0"/>
          <c:showSerName val="0"/>
          <c:showPercent val="0"/>
          <c:showBubbleSize val="0"/>
        </c:dLbls>
        <c:axId val="29205247"/>
        <c:axId val="29198047"/>
      </c:areaChart>
      <c:catAx>
        <c:axId val="29205247"/>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cs-CZ"/>
          </a:p>
        </c:txPr>
        <c:crossAx val="29198047"/>
        <c:crosses val="autoZero"/>
        <c:auto val="1"/>
        <c:lblAlgn val="ctr"/>
        <c:lblOffset val="100"/>
        <c:noMultiLvlLbl val="0"/>
      </c:catAx>
      <c:valAx>
        <c:axId val="29198047"/>
        <c:scaling>
          <c:orientation val="minMax"/>
        </c:scaling>
        <c:delete val="1"/>
        <c:axPos val="l"/>
        <c:numFmt formatCode="0&quot; %&quot;" sourceLinked="0"/>
        <c:majorTickMark val="none"/>
        <c:minorTickMark val="none"/>
        <c:tickLblPos val="none"/>
        <c:crossAx val="29205247"/>
        <c:crosses val="autoZero"/>
        <c:crossBetween val="midCat"/>
      </c:valAx>
      <c:spPr>
        <a:noFill/>
        <a:ln>
          <a:noFill/>
        </a:ln>
        <a:effectLst/>
      </c:spPr>
    </c:plotArea>
    <c:plotVisOnly val="1"/>
    <c:dispBlanksAs val="zero"/>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4.7156871830137934E-2"/>
          <c:y val="0.28830160998285626"/>
          <c:w val="0.90608497005108646"/>
          <c:h val="0.39207781998706615"/>
        </c:manualLayout>
      </c:layout>
      <c:areaChart>
        <c:grouping val="standard"/>
        <c:varyColors val="0"/>
        <c:ser>
          <c:idx val="0"/>
          <c:order val="0"/>
          <c:tx>
            <c:strRef>
              <c:f>Sheet1!$B$1</c:f>
              <c:strCache>
                <c:ptCount val="1"/>
                <c:pt idx="0">
                  <c:v>Series 1</c:v>
                </c:pt>
              </c:strCache>
            </c:strRef>
          </c:tx>
          <c:spPr>
            <a:solidFill>
              <a:schemeClr val="accent2"/>
            </a:solidFill>
            <a:ln>
              <a:noFill/>
            </a:ln>
            <a:effectLst/>
          </c:spPr>
          <c:dLbls>
            <c:dLbl>
              <c:idx val="0"/>
              <c:layout>
                <c:manualLayout>
                  <c:x val="3.4411580933057825E-3"/>
                  <c:y val="-0.1980019461635186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49E-4C0A-AE7F-EF2B903D1BAE}"/>
                </c:ext>
              </c:extLst>
            </c:dLbl>
            <c:dLbl>
              <c:idx val="1"/>
              <c:layout>
                <c:manualLayout>
                  <c:x val="-8.6028952332644557E-3"/>
                  <c:y val="-0.259604272708514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49E-4C0A-AE7F-EF2B903D1BAE}"/>
                </c:ext>
              </c:extLst>
            </c:dLbl>
            <c:dLbl>
              <c:idx val="2"/>
              <c:layout>
                <c:manualLayout>
                  <c:x val="-6.8823161866115963E-3"/>
                  <c:y val="-0.2289651975289587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49E-4C0A-AE7F-EF2B903D1BAE}"/>
                </c:ext>
              </c:extLst>
            </c:dLbl>
            <c:dLbl>
              <c:idx val="3"/>
              <c:layout>
                <c:manualLayout>
                  <c:x val="1.7205790466528282E-3"/>
                  <c:y val="-0.1700956872950042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49E-4C0A-AE7F-EF2B903D1BAE}"/>
                </c:ext>
              </c:extLst>
            </c:dLbl>
            <c:dLbl>
              <c:idx val="4"/>
              <c:layout>
                <c:manualLayout>
                  <c:x val="-3.4411580933057825E-3"/>
                  <c:y val="-0.2096883317041544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49E-4C0A-AE7F-EF2B903D1BAE}"/>
                </c:ext>
              </c:extLst>
            </c:dLbl>
            <c:dLbl>
              <c:idx val="5"/>
              <c:layout>
                <c:manualLayout>
                  <c:x val="-1.7205790466528913E-3"/>
                  <c:y val="-0.1971881864887127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49E-4C0A-AE7F-EF2B903D1BAE}"/>
                </c:ext>
              </c:extLst>
            </c:dLbl>
            <c:dLbl>
              <c:idx val="6"/>
              <c:layout>
                <c:manualLayout>
                  <c:x val="5.1617371399586736E-3"/>
                  <c:y val="-0.230483736147138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49E-4C0A-AE7F-EF2B903D1BAE}"/>
                </c:ext>
              </c:extLst>
            </c:dLbl>
            <c:dLbl>
              <c:idx val="7"/>
              <c:layout>
                <c:manualLayout>
                  <c:x val="1.032347427991722E-2"/>
                  <c:y val="-0.1665242172334494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49E-4C0A-AE7F-EF2B903D1BAE}"/>
                </c:ext>
              </c:extLst>
            </c:dLbl>
            <c:dLbl>
              <c:idx val="8"/>
              <c:layout>
                <c:manualLayout>
                  <c:x val="0"/>
                  <c:y val="-0.1550342182900646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49E-4C0A-AE7F-EF2B903D1BAE}"/>
                </c:ext>
              </c:extLst>
            </c:dLbl>
            <c:dLbl>
              <c:idx val="9"/>
              <c:layout>
                <c:manualLayout>
                  <c:x val="-1.7205790466530175E-3"/>
                  <c:y val="-0.1471859460218990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49E-4C0A-AE7F-EF2B903D1BAE}"/>
                </c:ext>
              </c:extLst>
            </c:dLbl>
            <c:dLbl>
              <c:idx val="10"/>
              <c:layout>
                <c:manualLayout>
                  <c:x val="1.7205790466527651E-3"/>
                  <c:y val="-0.1557622317040990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49E-4C0A-AE7F-EF2B903D1BAE}"/>
                </c:ext>
              </c:extLst>
            </c:dLbl>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 méně než 1000 Kč</c:v>
                </c:pt>
                <c:pt idx="1">
                  <c:v> 1001 až 2500 Kč</c:v>
                </c:pt>
                <c:pt idx="2">
                  <c:v> 2501 až 4000 Kč</c:v>
                </c:pt>
                <c:pt idx="3">
                  <c:v> více než 4000 Kč</c:v>
                </c:pt>
                <c:pt idx="4">
                  <c:v> méně než 1000 Kč</c:v>
                </c:pt>
                <c:pt idx="5">
                  <c:v> 1001 až 2500 Kč</c:v>
                </c:pt>
                <c:pt idx="6">
                  <c:v> 2501 až 4000 Kč</c:v>
                </c:pt>
                <c:pt idx="7">
                  <c:v> více než 4000 Kč</c:v>
                </c:pt>
              </c:strCache>
            </c:strRef>
          </c:cat>
          <c:val>
            <c:numRef>
              <c:f>Sheet1!$B$2:$B$9</c:f>
              <c:numCache>
                <c:formatCode>General</c:formatCode>
                <c:ptCount val="8"/>
                <c:pt idx="0">
                  <c:v>11.111000000000001</c:v>
                </c:pt>
                <c:pt idx="1">
                  <c:v>16.161999999999999</c:v>
                </c:pt>
                <c:pt idx="2">
                  <c:v>13.131</c:v>
                </c:pt>
                <c:pt idx="3">
                  <c:v>6.0609999999999999</c:v>
                </c:pt>
                <c:pt idx="4">
                  <c:v>11.111000000000001</c:v>
                </c:pt>
                <c:pt idx="5">
                  <c:v>10.101000000000001</c:v>
                </c:pt>
                <c:pt idx="6">
                  <c:v>14.141</c:v>
                </c:pt>
                <c:pt idx="7">
                  <c:v>7.0709999999999997</c:v>
                </c:pt>
              </c:numCache>
            </c:numRef>
          </c:val>
          <c:extLst>
            <c:ext xmlns:c16="http://schemas.microsoft.com/office/drawing/2014/chart" uri="{C3380CC4-5D6E-409C-BE32-E72D297353CC}">
              <c16:uniqueId val="{0000000B-349E-4C0A-AE7F-EF2B903D1BAE}"/>
            </c:ext>
          </c:extLst>
        </c:ser>
        <c:dLbls>
          <c:showLegendKey val="0"/>
          <c:showVal val="1"/>
          <c:showCatName val="0"/>
          <c:showSerName val="0"/>
          <c:showPercent val="0"/>
          <c:showBubbleSize val="0"/>
        </c:dLbls>
        <c:axId val="29205247"/>
        <c:axId val="29198047"/>
      </c:areaChart>
      <c:catAx>
        <c:axId val="29205247"/>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cs-CZ"/>
          </a:p>
        </c:txPr>
        <c:crossAx val="29198047"/>
        <c:crosses val="autoZero"/>
        <c:auto val="1"/>
        <c:lblAlgn val="ctr"/>
        <c:lblOffset val="100"/>
        <c:noMultiLvlLbl val="0"/>
      </c:catAx>
      <c:valAx>
        <c:axId val="29198047"/>
        <c:scaling>
          <c:orientation val="minMax"/>
        </c:scaling>
        <c:delete val="1"/>
        <c:axPos val="l"/>
        <c:numFmt formatCode="0&quot; %&quot;" sourceLinked="0"/>
        <c:majorTickMark val="none"/>
        <c:minorTickMark val="none"/>
        <c:tickLblPos val="none"/>
        <c:crossAx val="29205247"/>
        <c:crosses val="autoZero"/>
        <c:crossBetween val="midCat"/>
      </c:valAx>
      <c:spPr>
        <a:noFill/>
        <a:ln>
          <a:noFill/>
        </a:ln>
        <a:effectLst/>
      </c:spPr>
    </c:plotArea>
    <c:plotVisOnly val="1"/>
    <c:dispBlanksAs val="zero"/>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3453861169875794"/>
          <c:y val="3.4553413430194656E-2"/>
          <c:w val="0.56652297297270682"/>
          <c:h val="0.87392162695124054"/>
        </c:manualLayout>
      </c:layout>
      <c:barChart>
        <c:barDir val="col"/>
        <c:grouping val="percentStacked"/>
        <c:varyColors val="0"/>
        <c:ser>
          <c:idx val="0"/>
          <c:order val="0"/>
          <c:tx>
            <c:strRef>
              <c:f>List1!$B$1</c:f>
              <c:strCache>
                <c:ptCount val="1"/>
                <c:pt idx="0">
                  <c:v>Nevím, nedokážu říct</c:v>
                </c:pt>
              </c:strCache>
            </c:strRef>
          </c:tx>
          <c:spPr>
            <a:solidFill>
              <a:schemeClr val="accent1">
                <a:tint val="50000"/>
              </a:schemeClr>
            </a:solidFill>
            <a:ln>
              <a:noFill/>
            </a:ln>
            <a:effectLst/>
          </c:spPr>
          <c:invertIfNegative val="0"/>
          <c:dLbls>
            <c:dLbl>
              <c:idx val="0"/>
              <c:numFmt formatCode="#,##0&quot; %&quot;;\-#,##0" sourceLinked="0"/>
              <c:spPr>
                <a:noFill/>
                <a:ln>
                  <a:noFill/>
                </a:ln>
                <a:effectLst/>
              </c:spPr>
              <c:txPr>
                <a:bodyPr rot="0" spcFirstLastPara="1" vertOverflow="ellipsis" vert="horz" wrap="square" lIns="38100" tIns="19050" rIns="38100" bIns="19050" anchor="ctr" anchorCtr="0">
                  <a:spAutoFit/>
                </a:bodyPr>
                <a:lstStyle/>
                <a:p>
                  <a:pPr algn="ctr">
                    <a:defRPr lang="en-US" sz="1197" b="1" i="0" u="none" strike="noStrike" kern="1200" baseline="0">
                      <a:solidFill>
                        <a:schemeClr val="bg1"/>
                      </a:solidFill>
                      <a:latin typeface="+mn-lt"/>
                      <a:ea typeface="+mn-ea"/>
                      <a:cs typeface="+mn-cs"/>
                    </a:defRPr>
                  </a:pPr>
                  <a:endParaRPr lang="cs-CZ"/>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1C8-4F29-B88B-93F6E383775E}"/>
                </c:ext>
              </c:extLst>
            </c:dLbl>
            <c:spPr>
              <a:noFill/>
              <a:ln>
                <a:noFill/>
              </a:ln>
              <a:effectLst/>
            </c:spPr>
            <c:txPr>
              <a:bodyPr rot="0" spcFirstLastPara="1" vertOverflow="ellipsis" vert="horz" wrap="square" lIns="38100" tIns="19050" rIns="38100" bIns="19050" anchor="ctr" anchorCtr="0">
                <a:spAutoFit/>
              </a:bodyPr>
              <a:lstStyle/>
              <a:p>
                <a:pPr algn="ctr">
                  <a:defRPr lang="en-US" sz="1197" b="1" i="0" u="none" strike="noStrike" kern="1200" baseline="0">
                    <a:solidFill>
                      <a:schemeClr val="bg1"/>
                    </a:solidFill>
                    <a:latin typeface="+mn-lt"/>
                    <a:ea typeface="+mn-ea"/>
                    <a:cs typeface="+mn-cs"/>
                  </a:defRPr>
                </a:pPr>
                <a:endParaRPr lang="cs-CZ"/>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Současný příjem</c:v>
                </c:pt>
              </c:strCache>
            </c:strRef>
          </c:cat>
          <c:val>
            <c:numRef>
              <c:f>List1!$B$2</c:f>
              <c:numCache>
                <c:formatCode>General</c:formatCode>
                <c:ptCount val="1"/>
                <c:pt idx="0">
                  <c:v>5.0510000000000002</c:v>
                </c:pt>
              </c:numCache>
            </c:numRef>
          </c:val>
          <c:extLst>
            <c:ext xmlns:c16="http://schemas.microsoft.com/office/drawing/2014/chart" uri="{C3380CC4-5D6E-409C-BE32-E72D297353CC}">
              <c16:uniqueId val="{00000000-31C8-4F29-B88B-93F6E383775E}"/>
            </c:ext>
          </c:extLst>
        </c:ser>
        <c:ser>
          <c:idx val="1"/>
          <c:order val="1"/>
          <c:tx>
            <c:strRef>
              <c:f>List1!$C$1</c:f>
              <c:strCache>
                <c:ptCount val="1"/>
                <c:pt idx="0">
                  <c:v>Velmi se sníží, s rozpočtem budeme vycházet lépe</c:v>
                </c:pt>
              </c:strCache>
            </c:strRef>
          </c:tx>
          <c:spPr>
            <a:solidFill>
              <a:schemeClr val="accent1">
                <a:tint val="70000"/>
              </a:schemeClr>
            </a:solidFill>
            <a:ln>
              <a:noFill/>
            </a:ln>
            <a:effectLst/>
          </c:spPr>
          <c:invertIfNegative val="0"/>
          <c:cat>
            <c:strRef>
              <c:f>List1!$A$2</c:f>
              <c:strCache>
                <c:ptCount val="1"/>
                <c:pt idx="0">
                  <c:v>Současný příjem</c:v>
                </c:pt>
              </c:strCache>
            </c:strRef>
          </c:cat>
          <c:val>
            <c:numRef>
              <c:f>List1!$C$2</c:f>
              <c:numCache>
                <c:formatCode>General</c:formatCode>
                <c:ptCount val="1"/>
                <c:pt idx="0">
                  <c:v>0</c:v>
                </c:pt>
              </c:numCache>
            </c:numRef>
          </c:val>
          <c:extLst>
            <c:ext xmlns:c16="http://schemas.microsoft.com/office/drawing/2014/chart" uri="{C3380CC4-5D6E-409C-BE32-E72D297353CC}">
              <c16:uniqueId val="{00000001-31C8-4F29-B88B-93F6E383775E}"/>
            </c:ext>
          </c:extLst>
        </c:ser>
        <c:ser>
          <c:idx val="2"/>
          <c:order val="2"/>
          <c:tx>
            <c:strRef>
              <c:f>List1!$D$1</c:f>
              <c:strCache>
                <c:ptCount val="1"/>
                <c:pt idx="0">
                  <c:v>Spíše se sníží, s rozpočtem budeme vycházet lépe</c:v>
                </c:pt>
              </c:strCache>
            </c:strRef>
          </c:tx>
          <c:spPr>
            <a:solidFill>
              <a:schemeClr val="accent1">
                <a:tint val="90000"/>
              </a:schemeClr>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Současný příjem</c:v>
                </c:pt>
              </c:strCache>
            </c:strRef>
          </c:cat>
          <c:val>
            <c:numRef>
              <c:f>List1!$D$2</c:f>
              <c:numCache>
                <c:formatCode>General</c:formatCode>
                <c:ptCount val="1"/>
                <c:pt idx="0">
                  <c:v>8.0809999999999995</c:v>
                </c:pt>
              </c:numCache>
            </c:numRef>
          </c:val>
          <c:extLst>
            <c:ext xmlns:c16="http://schemas.microsoft.com/office/drawing/2014/chart" uri="{C3380CC4-5D6E-409C-BE32-E72D297353CC}">
              <c16:uniqueId val="{00000002-31C8-4F29-B88B-93F6E383775E}"/>
            </c:ext>
          </c:extLst>
        </c:ser>
        <c:ser>
          <c:idx val="3"/>
          <c:order val="3"/>
          <c:tx>
            <c:strRef>
              <c:f>List1!$E$1</c:f>
              <c:strCache>
                <c:ptCount val="1"/>
                <c:pt idx="0">
                  <c:v>Zůstane stejný</c:v>
                </c:pt>
              </c:strCache>
            </c:strRef>
          </c:tx>
          <c:spPr>
            <a:solidFill>
              <a:schemeClr val="accent1">
                <a:shade val="90000"/>
              </a:schemeClr>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Současný příjem</c:v>
                </c:pt>
              </c:strCache>
            </c:strRef>
          </c:cat>
          <c:val>
            <c:numRef>
              <c:f>List1!$E$2</c:f>
              <c:numCache>
                <c:formatCode>General</c:formatCode>
                <c:ptCount val="1"/>
                <c:pt idx="0">
                  <c:v>34.343000000000004</c:v>
                </c:pt>
              </c:numCache>
            </c:numRef>
          </c:val>
          <c:extLst>
            <c:ext xmlns:c16="http://schemas.microsoft.com/office/drawing/2014/chart" uri="{C3380CC4-5D6E-409C-BE32-E72D297353CC}">
              <c16:uniqueId val="{00000003-31C8-4F29-B88B-93F6E383775E}"/>
            </c:ext>
          </c:extLst>
        </c:ser>
        <c:ser>
          <c:idx val="4"/>
          <c:order val="4"/>
          <c:tx>
            <c:strRef>
              <c:f>List1!$F$1</c:f>
              <c:strCache>
                <c:ptCount val="1"/>
                <c:pt idx="0">
                  <c:v>Spíše se zvýší, s rozpočtem budeme vycházet hůře</c:v>
                </c:pt>
              </c:strCache>
            </c:strRef>
          </c:tx>
          <c:spPr>
            <a:solidFill>
              <a:schemeClr val="accent1">
                <a:shade val="70000"/>
              </a:schemeClr>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Současný příjem</c:v>
                </c:pt>
              </c:strCache>
            </c:strRef>
          </c:cat>
          <c:val>
            <c:numRef>
              <c:f>List1!$F$2</c:f>
              <c:numCache>
                <c:formatCode>General</c:formatCode>
                <c:ptCount val="1"/>
                <c:pt idx="0">
                  <c:v>34.343000000000004</c:v>
                </c:pt>
              </c:numCache>
            </c:numRef>
          </c:val>
          <c:extLst>
            <c:ext xmlns:c16="http://schemas.microsoft.com/office/drawing/2014/chart" uri="{C3380CC4-5D6E-409C-BE32-E72D297353CC}">
              <c16:uniqueId val="{00000004-31C8-4F29-B88B-93F6E383775E}"/>
            </c:ext>
          </c:extLst>
        </c:ser>
        <c:ser>
          <c:idx val="5"/>
          <c:order val="5"/>
          <c:tx>
            <c:strRef>
              <c:f>List1!$G$1</c:f>
              <c:strCache>
                <c:ptCount val="1"/>
                <c:pt idx="0">
                  <c:v>Velmi se zvýší, s rozpočtem budeme vycházet hůře</c:v>
                </c:pt>
              </c:strCache>
            </c:strRef>
          </c:tx>
          <c:spPr>
            <a:solidFill>
              <a:schemeClr val="accent1">
                <a:shade val="50000"/>
              </a:schemeClr>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0">
                <a:spAutoFit/>
              </a:bodyPr>
              <a:lstStyle/>
              <a:p>
                <a:pPr algn="ctr">
                  <a:defRPr lang="en-US"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Současný příjem</c:v>
                </c:pt>
              </c:strCache>
            </c:strRef>
          </c:cat>
          <c:val>
            <c:numRef>
              <c:f>List1!$G$2</c:f>
              <c:numCache>
                <c:formatCode>General</c:formatCode>
                <c:ptCount val="1"/>
                <c:pt idx="0">
                  <c:v>18.181999999999999</c:v>
                </c:pt>
              </c:numCache>
            </c:numRef>
          </c:val>
          <c:extLst>
            <c:ext xmlns:c16="http://schemas.microsoft.com/office/drawing/2014/chart" uri="{C3380CC4-5D6E-409C-BE32-E72D297353CC}">
              <c16:uniqueId val="{00000005-31C8-4F29-B88B-93F6E383775E}"/>
            </c:ext>
          </c:extLst>
        </c:ser>
        <c:dLbls>
          <c:showLegendKey val="0"/>
          <c:showVal val="0"/>
          <c:showCatName val="0"/>
          <c:showSerName val="0"/>
          <c:showPercent val="0"/>
          <c:showBubbleSize val="0"/>
        </c:dLbls>
        <c:gapWidth val="150"/>
        <c:overlap val="100"/>
        <c:axId val="1552854528"/>
        <c:axId val="1552844128"/>
      </c:barChart>
      <c:catAx>
        <c:axId val="1552854528"/>
        <c:scaling>
          <c:orientation val="minMax"/>
        </c:scaling>
        <c:delete val="1"/>
        <c:axPos val="b"/>
        <c:numFmt formatCode="General" sourceLinked="1"/>
        <c:majorTickMark val="out"/>
        <c:minorTickMark val="none"/>
        <c:tickLblPos val="nextTo"/>
        <c:crossAx val="1552844128"/>
        <c:crosses val="autoZero"/>
        <c:auto val="1"/>
        <c:lblAlgn val="ctr"/>
        <c:lblOffset val="100"/>
        <c:noMultiLvlLbl val="0"/>
      </c:catAx>
      <c:valAx>
        <c:axId val="155284412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1552854528"/>
        <c:crosses val="autoZero"/>
        <c:crossBetween val="between"/>
      </c:valAx>
      <c:spPr>
        <a:noFill/>
        <a:ln>
          <a:noFill/>
        </a:ln>
        <a:effectLst/>
      </c:spPr>
    </c:plotArea>
    <c:legend>
      <c:legendPos val="r"/>
      <c:layout>
        <c:manualLayout>
          <c:xMode val="edge"/>
          <c:yMode val="edge"/>
          <c:x val="0.55486072246318907"/>
          <c:y val="0.1532380533423405"/>
          <c:w val="0.43093356161906377"/>
          <c:h val="0.676456279582743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880807417551992"/>
          <c:y val="2.9492559092786082E-2"/>
          <c:w val="0.38168706943970943"/>
          <c:h val="0.94101488181442783"/>
        </c:manualLayout>
      </c:layout>
      <c:barChart>
        <c:barDir val="bar"/>
        <c:grouping val="clustered"/>
        <c:varyColors val="0"/>
        <c:ser>
          <c:idx val="0"/>
          <c:order val="0"/>
          <c:tx>
            <c:strRef>
              <c:f>List1!$B$1</c:f>
              <c:strCache>
                <c:ptCount val="1"/>
                <c:pt idx="0">
                  <c:v>preference</c:v>
                </c:pt>
              </c:strCache>
            </c:strRef>
          </c:tx>
          <c:spPr>
            <a:solidFill>
              <a:schemeClr val="accent1"/>
            </a:solidFill>
            <a:ln>
              <a:noFill/>
            </a:ln>
            <a:effectLst/>
          </c:spPr>
          <c:invertIfNegative val="0"/>
          <c:dPt>
            <c:idx val="13"/>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1-3D72-4D3A-953F-B7A1A169692E}"/>
              </c:ext>
            </c:extLst>
          </c:dPt>
          <c:dPt>
            <c:idx val="14"/>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3D72-4D3A-953F-B7A1A169692E}"/>
              </c:ext>
            </c:extLst>
          </c:dPt>
          <c:dLbls>
            <c:dLbl>
              <c:idx val="0"/>
              <c:layout>
                <c:manualLayout>
                  <c:x val="0"/>
                  <c:y val="-2.888618728484623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D72-4D3A-953F-B7A1A169692E}"/>
                </c:ext>
              </c:extLst>
            </c:dLbl>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List1!$A$2:$A$12</c:f>
              <c:strCache>
                <c:ptCount val="7"/>
                <c:pt idx="0">
                  <c:v>Utáhnu opasky a snížím zbytné výdaje (např. na kulturu)</c:v>
                </c:pt>
                <c:pt idx="1">
                  <c:v>Zruším některé spoření v rámci stavebního spoření</c:v>
                </c:pt>
                <c:pt idx="2">
                  <c:v>Plánuji vedlejší zaměstnání/brigádu</c:v>
                </c:pt>
                <c:pt idx="3">
                  <c:v>Mám naspořené rezervy</c:v>
                </c:pt>
                <c:pt idx="4">
                  <c:v>Zruším jiné spoření</c:v>
                </c:pt>
                <c:pt idx="5">
                  <c:v>Zruším spoření na důchod</c:v>
                </c:pt>
                <c:pt idx="6">
                  <c:v>Prodám nemovitost a doplatím
hypotéku</c:v>
                </c:pt>
              </c:strCache>
              <c:extLst/>
            </c:strRef>
          </c:cat>
          <c:val>
            <c:numRef>
              <c:f>List1!$B$2:$B$12</c:f>
              <c:numCache>
                <c:formatCode>General</c:formatCode>
                <c:ptCount val="7"/>
                <c:pt idx="0">
                  <c:v>48.076999999999998</c:v>
                </c:pt>
                <c:pt idx="1">
                  <c:v>28.846</c:v>
                </c:pt>
                <c:pt idx="2">
                  <c:v>25</c:v>
                </c:pt>
                <c:pt idx="3">
                  <c:v>25</c:v>
                </c:pt>
                <c:pt idx="4">
                  <c:v>21.154</c:v>
                </c:pt>
                <c:pt idx="5">
                  <c:v>11.538</c:v>
                </c:pt>
                <c:pt idx="6">
                  <c:v>11.538</c:v>
                </c:pt>
              </c:numCache>
              <c:extLst/>
            </c:numRef>
          </c:val>
          <c:extLst>
            <c:ext xmlns:c16="http://schemas.microsoft.com/office/drawing/2014/chart" uri="{C3380CC4-5D6E-409C-BE32-E72D297353CC}">
              <c16:uniqueId val="{00000005-3D72-4D3A-953F-B7A1A169692E}"/>
            </c:ext>
          </c:extLst>
        </c:ser>
        <c:dLbls>
          <c:showLegendKey val="0"/>
          <c:showVal val="0"/>
          <c:showCatName val="0"/>
          <c:showSerName val="0"/>
          <c:showPercent val="0"/>
          <c:showBubbleSize val="0"/>
        </c:dLbls>
        <c:gapWidth val="182"/>
        <c:axId val="685047120"/>
        <c:axId val="685046704"/>
      </c:barChart>
      <c:catAx>
        <c:axId val="6850471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mn-cs"/>
              </a:defRPr>
            </a:pPr>
            <a:endParaRPr lang="cs-CZ"/>
          </a:p>
        </c:txPr>
        <c:crossAx val="685046704"/>
        <c:crosses val="autoZero"/>
        <c:auto val="1"/>
        <c:lblAlgn val="ctr"/>
        <c:lblOffset val="100"/>
        <c:noMultiLvlLbl val="0"/>
      </c:catAx>
      <c:valAx>
        <c:axId val="685046704"/>
        <c:scaling>
          <c:orientation val="minMax"/>
        </c:scaling>
        <c:delete val="1"/>
        <c:axPos val="t"/>
        <c:numFmt formatCode="General" sourceLinked="1"/>
        <c:majorTickMark val="none"/>
        <c:minorTickMark val="none"/>
        <c:tickLblPos val="nextTo"/>
        <c:crossAx val="685047120"/>
        <c:crosses val="autoZero"/>
        <c:crossBetween val="between"/>
      </c:valAx>
      <c:spPr>
        <a:noFill/>
        <a:ln w="25400">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30138919749657445"/>
          <c:y val="0.11050321578484537"/>
          <c:w val="0.40009632352458818"/>
          <c:h val="0.54400315356821738"/>
        </c:manualLayout>
      </c:layout>
      <c:doughnutChart>
        <c:varyColors val="1"/>
        <c:ser>
          <c:idx val="0"/>
          <c:order val="0"/>
          <c:tx>
            <c:strRef>
              <c:f>List1!$B$1</c:f>
              <c:strCache>
                <c:ptCount val="1"/>
                <c:pt idx="0">
                  <c:v>Typ bydlení</c:v>
                </c:pt>
              </c:strCache>
            </c:strRef>
          </c:tx>
          <c:dPt>
            <c:idx val="0"/>
            <c:bubble3D val="0"/>
            <c:spPr>
              <a:solidFill>
                <a:schemeClr val="accent1">
                  <a:shade val="65000"/>
                </a:schemeClr>
              </a:solidFill>
              <a:ln w="19050">
                <a:solidFill>
                  <a:schemeClr val="lt1"/>
                </a:solidFill>
              </a:ln>
              <a:effectLst/>
            </c:spPr>
            <c:extLst>
              <c:ext xmlns:c16="http://schemas.microsoft.com/office/drawing/2014/chart" uri="{C3380CC4-5D6E-409C-BE32-E72D297353CC}">
                <c16:uniqueId val="{00000001-F959-4A76-BFCC-9884A538E986}"/>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F959-4A76-BFCC-9884A538E986}"/>
              </c:ext>
            </c:extLst>
          </c:dPt>
          <c:dPt>
            <c:idx val="2"/>
            <c:bubble3D val="0"/>
            <c:spPr>
              <a:solidFill>
                <a:schemeClr val="accent1">
                  <a:tint val="65000"/>
                </a:schemeClr>
              </a:solidFill>
              <a:ln w="19050">
                <a:solidFill>
                  <a:schemeClr val="lt1"/>
                </a:solidFill>
              </a:ln>
              <a:effectLst/>
            </c:spPr>
            <c:extLst>
              <c:ext xmlns:c16="http://schemas.microsoft.com/office/drawing/2014/chart" uri="{C3380CC4-5D6E-409C-BE32-E72D297353CC}">
                <c16:uniqueId val="{00000005-F959-4A76-BFCC-9884A538E986}"/>
              </c:ext>
            </c:extLst>
          </c:dPt>
          <c:dPt>
            <c:idx val="3"/>
            <c:bubble3D val="0"/>
            <c:spPr>
              <a:solidFill>
                <a:schemeClr val="accent1">
                  <a:tint val="30000"/>
                </a:schemeClr>
              </a:solidFill>
              <a:ln w="19050">
                <a:solidFill>
                  <a:schemeClr val="lt1"/>
                </a:solidFill>
              </a:ln>
              <a:effectLst/>
            </c:spPr>
            <c:extLst>
              <c:ext xmlns:c16="http://schemas.microsoft.com/office/drawing/2014/chart" uri="{C3380CC4-5D6E-409C-BE32-E72D297353CC}">
                <c16:uniqueId val="{00000007-F959-4A76-BFCC-9884A538E986}"/>
              </c:ext>
            </c:extLst>
          </c:dPt>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List1!$A$2:$A$4</c:f>
              <c:strCache>
                <c:ptCount val="3"/>
                <c:pt idx="0">
                  <c:v>Ano</c:v>
                </c:pt>
                <c:pt idx="1">
                  <c:v>Ne</c:v>
                </c:pt>
                <c:pt idx="2">
                  <c:v>Nevím</c:v>
                </c:pt>
              </c:strCache>
            </c:strRef>
          </c:cat>
          <c:val>
            <c:numRef>
              <c:f>List1!$B$2:$B$4</c:f>
              <c:numCache>
                <c:formatCode>General</c:formatCode>
                <c:ptCount val="3"/>
                <c:pt idx="0">
                  <c:v>18.605</c:v>
                </c:pt>
                <c:pt idx="1">
                  <c:v>49.767000000000003</c:v>
                </c:pt>
                <c:pt idx="2">
                  <c:v>31.628</c:v>
                </c:pt>
              </c:numCache>
            </c:numRef>
          </c:val>
          <c:extLst>
            <c:ext xmlns:c16="http://schemas.microsoft.com/office/drawing/2014/chart" uri="{C3380CC4-5D6E-409C-BE32-E72D297353CC}">
              <c16:uniqueId val="{00000008-F959-4A76-BFCC-9884A538E986}"/>
            </c:ext>
          </c:extLst>
        </c:ser>
        <c:dLbls>
          <c:showLegendKey val="0"/>
          <c:showVal val="0"/>
          <c:showCatName val="0"/>
          <c:showSerName val="0"/>
          <c:showPercent val="0"/>
          <c:showBubbleSize val="0"/>
          <c:showLeaderLines val="1"/>
        </c:dLbls>
        <c:firstSliceAng val="360"/>
        <c:holeSize val="55"/>
      </c:doughnutChart>
      <c:spPr>
        <a:noFill/>
        <a:ln>
          <a:noFill/>
        </a:ln>
        <a:effectLst/>
      </c:spPr>
    </c:plotArea>
    <c:legend>
      <c:legendPos val="b"/>
      <c:layout>
        <c:manualLayout>
          <c:xMode val="edge"/>
          <c:yMode val="edge"/>
          <c:x val="0.69803613717519508"/>
          <c:y val="0.24729718044539944"/>
          <c:w val="0.17272779876310043"/>
          <c:h val="0.3184677741650712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5.2115681839910478E-2"/>
          <c:y val="6.2920413595720495E-2"/>
          <c:w val="0.46826891822832212"/>
          <c:h val="0.66019097104353819"/>
        </c:manualLayout>
      </c:layout>
      <c:barChart>
        <c:barDir val="col"/>
        <c:grouping val="percentStacked"/>
        <c:varyColors val="0"/>
        <c:ser>
          <c:idx val="0"/>
          <c:order val="0"/>
          <c:tx>
            <c:strRef>
              <c:f>List1!$B$1</c:f>
              <c:strCache>
                <c:ptCount val="1"/>
                <c:pt idx="0">
                  <c:v>Nevím, nedokážu určit</c:v>
                </c:pt>
              </c:strCache>
            </c:strRef>
          </c:tx>
          <c:spPr>
            <a:solidFill>
              <a:schemeClr val="accent1">
                <a:tint val="58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V následujících čtvrtletích kurz koruny 
vůči euru mírně oslabí, 
a to téměř o korunu (0,8).</c:v>
                </c:pt>
              </c:strCache>
            </c:strRef>
          </c:cat>
          <c:val>
            <c:numRef>
              <c:f>List1!$B$2</c:f>
              <c:numCache>
                <c:formatCode>General</c:formatCode>
                <c:ptCount val="1"/>
                <c:pt idx="0">
                  <c:v>4.8659999999999997</c:v>
                </c:pt>
              </c:numCache>
            </c:numRef>
          </c:val>
          <c:extLst>
            <c:ext xmlns:c16="http://schemas.microsoft.com/office/drawing/2014/chart" uri="{C3380CC4-5D6E-409C-BE32-E72D297353CC}">
              <c16:uniqueId val="{00000000-30E0-4005-9A1B-CAF52091AB15}"/>
            </c:ext>
          </c:extLst>
        </c:ser>
        <c:ser>
          <c:idx val="1"/>
          <c:order val="1"/>
          <c:tx>
            <c:strRef>
              <c:f>List1!$C$1</c:f>
              <c:strCache>
                <c:ptCount val="1"/>
                <c:pt idx="0">
                  <c:v>Nižší než loni</c:v>
                </c:pt>
              </c:strCache>
            </c:strRef>
          </c:tx>
          <c:spPr>
            <a:solidFill>
              <a:schemeClr val="accent1">
                <a:tint val="86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V následujících čtvrtletích kurz koruny 
vůči euru mírně oslabí, 
a to téměř o korunu (0,8).</c:v>
                </c:pt>
              </c:strCache>
            </c:strRef>
          </c:cat>
          <c:val>
            <c:numRef>
              <c:f>List1!$C$2</c:f>
              <c:numCache>
                <c:formatCode>General</c:formatCode>
                <c:ptCount val="1"/>
                <c:pt idx="0">
                  <c:v>37.637</c:v>
                </c:pt>
              </c:numCache>
            </c:numRef>
          </c:val>
          <c:extLst>
            <c:ext xmlns:c16="http://schemas.microsoft.com/office/drawing/2014/chart" uri="{C3380CC4-5D6E-409C-BE32-E72D297353CC}">
              <c16:uniqueId val="{00000001-30E0-4005-9A1B-CAF52091AB15}"/>
            </c:ext>
          </c:extLst>
        </c:ser>
        <c:ser>
          <c:idx val="2"/>
          <c:order val="2"/>
          <c:tx>
            <c:strRef>
              <c:f>List1!$D$1</c:f>
              <c:strCache>
                <c:ptCount val="1"/>
                <c:pt idx="0">
                  <c:v>Stejná jako loni</c:v>
                </c:pt>
              </c:strCache>
            </c:strRef>
          </c:tx>
          <c:spPr>
            <a:solidFill>
              <a:schemeClr val="accent1">
                <a:shade val="86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V následujících čtvrtletích kurz koruny 
vůči euru mírně oslabí, 
a to téměř o korunu (0,8).</c:v>
                </c:pt>
              </c:strCache>
            </c:strRef>
          </c:cat>
          <c:val>
            <c:numRef>
              <c:f>List1!$D$2</c:f>
              <c:numCache>
                <c:formatCode>General</c:formatCode>
                <c:ptCount val="1"/>
                <c:pt idx="0">
                  <c:v>11.122</c:v>
                </c:pt>
              </c:numCache>
            </c:numRef>
          </c:val>
          <c:extLst>
            <c:ext xmlns:c16="http://schemas.microsoft.com/office/drawing/2014/chart" uri="{C3380CC4-5D6E-409C-BE32-E72D297353CC}">
              <c16:uniqueId val="{00000002-30E0-4005-9A1B-CAF52091AB15}"/>
            </c:ext>
          </c:extLst>
        </c:ser>
        <c:ser>
          <c:idx val="3"/>
          <c:order val="3"/>
          <c:tx>
            <c:strRef>
              <c:f>List1!$E$1</c:f>
              <c:strCache>
                <c:ptCount val="1"/>
                <c:pt idx="0">
                  <c:v>Vyšší než loni</c:v>
                </c:pt>
              </c:strCache>
            </c:strRef>
          </c:tx>
          <c:spPr>
            <a:solidFill>
              <a:schemeClr val="accent1">
                <a:shade val="58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V následujících čtvrtletích kurz koruny 
vůči euru mírně oslabí, 
a to téměř o korunu (0,8).</c:v>
                </c:pt>
              </c:strCache>
            </c:strRef>
          </c:cat>
          <c:val>
            <c:numRef>
              <c:f>List1!$E$2</c:f>
              <c:numCache>
                <c:formatCode>General</c:formatCode>
                <c:ptCount val="1"/>
                <c:pt idx="0">
                  <c:v>46.375</c:v>
                </c:pt>
              </c:numCache>
            </c:numRef>
          </c:val>
          <c:extLst>
            <c:ext xmlns:c16="http://schemas.microsoft.com/office/drawing/2014/chart" uri="{C3380CC4-5D6E-409C-BE32-E72D297353CC}">
              <c16:uniqueId val="{00000003-30E0-4005-9A1B-CAF52091AB15}"/>
            </c:ext>
          </c:extLst>
        </c:ser>
        <c:dLbls>
          <c:showLegendKey val="0"/>
          <c:showVal val="0"/>
          <c:showCatName val="0"/>
          <c:showSerName val="0"/>
          <c:showPercent val="0"/>
          <c:showBubbleSize val="0"/>
        </c:dLbls>
        <c:gapWidth val="150"/>
        <c:overlap val="100"/>
        <c:axId val="1712433904"/>
        <c:axId val="1712433488"/>
      </c:barChart>
      <c:catAx>
        <c:axId val="1712433904"/>
        <c:scaling>
          <c:orientation val="minMax"/>
        </c:scaling>
        <c:delete val="1"/>
        <c:axPos val="b"/>
        <c:numFmt formatCode="General" sourceLinked="1"/>
        <c:majorTickMark val="out"/>
        <c:minorTickMark val="none"/>
        <c:tickLblPos val="nextTo"/>
        <c:crossAx val="1712433488"/>
        <c:crosses val="autoZero"/>
        <c:auto val="1"/>
        <c:lblAlgn val="ctr"/>
        <c:lblOffset val="100"/>
        <c:noMultiLvlLbl val="0"/>
      </c:catAx>
      <c:valAx>
        <c:axId val="1712433488"/>
        <c:scaling>
          <c:orientation val="minMax"/>
        </c:scaling>
        <c:delete val="0"/>
        <c:axPos val="l"/>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1712433904"/>
        <c:crosses val="autoZero"/>
        <c:crossBetween val="between"/>
      </c:valAx>
      <c:spPr>
        <a:noFill/>
        <a:ln>
          <a:noFill/>
        </a:ln>
        <a:effectLst/>
      </c:spPr>
    </c:plotArea>
    <c:legend>
      <c:legendPos val="r"/>
      <c:layout>
        <c:manualLayout>
          <c:xMode val="edge"/>
          <c:yMode val="edge"/>
          <c:x val="0.52235499478245173"/>
          <c:y val="0.14600745403389845"/>
          <c:w val="0.45675292982773658"/>
          <c:h val="0.4840290225904663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5880807417551992"/>
          <c:y val="2.9492559092786082E-2"/>
          <c:w val="0.38168706943970943"/>
          <c:h val="0.94101488181442783"/>
        </c:manualLayout>
      </c:layout>
      <c:barChart>
        <c:barDir val="bar"/>
        <c:grouping val="clustered"/>
        <c:varyColors val="0"/>
        <c:ser>
          <c:idx val="0"/>
          <c:order val="0"/>
          <c:tx>
            <c:strRef>
              <c:f>List1!$B$1</c:f>
              <c:strCache>
                <c:ptCount val="1"/>
                <c:pt idx="0">
                  <c:v>preference</c:v>
                </c:pt>
              </c:strCache>
            </c:strRef>
          </c:tx>
          <c:spPr>
            <a:solidFill>
              <a:schemeClr val="accent1"/>
            </a:solidFill>
            <a:ln>
              <a:noFill/>
            </a:ln>
            <a:effectLst/>
          </c:spPr>
          <c:invertIfNegative val="0"/>
          <c:dPt>
            <c:idx val="13"/>
            <c:invertIfNegative val="0"/>
            <c:bubble3D val="0"/>
            <c:spPr>
              <a:solidFill>
                <a:schemeClr val="accent1"/>
              </a:solidFill>
              <a:ln>
                <a:noFill/>
              </a:ln>
              <a:effectLst/>
            </c:spPr>
            <c:extLst>
              <c:ext xmlns:c16="http://schemas.microsoft.com/office/drawing/2014/chart" uri="{C3380CC4-5D6E-409C-BE32-E72D297353CC}">
                <c16:uniqueId val="{00000001-E553-421C-9D78-AEBDFDCA6EBD}"/>
              </c:ext>
            </c:extLst>
          </c:dPt>
          <c:dPt>
            <c:idx val="14"/>
            <c:invertIfNegative val="0"/>
            <c:bubble3D val="0"/>
            <c:spPr>
              <a:solidFill>
                <a:schemeClr val="accent1"/>
              </a:solidFill>
              <a:ln>
                <a:noFill/>
              </a:ln>
              <a:effectLst/>
            </c:spPr>
            <c:extLst>
              <c:ext xmlns:c16="http://schemas.microsoft.com/office/drawing/2014/chart" uri="{C3380CC4-5D6E-409C-BE32-E72D297353CC}">
                <c16:uniqueId val="{00000003-E553-421C-9D78-AEBDFDCA6EBD}"/>
              </c:ext>
            </c:extLst>
          </c:dPt>
          <c:dLbls>
            <c:dLbl>
              <c:idx val="0"/>
              <c:layout>
                <c:manualLayout>
                  <c:x val="0"/>
                  <c:y val="-2.888618728484623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553-421C-9D78-AEBDFDCA6EBD}"/>
                </c:ext>
              </c:extLst>
            </c:dLbl>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List1!$A$2:$A$9</c:f>
              <c:strCache>
                <c:ptCount val="8"/>
                <c:pt idx="0">
                  <c:v>Plánuji si pořídit vlastní dům za účelem vlastního bydlení</c:v>
                </c:pt>
                <c:pt idx="1">
                  <c:v>Plánuji si pořídit vlastní byt za účelem vlastního bydlení</c:v>
                </c:pt>
                <c:pt idx="2">
                  <c:v>Plánuji si dlouhodobě pronajmout byt k vlastnímu bydlení</c:v>
                </c:pt>
                <c:pt idx="3">
                  <c:v>Plánuji refixovat stávající hypoteční úvěr na dům</c:v>
                </c:pt>
                <c:pt idx="4">
                  <c:v>Plánuji si pořídit vlastní dům na investici, za účelem pronájmu ostatním</c:v>
                </c:pt>
                <c:pt idx="5">
                  <c:v>Plánuji rekonstrukci bytu za účelem vlastního bydlení</c:v>
                </c:pt>
                <c:pt idx="6">
                  <c:v>Plánuji refixovat stávající hypoteční úvěr na byt</c:v>
                </c:pt>
                <c:pt idx="7">
                  <c:v>Plánuji rekonstrukci domu za účelem vlastního bydlení</c:v>
                </c:pt>
              </c:strCache>
            </c:strRef>
          </c:cat>
          <c:val>
            <c:numRef>
              <c:f>List1!$B$2:$B$9</c:f>
              <c:numCache>
                <c:formatCode>General</c:formatCode>
                <c:ptCount val="8"/>
                <c:pt idx="0">
                  <c:v>35.185000000000002</c:v>
                </c:pt>
                <c:pt idx="1">
                  <c:v>31.428999999999998</c:v>
                </c:pt>
                <c:pt idx="2">
                  <c:v>29.411999999999999</c:v>
                </c:pt>
                <c:pt idx="3">
                  <c:v>28.571000000000002</c:v>
                </c:pt>
                <c:pt idx="4">
                  <c:v>28</c:v>
                </c:pt>
                <c:pt idx="5">
                  <c:v>14.667</c:v>
                </c:pt>
                <c:pt idx="6">
                  <c:v>14.286</c:v>
                </c:pt>
                <c:pt idx="7">
                  <c:v>13.178000000000001</c:v>
                </c:pt>
              </c:numCache>
            </c:numRef>
          </c:val>
          <c:extLst>
            <c:ext xmlns:c16="http://schemas.microsoft.com/office/drawing/2014/chart" uri="{C3380CC4-5D6E-409C-BE32-E72D297353CC}">
              <c16:uniqueId val="{00000005-E553-421C-9D78-AEBDFDCA6EBD}"/>
            </c:ext>
          </c:extLst>
        </c:ser>
        <c:dLbls>
          <c:showLegendKey val="0"/>
          <c:showVal val="0"/>
          <c:showCatName val="0"/>
          <c:showSerName val="0"/>
          <c:showPercent val="0"/>
          <c:showBubbleSize val="0"/>
        </c:dLbls>
        <c:gapWidth val="182"/>
        <c:axId val="685047120"/>
        <c:axId val="685046704"/>
      </c:barChart>
      <c:catAx>
        <c:axId val="6850471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mn-cs"/>
              </a:defRPr>
            </a:pPr>
            <a:endParaRPr lang="cs-CZ"/>
          </a:p>
        </c:txPr>
        <c:crossAx val="685046704"/>
        <c:crosses val="autoZero"/>
        <c:auto val="1"/>
        <c:lblAlgn val="ctr"/>
        <c:lblOffset val="100"/>
        <c:noMultiLvlLbl val="0"/>
      </c:catAx>
      <c:valAx>
        <c:axId val="685046704"/>
        <c:scaling>
          <c:orientation val="minMax"/>
        </c:scaling>
        <c:delete val="1"/>
        <c:axPos val="t"/>
        <c:numFmt formatCode="General" sourceLinked="1"/>
        <c:majorTickMark val="none"/>
        <c:minorTickMark val="none"/>
        <c:tickLblPos val="nextTo"/>
        <c:crossAx val="685047120"/>
        <c:crosses val="autoZero"/>
        <c:crossBetween val="between"/>
      </c:valAx>
      <c:spPr>
        <a:noFill/>
        <a:ln w="25400">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36791800603794056"/>
          <c:y val="0.10670491458845804"/>
          <c:w val="0.63208199396205944"/>
          <c:h val="0.69254589725661986"/>
        </c:manualLayout>
      </c:layout>
      <c:barChart>
        <c:barDir val="bar"/>
        <c:grouping val="percentStacked"/>
        <c:varyColors val="0"/>
        <c:ser>
          <c:idx val="0"/>
          <c:order val="0"/>
          <c:tx>
            <c:strRef>
              <c:f>List1!$B$1</c:f>
              <c:strCache>
                <c:ptCount val="1"/>
                <c:pt idx="0">
                  <c:v>Nevím</c:v>
                </c:pt>
              </c:strCache>
            </c:strRef>
          </c:tx>
          <c:spPr>
            <a:solidFill>
              <a:schemeClr val="accent1">
                <a:tint val="54000"/>
              </a:schemeClr>
            </a:solidFill>
            <a:ln>
              <a:noFill/>
            </a:ln>
            <a:effectLst/>
          </c:spPr>
          <c:invertIfNegative val="0"/>
          <c:dLbls>
            <c:dLbl>
              <c:idx val="1"/>
              <c:layout>
                <c:manualLayout>
                  <c:x val="1.366106013412216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D68-469C-BC54-5784A7B56662}"/>
                </c:ext>
              </c:extLst>
            </c:dLbl>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List1!$A$2:$A$3</c:f>
              <c:strCache>
                <c:ptCount val="2"/>
                <c:pt idx="0">
                  <c:v>Ti, kteří plánují hypotéku v následujících dvou letech</c:v>
                </c:pt>
                <c:pt idx="1">
                  <c:v>Total</c:v>
                </c:pt>
              </c:strCache>
            </c:strRef>
          </c:cat>
          <c:val>
            <c:numRef>
              <c:f>List1!$B$2:$B$3</c:f>
              <c:numCache>
                <c:formatCode>General</c:formatCode>
                <c:ptCount val="2"/>
                <c:pt idx="0">
                  <c:v>5</c:v>
                </c:pt>
                <c:pt idx="1">
                  <c:v>11.221</c:v>
                </c:pt>
              </c:numCache>
            </c:numRef>
          </c:val>
          <c:extLst>
            <c:ext xmlns:c16="http://schemas.microsoft.com/office/drawing/2014/chart" uri="{C3380CC4-5D6E-409C-BE32-E72D297353CC}">
              <c16:uniqueId val="{00000000-9D68-469C-BC54-5784A7B56662}"/>
            </c:ext>
          </c:extLst>
        </c:ser>
        <c:ser>
          <c:idx val="1"/>
          <c:order val="1"/>
          <c:tx>
            <c:strRef>
              <c:f>List1!$C$1</c:f>
              <c:strCache>
                <c:ptCount val="1"/>
                <c:pt idx="0">
                  <c:v>Rozhodně ne</c:v>
                </c:pt>
              </c:strCache>
            </c:strRef>
          </c:tx>
          <c:spPr>
            <a:solidFill>
              <a:schemeClr val="accent1">
                <a:tint val="77000"/>
              </a:schemeClr>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List1!$A$2:$A$3</c:f>
              <c:strCache>
                <c:ptCount val="2"/>
                <c:pt idx="0">
                  <c:v>Ti, kteří plánují hypotéku v následujících dvou letech</c:v>
                </c:pt>
                <c:pt idx="1">
                  <c:v>Total</c:v>
                </c:pt>
              </c:strCache>
            </c:strRef>
          </c:cat>
          <c:val>
            <c:numRef>
              <c:f>List1!$C$2:$C$3</c:f>
              <c:numCache>
                <c:formatCode>General</c:formatCode>
                <c:ptCount val="2"/>
                <c:pt idx="0">
                  <c:v>17.5</c:v>
                </c:pt>
                <c:pt idx="1">
                  <c:v>34.26</c:v>
                </c:pt>
              </c:numCache>
            </c:numRef>
          </c:val>
          <c:extLst>
            <c:ext xmlns:c16="http://schemas.microsoft.com/office/drawing/2014/chart" uri="{C3380CC4-5D6E-409C-BE32-E72D297353CC}">
              <c16:uniqueId val="{00000001-9D68-469C-BC54-5784A7B56662}"/>
            </c:ext>
          </c:extLst>
        </c:ser>
        <c:ser>
          <c:idx val="2"/>
          <c:order val="2"/>
          <c:tx>
            <c:strRef>
              <c:f>List1!$D$1</c:f>
              <c:strCache>
                <c:ptCount val="1"/>
                <c:pt idx="0">
                  <c:v>Spíše ne</c:v>
                </c:pt>
              </c:strCache>
            </c:strRef>
          </c:tx>
          <c:spPr>
            <a:solidFill>
              <a:schemeClr val="accent1"/>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List1!$A$2:$A$3</c:f>
              <c:strCache>
                <c:ptCount val="2"/>
                <c:pt idx="0">
                  <c:v>Ti, kteří plánují hypotéku v následujících dvou letech</c:v>
                </c:pt>
                <c:pt idx="1">
                  <c:v>Total</c:v>
                </c:pt>
              </c:strCache>
            </c:strRef>
          </c:cat>
          <c:val>
            <c:numRef>
              <c:f>List1!$D$2:$D$3</c:f>
              <c:numCache>
                <c:formatCode>General</c:formatCode>
                <c:ptCount val="2"/>
                <c:pt idx="0">
                  <c:v>38.75</c:v>
                </c:pt>
                <c:pt idx="1">
                  <c:v>31.678000000000001</c:v>
                </c:pt>
              </c:numCache>
            </c:numRef>
          </c:val>
          <c:extLst>
            <c:ext xmlns:c16="http://schemas.microsoft.com/office/drawing/2014/chart" uri="{C3380CC4-5D6E-409C-BE32-E72D297353CC}">
              <c16:uniqueId val="{00000002-9D68-469C-BC54-5784A7B56662}"/>
            </c:ext>
          </c:extLst>
        </c:ser>
        <c:ser>
          <c:idx val="3"/>
          <c:order val="3"/>
          <c:tx>
            <c:strRef>
              <c:f>List1!$E$1</c:f>
              <c:strCache>
                <c:ptCount val="1"/>
                <c:pt idx="0">
                  <c:v>Spíše ano</c:v>
                </c:pt>
              </c:strCache>
            </c:strRef>
          </c:tx>
          <c:spPr>
            <a:solidFill>
              <a:schemeClr val="accent1">
                <a:shade val="76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0">
                <a:spAutoFit/>
              </a:bodyPr>
              <a:lstStyle/>
              <a:p>
                <a:pPr algn="ctr">
                  <a:defRPr lang="en-US" sz="1197" b="1" i="0" u="none" strike="noStrike" kern="1200" baseline="0">
                    <a:solidFill>
                      <a:schemeClr val="bg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List1!$A$2:$A$3</c:f>
              <c:strCache>
                <c:ptCount val="2"/>
                <c:pt idx="0">
                  <c:v>Ti, kteří plánují hypotéku v následujících dvou letech</c:v>
                </c:pt>
                <c:pt idx="1">
                  <c:v>Total</c:v>
                </c:pt>
              </c:strCache>
            </c:strRef>
          </c:cat>
          <c:val>
            <c:numRef>
              <c:f>List1!$E$2:$E$3</c:f>
              <c:numCache>
                <c:formatCode>General</c:formatCode>
                <c:ptCount val="2"/>
                <c:pt idx="0">
                  <c:v>31.25</c:v>
                </c:pt>
                <c:pt idx="1">
                  <c:v>20.356999999999999</c:v>
                </c:pt>
              </c:numCache>
            </c:numRef>
          </c:val>
          <c:extLst>
            <c:ext xmlns:c16="http://schemas.microsoft.com/office/drawing/2014/chart" uri="{C3380CC4-5D6E-409C-BE32-E72D297353CC}">
              <c16:uniqueId val="{00000003-9D68-469C-BC54-5784A7B56662}"/>
            </c:ext>
          </c:extLst>
        </c:ser>
        <c:ser>
          <c:idx val="4"/>
          <c:order val="4"/>
          <c:tx>
            <c:strRef>
              <c:f>List1!$F$1</c:f>
              <c:strCache>
                <c:ptCount val="1"/>
                <c:pt idx="0">
                  <c:v>Rozhodně ano</c:v>
                </c:pt>
              </c:strCache>
            </c:strRef>
          </c:tx>
          <c:spPr>
            <a:solidFill>
              <a:schemeClr val="accent1">
                <a:shade val="53000"/>
              </a:schemeClr>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0-59D6-4E81-A547-BE31A9F0A0C6}"/>
                </c:ext>
              </c:extLst>
            </c:dLbl>
            <c:numFmt formatCode="#,##0&quot; %&quot;;\-#,##0" sourceLinked="0"/>
            <c:spPr>
              <a:noFill/>
              <a:ln>
                <a:noFill/>
              </a:ln>
              <a:effectLst/>
            </c:spPr>
            <c:txPr>
              <a:bodyPr rot="0" spcFirstLastPara="1" vertOverflow="ellipsis" vert="horz" wrap="square" lIns="38100" tIns="19050" rIns="38100" bIns="19050" anchor="ctr" anchorCtr="0">
                <a:spAutoFit/>
              </a:bodyPr>
              <a:lstStyle/>
              <a:p>
                <a:pPr algn="ctr">
                  <a:defRPr lang="en-US" sz="1197" b="1" i="0" u="none" strike="noStrike" kern="1200" baseline="0">
                    <a:solidFill>
                      <a:schemeClr val="bg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List1!$A$2:$A$3</c:f>
              <c:strCache>
                <c:ptCount val="2"/>
                <c:pt idx="0">
                  <c:v>Ti, kteří plánují hypotéku v následujících dvou letech</c:v>
                </c:pt>
                <c:pt idx="1">
                  <c:v>Total</c:v>
                </c:pt>
              </c:strCache>
            </c:strRef>
          </c:cat>
          <c:val>
            <c:numRef>
              <c:f>List1!$F$2:$F$3</c:f>
              <c:numCache>
                <c:formatCode>General</c:formatCode>
                <c:ptCount val="2"/>
                <c:pt idx="0">
                  <c:v>7.5</c:v>
                </c:pt>
                <c:pt idx="1">
                  <c:v>2.4830000000000001</c:v>
                </c:pt>
              </c:numCache>
            </c:numRef>
          </c:val>
          <c:extLst>
            <c:ext xmlns:c16="http://schemas.microsoft.com/office/drawing/2014/chart" uri="{C3380CC4-5D6E-409C-BE32-E72D297353CC}">
              <c16:uniqueId val="{00000004-9D68-469C-BC54-5784A7B56662}"/>
            </c:ext>
          </c:extLst>
        </c:ser>
        <c:dLbls>
          <c:showLegendKey val="0"/>
          <c:showVal val="0"/>
          <c:showCatName val="0"/>
          <c:showSerName val="0"/>
          <c:showPercent val="0"/>
          <c:showBubbleSize val="0"/>
        </c:dLbls>
        <c:gapWidth val="150"/>
        <c:overlap val="100"/>
        <c:axId val="1712433904"/>
        <c:axId val="1712433488"/>
      </c:barChart>
      <c:catAx>
        <c:axId val="1712433904"/>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cs-CZ"/>
          </a:p>
        </c:txPr>
        <c:crossAx val="1712433488"/>
        <c:crosses val="autoZero"/>
        <c:auto val="1"/>
        <c:lblAlgn val="ctr"/>
        <c:lblOffset val="100"/>
        <c:noMultiLvlLbl val="0"/>
      </c:catAx>
      <c:valAx>
        <c:axId val="1712433488"/>
        <c:scaling>
          <c:orientation val="minMax"/>
        </c:scaling>
        <c:delete val="1"/>
        <c:axPos val="b"/>
        <c:numFmt formatCode="0%" sourceLinked="1"/>
        <c:majorTickMark val="none"/>
        <c:minorTickMark val="none"/>
        <c:tickLblPos val="nextTo"/>
        <c:crossAx val="1712433904"/>
        <c:crosses val="autoZero"/>
        <c:crossBetween val="between"/>
      </c:valAx>
      <c:spPr>
        <a:noFill/>
        <a:ln>
          <a:noFill/>
        </a:ln>
        <a:effectLst/>
      </c:spPr>
    </c:plotArea>
    <c:legend>
      <c:legendPos val="b"/>
      <c:layout>
        <c:manualLayout>
          <c:xMode val="edge"/>
          <c:yMode val="edge"/>
          <c:x val="9.1063235568502363E-2"/>
          <c:y val="0.77710953707737784"/>
          <c:w val="0.89999986686327793"/>
          <c:h val="0.11514351205153887"/>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5369663996818015"/>
          <c:y val="2.9492559092786082E-2"/>
          <c:w val="0.7312972390934821"/>
          <c:h val="0.87457662970978489"/>
        </c:manualLayout>
      </c:layout>
      <c:barChart>
        <c:barDir val="bar"/>
        <c:grouping val="clustered"/>
        <c:varyColors val="0"/>
        <c:ser>
          <c:idx val="0"/>
          <c:order val="0"/>
          <c:tx>
            <c:strRef>
              <c:f>List1!$B$1</c:f>
              <c:strCache>
                <c:ptCount val="1"/>
                <c:pt idx="0">
                  <c:v>s tříletou fixací</c:v>
                </c:pt>
              </c:strCache>
            </c:strRef>
          </c:tx>
          <c:spPr>
            <a:solidFill>
              <a:schemeClr val="accent1">
                <a:shade val="76000"/>
              </a:schemeClr>
            </a:solidFill>
            <a:ln>
              <a:noFill/>
            </a:ln>
            <a:effectLst/>
          </c:spPr>
          <c:invertIfNegative val="0"/>
          <c:dPt>
            <c:idx val="6"/>
            <c:invertIfNegative val="0"/>
            <c:bubble3D val="0"/>
            <c:spPr>
              <a:solidFill>
                <a:schemeClr val="accent1">
                  <a:shade val="76000"/>
                </a:schemeClr>
              </a:solidFill>
              <a:ln>
                <a:noFill/>
              </a:ln>
              <a:effectLst/>
            </c:spPr>
            <c:extLst>
              <c:ext xmlns:c16="http://schemas.microsoft.com/office/drawing/2014/chart" uri="{C3380CC4-5D6E-409C-BE32-E72D297353CC}">
                <c16:uniqueId val="{00000001-1889-4E22-8980-9834A144EEE7}"/>
              </c:ext>
            </c:extLst>
          </c:dPt>
          <c:dPt>
            <c:idx val="7"/>
            <c:invertIfNegative val="0"/>
            <c:bubble3D val="0"/>
            <c:spPr>
              <a:solidFill>
                <a:schemeClr val="accent1">
                  <a:shade val="76000"/>
                </a:schemeClr>
              </a:solidFill>
              <a:ln>
                <a:noFill/>
              </a:ln>
              <a:effectLst/>
            </c:spPr>
            <c:extLst>
              <c:ext xmlns:c16="http://schemas.microsoft.com/office/drawing/2014/chart" uri="{C3380CC4-5D6E-409C-BE32-E72D297353CC}">
                <c16:uniqueId val="{00000003-1889-4E22-8980-9834A144EEE7}"/>
              </c:ext>
            </c:extLst>
          </c:dPt>
          <c:dPt>
            <c:idx val="17"/>
            <c:invertIfNegative val="0"/>
            <c:bubble3D val="0"/>
            <c:spPr>
              <a:solidFill>
                <a:schemeClr val="accent1">
                  <a:shade val="76000"/>
                </a:schemeClr>
              </a:solidFill>
              <a:ln>
                <a:noFill/>
              </a:ln>
              <a:effectLst/>
            </c:spPr>
            <c:extLst>
              <c:ext xmlns:c16="http://schemas.microsoft.com/office/drawing/2014/chart" uri="{C3380CC4-5D6E-409C-BE32-E72D297353CC}">
                <c16:uniqueId val="{00000005-1889-4E22-8980-9834A144EEE7}"/>
              </c:ext>
            </c:extLst>
          </c:dPt>
          <c:dPt>
            <c:idx val="18"/>
            <c:invertIfNegative val="0"/>
            <c:bubble3D val="0"/>
            <c:spPr>
              <a:solidFill>
                <a:schemeClr val="accent1">
                  <a:shade val="76000"/>
                </a:schemeClr>
              </a:solidFill>
              <a:ln>
                <a:noFill/>
              </a:ln>
              <a:effectLst/>
            </c:spPr>
            <c:extLst>
              <c:ext xmlns:c16="http://schemas.microsoft.com/office/drawing/2014/chart" uri="{C3380CC4-5D6E-409C-BE32-E72D297353CC}">
                <c16:uniqueId val="{00000007-1889-4E22-8980-9834A144EEE7}"/>
              </c:ext>
            </c:extLst>
          </c:dPt>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List1!$A$2:$A$9</c:f>
              <c:strCache>
                <c:ptCount val="8"/>
                <c:pt idx="0">
                  <c:v>do 1 %</c:v>
                </c:pt>
                <c:pt idx="1">
                  <c:v>1-2,5 %</c:v>
                </c:pt>
                <c:pt idx="2">
                  <c:v>2,5-4 %</c:v>
                </c:pt>
                <c:pt idx="3">
                  <c:v>4-5,5 %</c:v>
                </c:pt>
                <c:pt idx="4">
                  <c:v>5,5-7 %</c:v>
                </c:pt>
                <c:pt idx="5">
                  <c:v>7-8 %</c:v>
                </c:pt>
                <c:pt idx="6">
                  <c:v>8 % a více</c:v>
                </c:pt>
                <c:pt idx="7">
                  <c:v>Nevím, nedokážu říct</c:v>
                </c:pt>
              </c:strCache>
            </c:strRef>
          </c:cat>
          <c:val>
            <c:numRef>
              <c:f>List1!$B$2:$B$9</c:f>
              <c:numCache>
                <c:formatCode>General</c:formatCode>
                <c:ptCount val="8"/>
                <c:pt idx="0">
                  <c:v>0.89400000000000002</c:v>
                </c:pt>
                <c:pt idx="1">
                  <c:v>2.085</c:v>
                </c:pt>
                <c:pt idx="2">
                  <c:v>11.42</c:v>
                </c:pt>
                <c:pt idx="3">
                  <c:v>14.994999999999999</c:v>
                </c:pt>
                <c:pt idx="4">
                  <c:v>34.459000000000003</c:v>
                </c:pt>
                <c:pt idx="5">
                  <c:v>4.8659999999999997</c:v>
                </c:pt>
                <c:pt idx="6">
                  <c:v>2.085</c:v>
                </c:pt>
                <c:pt idx="7">
                  <c:v>29.196000000000002</c:v>
                </c:pt>
              </c:numCache>
            </c:numRef>
          </c:val>
          <c:extLst>
            <c:ext xmlns:c16="http://schemas.microsoft.com/office/drawing/2014/chart" uri="{C3380CC4-5D6E-409C-BE32-E72D297353CC}">
              <c16:uniqueId val="{00000008-1889-4E22-8980-9834A144EEE7}"/>
            </c:ext>
          </c:extLst>
        </c:ser>
        <c:ser>
          <c:idx val="1"/>
          <c:order val="1"/>
          <c:tx>
            <c:strRef>
              <c:f>List1!$C$1</c:f>
              <c:strCache>
                <c:ptCount val="1"/>
                <c:pt idx="0">
                  <c:v>s pětiletou fixací</c:v>
                </c:pt>
              </c:strCache>
            </c:strRef>
          </c:tx>
          <c:spPr>
            <a:solidFill>
              <a:schemeClr val="accent1">
                <a:tint val="77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List1!$A$2:$A$9</c:f>
              <c:strCache>
                <c:ptCount val="8"/>
                <c:pt idx="0">
                  <c:v>do 1 %</c:v>
                </c:pt>
                <c:pt idx="1">
                  <c:v>1-2,5 %</c:v>
                </c:pt>
                <c:pt idx="2">
                  <c:v>2,5-4 %</c:v>
                </c:pt>
                <c:pt idx="3">
                  <c:v>4-5,5 %</c:v>
                </c:pt>
                <c:pt idx="4">
                  <c:v>5,5-7 %</c:v>
                </c:pt>
                <c:pt idx="5">
                  <c:v>7-8 %</c:v>
                </c:pt>
                <c:pt idx="6">
                  <c:v>8 % a více</c:v>
                </c:pt>
                <c:pt idx="7">
                  <c:v>Nevím, nedokážu říct</c:v>
                </c:pt>
              </c:strCache>
            </c:strRef>
          </c:cat>
          <c:val>
            <c:numRef>
              <c:f>List1!$C$2:$C$9</c:f>
              <c:numCache>
                <c:formatCode>General</c:formatCode>
                <c:ptCount val="8"/>
                <c:pt idx="0">
                  <c:v>0.99299999999999999</c:v>
                </c:pt>
                <c:pt idx="1">
                  <c:v>4.2699999999999996</c:v>
                </c:pt>
                <c:pt idx="2">
                  <c:v>9.93</c:v>
                </c:pt>
                <c:pt idx="3">
                  <c:v>21.45</c:v>
                </c:pt>
                <c:pt idx="4">
                  <c:v>25.72</c:v>
                </c:pt>
                <c:pt idx="5">
                  <c:v>4.3689999999999998</c:v>
                </c:pt>
                <c:pt idx="6">
                  <c:v>1.39</c:v>
                </c:pt>
                <c:pt idx="7">
                  <c:v>31.876999999999999</c:v>
                </c:pt>
              </c:numCache>
            </c:numRef>
          </c:val>
          <c:extLst>
            <c:ext xmlns:c16="http://schemas.microsoft.com/office/drawing/2014/chart" uri="{C3380CC4-5D6E-409C-BE32-E72D297353CC}">
              <c16:uniqueId val="{00000009-1889-4E22-8980-9834A144EEE7}"/>
            </c:ext>
          </c:extLst>
        </c:ser>
        <c:dLbls>
          <c:showLegendKey val="0"/>
          <c:showVal val="0"/>
          <c:showCatName val="0"/>
          <c:showSerName val="0"/>
          <c:showPercent val="0"/>
          <c:showBubbleSize val="0"/>
        </c:dLbls>
        <c:gapWidth val="89"/>
        <c:overlap val="-22"/>
        <c:axId val="685047120"/>
        <c:axId val="685046704"/>
      </c:barChart>
      <c:catAx>
        <c:axId val="6850471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cs-CZ"/>
          </a:p>
        </c:txPr>
        <c:crossAx val="685046704"/>
        <c:crosses val="autoZero"/>
        <c:auto val="1"/>
        <c:lblAlgn val="ctr"/>
        <c:lblOffset val="100"/>
        <c:noMultiLvlLbl val="0"/>
      </c:catAx>
      <c:valAx>
        <c:axId val="685046704"/>
        <c:scaling>
          <c:orientation val="minMax"/>
        </c:scaling>
        <c:delete val="1"/>
        <c:axPos val="t"/>
        <c:numFmt formatCode="General" sourceLinked="1"/>
        <c:majorTickMark val="none"/>
        <c:minorTickMark val="none"/>
        <c:tickLblPos val="nextTo"/>
        <c:crossAx val="685047120"/>
        <c:crosses val="autoZero"/>
        <c:crossBetween val="between"/>
      </c:valAx>
      <c:spPr>
        <a:noFill/>
        <a:ln w="25400">
          <a:noFill/>
        </a:ln>
        <a:effectLst/>
      </c:spPr>
    </c:plotArea>
    <c:legend>
      <c:legendPos val="b"/>
      <c:layout>
        <c:manualLayout>
          <c:xMode val="edge"/>
          <c:yMode val="edge"/>
          <c:x val="0.2074207120314944"/>
          <c:y val="0.91554725109261426"/>
          <c:w val="0.59178191449600215"/>
          <c:h val="8.445274890738564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5369663996818015"/>
          <c:y val="2.9492559092786082E-2"/>
          <c:w val="0.7312972390934821"/>
          <c:h val="0.87457662970978489"/>
        </c:manualLayout>
      </c:layout>
      <c:barChart>
        <c:barDir val="bar"/>
        <c:grouping val="clustered"/>
        <c:varyColors val="0"/>
        <c:ser>
          <c:idx val="0"/>
          <c:order val="0"/>
          <c:tx>
            <c:strRef>
              <c:f>List1!$B$1</c:f>
              <c:strCache>
                <c:ptCount val="1"/>
                <c:pt idx="0">
                  <c:v>s tříletou fixací</c:v>
                </c:pt>
              </c:strCache>
            </c:strRef>
          </c:tx>
          <c:spPr>
            <a:solidFill>
              <a:schemeClr val="accent1">
                <a:shade val="76000"/>
              </a:schemeClr>
            </a:solidFill>
            <a:ln>
              <a:noFill/>
            </a:ln>
            <a:effectLst/>
          </c:spPr>
          <c:invertIfNegative val="0"/>
          <c:dPt>
            <c:idx val="6"/>
            <c:invertIfNegative val="0"/>
            <c:bubble3D val="0"/>
            <c:spPr>
              <a:solidFill>
                <a:schemeClr val="accent1">
                  <a:shade val="76000"/>
                </a:schemeClr>
              </a:solidFill>
              <a:ln>
                <a:noFill/>
              </a:ln>
              <a:effectLst/>
            </c:spPr>
            <c:extLst>
              <c:ext xmlns:c16="http://schemas.microsoft.com/office/drawing/2014/chart" uri="{C3380CC4-5D6E-409C-BE32-E72D297353CC}">
                <c16:uniqueId val="{00000001-AE40-4E15-9D92-BFCAE0B8EC4E}"/>
              </c:ext>
            </c:extLst>
          </c:dPt>
          <c:dPt>
            <c:idx val="7"/>
            <c:invertIfNegative val="0"/>
            <c:bubble3D val="0"/>
            <c:spPr>
              <a:solidFill>
                <a:schemeClr val="accent1">
                  <a:shade val="76000"/>
                </a:schemeClr>
              </a:solidFill>
              <a:ln>
                <a:noFill/>
              </a:ln>
              <a:effectLst/>
            </c:spPr>
            <c:extLst>
              <c:ext xmlns:c16="http://schemas.microsoft.com/office/drawing/2014/chart" uri="{C3380CC4-5D6E-409C-BE32-E72D297353CC}">
                <c16:uniqueId val="{00000003-AE40-4E15-9D92-BFCAE0B8EC4E}"/>
              </c:ext>
            </c:extLst>
          </c:dPt>
          <c:dPt>
            <c:idx val="17"/>
            <c:invertIfNegative val="0"/>
            <c:bubble3D val="0"/>
            <c:spPr>
              <a:solidFill>
                <a:schemeClr val="accent1">
                  <a:shade val="76000"/>
                </a:schemeClr>
              </a:solidFill>
              <a:ln>
                <a:noFill/>
              </a:ln>
              <a:effectLst/>
            </c:spPr>
            <c:extLst>
              <c:ext xmlns:c16="http://schemas.microsoft.com/office/drawing/2014/chart" uri="{C3380CC4-5D6E-409C-BE32-E72D297353CC}">
                <c16:uniqueId val="{00000005-AE40-4E15-9D92-BFCAE0B8EC4E}"/>
              </c:ext>
            </c:extLst>
          </c:dPt>
          <c:dPt>
            <c:idx val="18"/>
            <c:invertIfNegative val="0"/>
            <c:bubble3D val="0"/>
            <c:spPr>
              <a:solidFill>
                <a:schemeClr val="accent1">
                  <a:shade val="76000"/>
                </a:schemeClr>
              </a:solidFill>
              <a:ln>
                <a:noFill/>
              </a:ln>
              <a:effectLst/>
            </c:spPr>
            <c:extLst>
              <c:ext xmlns:c16="http://schemas.microsoft.com/office/drawing/2014/chart" uri="{C3380CC4-5D6E-409C-BE32-E72D297353CC}">
                <c16:uniqueId val="{00000007-AE40-4E15-9D92-BFCAE0B8EC4E}"/>
              </c:ext>
            </c:extLst>
          </c:dPt>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List1!$A$2:$A$9</c:f>
              <c:strCache>
                <c:ptCount val="8"/>
                <c:pt idx="0">
                  <c:v>do 1 %</c:v>
                </c:pt>
                <c:pt idx="1">
                  <c:v>1-2,5 %</c:v>
                </c:pt>
                <c:pt idx="2">
                  <c:v>2,5-4 %</c:v>
                </c:pt>
                <c:pt idx="3">
                  <c:v>4-5,5 %</c:v>
                </c:pt>
                <c:pt idx="4">
                  <c:v>5,5-7 %</c:v>
                </c:pt>
                <c:pt idx="5">
                  <c:v>7-8 %</c:v>
                </c:pt>
                <c:pt idx="6">
                  <c:v>8 % a více</c:v>
                </c:pt>
                <c:pt idx="7">
                  <c:v>Nevím, nedokážu říct</c:v>
                </c:pt>
              </c:strCache>
            </c:strRef>
          </c:cat>
          <c:val>
            <c:numRef>
              <c:f>List1!$B$2:$B$9</c:f>
              <c:numCache>
                <c:formatCode>General</c:formatCode>
                <c:ptCount val="8"/>
                <c:pt idx="0">
                  <c:v>2.1850000000000001</c:v>
                </c:pt>
                <c:pt idx="1">
                  <c:v>20.356999999999999</c:v>
                </c:pt>
                <c:pt idx="2">
                  <c:v>20.754999999999999</c:v>
                </c:pt>
                <c:pt idx="3">
                  <c:v>8.1430000000000007</c:v>
                </c:pt>
                <c:pt idx="4">
                  <c:v>5.2629999999999999</c:v>
                </c:pt>
                <c:pt idx="5">
                  <c:v>1.887</c:v>
                </c:pt>
                <c:pt idx="6">
                  <c:v>1.2909999999999999</c:v>
                </c:pt>
                <c:pt idx="7">
                  <c:v>40.119</c:v>
                </c:pt>
              </c:numCache>
            </c:numRef>
          </c:val>
          <c:extLst>
            <c:ext xmlns:c16="http://schemas.microsoft.com/office/drawing/2014/chart" uri="{C3380CC4-5D6E-409C-BE32-E72D297353CC}">
              <c16:uniqueId val="{00000008-AE40-4E15-9D92-BFCAE0B8EC4E}"/>
            </c:ext>
          </c:extLst>
        </c:ser>
        <c:ser>
          <c:idx val="1"/>
          <c:order val="1"/>
          <c:tx>
            <c:strRef>
              <c:f>List1!$C$1</c:f>
              <c:strCache>
                <c:ptCount val="1"/>
                <c:pt idx="0">
                  <c:v>s pětiletou fixací</c:v>
                </c:pt>
              </c:strCache>
            </c:strRef>
          </c:tx>
          <c:spPr>
            <a:solidFill>
              <a:schemeClr val="accent1">
                <a:tint val="77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List1!$A$2:$A$9</c:f>
              <c:strCache>
                <c:ptCount val="8"/>
                <c:pt idx="0">
                  <c:v>do 1 %</c:v>
                </c:pt>
                <c:pt idx="1">
                  <c:v>1-2,5 %</c:v>
                </c:pt>
                <c:pt idx="2">
                  <c:v>2,5-4 %</c:v>
                </c:pt>
                <c:pt idx="3">
                  <c:v>4-5,5 %</c:v>
                </c:pt>
                <c:pt idx="4">
                  <c:v>5,5-7 %</c:v>
                </c:pt>
                <c:pt idx="5">
                  <c:v>7-8 %</c:v>
                </c:pt>
                <c:pt idx="6">
                  <c:v>8 % a více</c:v>
                </c:pt>
                <c:pt idx="7">
                  <c:v>Nevím, nedokážu říct</c:v>
                </c:pt>
              </c:strCache>
            </c:strRef>
          </c:cat>
          <c:val>
            <c:numRef>
              <c:f>List1!$C$2:$C$9</c:f>
              <c:numCache>
                <c:formatCode>General</c:formatCode>
                <c:ptCount val="8"/>
                <c:pt idx="0">
                  <c:v>2.9790000000000001</c:v>
                </c:pt>
                <c:pt idx="1">
                  <c:v>22.145</c:v>
                </c:pt>
                <c:pt idx="2">
                  <c:v>20.655000000000001</c:v>
                </c:pt>
                <c:pt idx="3">
                  <c:v>7.3490000000000002</c:v>
                </c:pt>
                <c:pt idx="4">
                  <c:v>5.0650000000000004</c:v>
                </c:pt>
                <c:pt idx="5">
                  <c:v>0.89400000000000002</c:v>
                </c:pt>
                <c:pt idx="6">
                  <c:v>0.89400000000000002</c:v>
                </c:pt>
                <c:pt idx="7">
                  <c:v>40.020000000000003</c:v>
                </c:pt>
              </c:numCache>
            </c:numRef>
          </c:val>
          <c:extLst>
            <c:ext xmlns:c16="http://schemas.microsoft.com/office/drawing/2014/chart" uri="{C3380CC4-5D6E-409C-BE32-E72D297353CC}">
              <c16:uniqueId val="{00000009-AE40-4E15-9D92-BFCAE0B8EC4E}"/>
            </c:ext>
          </c:extLst>
        </c:ser>
        <c:dLbls>
          <c:showLegendKey val="0"/>
          <c:showVal val="0"/>
          <c:showCatName val="0"/>
          <c:showSerName val="0"/>
          <c:showPercent val="0"/>
          <c:showBubbleSize val="0"/>
        </c:dLbls>
        <c:gapWidth val="89"/>
        <c:overlap val="-22"/>
        <c:axId val="685047120"/>
        <c:axId val="685046704"/>
      </c:barChart>
      <c:catAx>
        <c:axId val="6850471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cs-CZ"/>
          </a:p>
        </c:txPr>
        <c:crossAx val="685046704"/>
        <c:crosses val="autoZero"/>
        <c:auto val="1"/>
        <c:lblAlgn val="ctr"/>
        <c:lblOffset val="100"/>
        <c:noMultiLvlLbl val="0"/>
      </c:catAx>
      <c:valAx>
        <c:axId val="685046704"/>
        <c:scaling>
          <c:orientation val="minMax"/>
        </c:scaling>
        <c:delete val="1"/>
        <c:axPos val="t"/>
        <c:numFmt formatCode="General" sourceLinked="1"/>
        <c:majorTickMark val="none"/>
        <c:minorTickMark val="none"/>
        <c:tickLblPos val="nextTo"/>
        <c:crossAx val="685047120"/>
        <c:crosses val="autoZero"/>
        <c:crossBetween val="between"/>
      </c:valAx>
      <c:spPr>
        <a:noFill/>
        <a:ln w="25400">
          <a:noFill/>
        </a:ln>
        <a:effectLst/>
      </c:spPr>
    </c:plotArea>
    <c:legend>
      <c:legendPos val="b"/>
      <c:layout>
        <c:manualLayout>
          <c:xMode val="edge"/>
          <c:yMode val="edge"/>
          <c:x val="0.2074207120314944"/>
          <c:y val="0.91554725109261426"/>
          <c:w val="0.59178191449600215"/>
          <c:h val="8.445274890738564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8.1569497562257315E-2"/>
          <c:w val="0.9952528019993554"/>
          <c:h val="0.72985665489154239"/>
        </c:manualLayout>
      </c:layout>
      <c:barChart>
        <c:barDir val="col"/>
        <c:grouping val="clustered"/>
        <c:varyColors val="0"/>
        <c:ser>
          <c:idx val="0"/>
          <c:order val="0"/>
          <c:tx>
            <c:strRef>
              <c:f>List1!$B$1</c:f>
              <c:strCache>
                <c:ptCount val="1"/>
                <c:pt idx="0">
                  <c:v>Řada 1</c:v>
                </c:pt>
              </c:strCache>
            </c:strRef>
          </c:tx>
          <c:spPr>
            <a:solidFill>
              <a:schemeClr val="accent1"/>
            </a:solidFill>
            <a:ln>
              <a:noFill/>
            </a:ln>
            <a:effectLst/>
          </c:spPr>
          <c:invertIfNegative val="0"/>
          <c:dPt>
            <c:idx val="6"/>
            <c:invertIfNegative val="0"/>
            <c:bubble3D val="0"/>
            <c:spPr>
              <a:solidFill>
                <a:schemeClr val="bg1">
                  <a:lumMod val="75000"/>
                </a:schemeClr>
              </a:solidFill>
              <a:ln>
                <a:noFill/>
              </a:ln>
              <a:effectLst/>
            </c:spPr>
            <c:extLst>
              <c:ext xmlns:c16="http://schemas.microsoft.com/office/drawing/2014/chart" uri="{C3380CC4-5D6E-409C-BE32-E72D297353CC}">
                <c16:uniqueId val="{00000000-8F69-4198-9B3E-FBB6B509460A}"/>
              </c:ext>
            </c:extLst>
          </c:dPt>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List1!$A$2:$A$8</c:f>
              <c:strCache>
                <c:ptCount val="7"/>
                <c:pt idx="0">
                  <c:v>Do 10 000 Kč</c:v>
                </c:pt>
                <c:pt idx="1">
                  <c:v>10 000 - 
20 000 Kč</c:v>
                </c:pt>
                <c:pt idx="2">
                  <c:v>20 000 - 
30 000 Kč</c:v>
                </c:pt>
                <c:pt idx="3">
                  <c:v>30 000 - 
40 000 Kč</c:v>
                </c:pt>
                <c:pt idx="4">
                  <c:v>40 000 - 
50 000 Kč</c:v>
                </c:pt>
                <c:pt idx="5">
                  <c:v>Více než 
50 000 Kč</c:v>
                </c:pt>
                <c:pt idx="6">
                  <c:v>Nevím, nedokážu určit</c:v>
                </c:pt>
              </c:strCache>
            </c:strRef>
          </c:cat>
          <c:val>
            <c:numRef>
              <c:f>List1!$B$2:$B$8</c:f>
              <c:numCache>
                <c:formatCode>General</c:formatCode>
                <c:ptCount val="7"/>
                <c:pt idx="0">
                  <c:v>3.1779999999999999</c:v>
                </c:pt>
                <c:pt idx="1">
                  <c:v>21.946000000000002</c:v>
                </c:pt>
                <c:pt idx="2">
                  <c:v>34.061999999999998</c:v>
                </c:pt>
                <c:pt idx="3">
                  <c:v>14.994999999999999</c:v>
                </c:pt>
                <c:pt idx="4">
                  <c:v>2.681</c:v>
                </c:pt>
                <c:pt idx="5">
                  <c:v>2.9790000000000001</c:v>
                </c:pt>
                <c:pt idx="6">
                  <c:v>20.158999999999999</c:v>
                </c:pt>
              </c:numCache>
            </c:numRef>
          </c:val>
          <c:extLst>
            <c:ext xmlns:c16="http://schemas.microsoft.com/office/drawing/2014/chart" uri="{C3380CC4-5D6E-409C-BE32-E72D297353CC}">
              <c16:uniqueId val="{00000000-5182-4B63-BCD8-10E0A3F405A3}"/>
            </c:ext>
          </c:extLst>
        </c:ser>
        <c:dLbls>
          <c:showLegendKey val="0"/>
          <c:showVal val="0"/>
          <c:showCatName val="0"/>
          <c:showSerName val="0"/>
          <c:showPercent val="0"/>
          <c:showBubbleSize val="0"/>
        </c:dLbls>
        <c:gapWidth val="178"/>
        <c:overlap val="-27"/>
        <c:axId val="787682096"/>
        <c:axId val="787678352"/>
      </c:barChart>
      <c:catAx>
        <c:axId val="78768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cs-CZ"/>
          </a:p>
        </c:txPr>
        <c:crossAx val="787678352"/>
        <c:crosses val="autoZero"/>
        <c:auto val="1"/>
        <c:lblAlgn val="ctr"/>
        <c:lblOffset val="100"/>
        <c:noMultiLvlLbl val="0"/>
      </c:catAx>
      <c:valAx>
        <c:axId val="787678352"/>
        <c:scaling>
          <c:orientation val="minMax"/>
        </c:scaling>
        <c:delete val="1"/>
        <c:axPos val="l"/>
        <c:numFmt formatCode="#,##0&quot;%&quot;;\-#,##0" sourceLinked="0"/>
        <c:majorTickMark val="none"/>
        <c:minorTickMark val="none"/>
        <c:tickLblPos val="nextTo"/>
        <c:crossAx val="787682096"/>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
          <c:y val="8.1569497562257315E-2"/>
          <c:w val="1"/>
          <c:h val="0.58477851908613909"/>
        </c:manualLayout>
      </c:layout>
      <c:barChart>
        <c:barDir val="col"/>
        <c:grouping val="clustered"/>
        <c:varyColors val="0"/>
        <c:ser>
          <c:idx val="0"/>
          <c:order val="0"/>
          <c:tx>
            <c:strRef>
              <c:f>List1!$B$1</c:f>
              <c:strCache>
                <c:ptCount val="1"/>
                <c:pt idx="0">
                  <c:v>Řada 1</c:v>
                </c:pt>
              </c:strCache>
            </c:strRef>
          </c:tx>
          <c:spPr>
            <a:solidFill>
              <a:schemeClr val="accent1"/>
            </a:solidFill>
            <a:ln>
              <a:noFill/>
            </a:ln>
            <a:effectLst/>
          </c:spPr>
          <c:invertIfNegative val="0"/>
          <c:dPt>
            <c:idx val="5"/>
            <c:invertIfNegative val="0"/>
            <c:bubble3D val="0"/>
            <c:spPr>
              <a:solidFill>
                <a:schemeClr val="bg1">
                  <a:lumMod val="75000"/>
                </a:schemeClr>
              </a:solidFill>
              <a:ln>
                <a:noFill/>
              </a:ln>
              <a:effectLst/>
            </c:spPr>
            <c:extLst>
              <c:ext xmlns:c16="http://schemas.microsoft.com/office/drawing/2014/chart" uri="{C3380CC4-5D6E-409C-BE32-E72D297353CC}">
                <c16:uniqueId val="{00000001-F442-4405-A6E2-5FD53305C386}"/>
              </c:ext>
            </c:extLst>
          </c:dPt>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List1!$A$2:$A$7</c:f>
              <c:strCache>
                <c:ptCount val="6"/>
                <c:pt idx="0">
                  <c:v>Méně než 
100 000</c:v>
                </c:pt>
                <c:pt idx="1">
                  <c:v>100 000 - 
200 000 Kč</c:v>
                </c:pt>
                <c:pt idx="2">
                  <c:v>200 000 - 
500 000 Kč</c:v>
                </c:pt>
                <c:pt idx="3">
                  <c:v>500 000 - 
1 000 000 Kč</c:v>
                </c:pt>
                <c:pt idx="4">
                  <c:v>Více než 
1 000 000 Kč</c:v>
                </c:pt>
                <c:pt idx="5">
                  <c:v>Nevím</c:v>
                </c:pt>
              </c:strCache>
            </c:strRef>
          </c:cat>
          <c:val>
            <c:numRef>
              <c:f>List1!$B$2:$B$7</c:f>
              <c:numCache>
                <c:formatCode>General</c:formatCode>
                <c:ptCount val="6"/>
                <c:pt idx="0">
                  <c:v>2.681</c:v>
                </c:pt>
                <c:pt idx="1">
                  <c:v>6.0579999999999998</c:v>
                </c:pt>
                <c:pt idx="2">
                  <c:v>19.364000000000001</c:v>
                </c:pt>
                <c:pt idx="3">
                  <c:v>36.445</c:v>
                </c:pt>
                <c:pt idx="4">
                  <c:v>20.754999999999999</c:v>
                </c:pt>
                <c:pt idx="5">
                  <c:v>14.696999999999999</c:v>
                </c:pt>
              </c:numCache>
            </c:numRef>
          </c:val>
          <c:extLst>
            <c:ext xmlns:c16="http://schemas.microsoft.com/office/drawing/2014/chart" uri="{C3380CC4-5D6E-409C-BE32-E72D297353CC}">
              <c16:uniqueId val="{00000002-F442-4405-A6E2-5FD53305C386}"/>
            </c:ext>
          </c:extLst>
        </c:ser>
        <c:dLbls>
          <c:showLegendKey val="0"/>
          <c:showVal val="0"/>
          <c:showCatName val="0"/>
          <c:showSerName val="0"/>
          <c:showPercent val="0"/>
          <c:showBubbleSize val="0"/>
        </c:dLbls>
        <c:gapWidth val="180"/>
        <c:overlap val="-27"/>
        <c:axId val="787682096"/>
        <c:axId val="787678352"/>
      </c:barChart>
      <c:catAx>
        <c:axId val="78768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cs-CZ"/>
          </a:p>
        </c:txPr>
        <c:crossAx val="787678352"/>
        <c:crosses val="autoZero"/>
        <c:auto val="1"/>
        <c:lblAlgn val="ctr"/>
        <c:lblOffset val="100"/>
        <c:noMultiLvlLbl val="0"/>
      </c:catAx>
      <c:valAx>
        <c:axId val="787678352"/>
        <c:scaling>
          <c:orientation val="minMax"/>
        </c:scaling>
        <c:delete val="1"/>
        <c:axPos val="l"/>
        <c:numFmt formatCode="#,##0&quot;%&quot;;\-#,##0" sourceLinked="0"/>
        <c:majorTickMark val="none"/>
        <c:minorTickMark val="none"/>
        <c:tickLblPos val="nextTo"/>
        <c:crossAx val="787682096"/>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
          <c:y val="8.1569497562257315E-2"/>
          <c:w val="0.9952528019993554"/>
          <c:h val="0.72985665489154239"/>
        </c:manualLayout>
      </c:layout>
      <c:barChart>
        <c:barDir val="col"/>
        <c:grouping val="clustered"/>
        <c:varyColors val="0"/>
        <c:ser>
          <c:idx val="0"/>
          <c:order val="0"/>
          <c:tx>
            <c:strRef>
              <c:f>List1!$B$1</c:f>
              <c:strCache>
                <c:ptCount val="1"/>
                <c:pt idx="0">
                  <c:v>Řada 1</c:v>
                </c:pt>
              </c:strCache>
            </c:strRef>
          </c:tx>
          <c:spPr>
            <a:solidFill>
              <a:schemeClr val="accent1"/>
            </a:solidFill>
            <a:ln>
              <a:noFill/>
            </a:ln>
            <a:effectLst/>
          </c:spPr>
          <c:invertIfNegative val="0"/>
          <c:dPt>
            <c:idx val="6"/>
            <c:invertIfNegative val="0"/>
            <c:bubble3D val="0"/>
            <c:spPr>
              <a:solidFill>
                <a:schemeClr val="bg1">
                  <a:lumMod val="75000"/>
                </a:schemeClr>
              </a:solidFill>
              <a:ln>
                <a:noFill/>
              </a:ln>
              <a:effectLst/>
            </c:spPr>
            <c:extLst>
              <c:ext xmlns:c16="http://schemas.microsoft.com/office/drawing/2014/chart" uri="{C3380CC4-5D6E-409C-BE32-E72D297353CC}">
                <c16:uniqueId val="{00000000-8F69-4198-9B3E-FBB6B509460A}"/>
              </c:ext>
            </c:extLst>
          </c:dPt>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List1!$A$2:$A$8</c:f>
              <c:strCache>
                <c:ptCount val="7"/>
                <c:pt idx="0">
                  <c:v>Do 20 000 Kč</c:v>
                </c:pt>
                <c:pt idx="1">
                  <c:v>20 000 - 
30 000 Kč</c:v>
                </c:pt>
                <c:pt idx="2">
                  <c:v>30 001 - 
40 000 Kč</c:v>
                </c:pt>
                <c:pt idx="3">
                  <c:v>40 001 - 
50 000 Kč</c:v>
                </c:pt>
                <c:pt idx="4">
                  <c:v>50 001 - 
60 000 Kč</c:v>
                </c:pt>
                <c:pt idx="5">
                  <c:v>Více než 
60 000 Kč</c:v>
                </c:pt>
                <c:pt idx="6">
                  <c:v>Nevím, nedokážu určit</c:v>
                </c:pt>
              </c:strCache>
            </c:strRef>
          </c:cat>
          <c:val>
            <c:numRef>
              <c:f>List1!$B$2:$B$8</c:f>
              <c:numCache>
                <c:formatCode>General</c:formatCode>
                <c:ptCount val="7"/>
                <c:pt idx="0">
                  <c:v>3.1779999999999999</c:v>
                </c:pt>
                <c:pt idx="1">
                  <c:v>14.696999999999999</c:v>
                </c:pt>
                <c:pt idx="2">
                  <c:v>21.648</c:v>
                </c:pt>
                <c:pt idx="3">
                  <c:v>20.853999999999999</c:v>
                </c:pt>
                <c:pt idx="4">
                  <c:v>10.129</c:v>
                </c:pt>
                <c:pt idx="5">
                  <c:v>5.2629999999999999</c:v>
                </c:pt>
                <c:pt idx="6">
                  <c:v>24.23</c:v>
                </c:pt>
              </c:numCache>
            </c:numRef>
          </c:val>
          <c:extLst>
            <c:ext xmlns:c16="http://schemas.microsoft.com/office/drawing/2014/chart" uri="{C3380CC4-5D6E-409C-BE32-E72D297353CC}">
              <c16:uniqueId val="{00000000-5182-4B63-BCD8-10E0A3F405A3}"/>
            </c:ext>
          </c:extLst>
        </c:ser>
        <c:dLbls>
          <c:showLegendKey val="0"/>
          <c:showVal val="0"/>
          <c:showCatName val="0"/>
          <c:showSerName val="0"/>
          <c:showPercent val="0"/>
          <c:showBubbleSize val="0"/>
        </c:dLbls>
        <c:gapWidth val="178"/>
        <c:overlap val="-27"/>
        <c:axId val="787682096"/>
        <c:axId val="787678352"/>
      </c:barChart>
      <c:catAx>
        <c:axId val="78768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cs-CZ"/>
          </a:p>
        </c:txPr>
        <c:crossAx val="787678352"/>
        <c:crosses val="autoZero"/>
        <c:auto val="1"/>
        <c:lblAlgn val="ctr"/>
        <c:lblOffset val="100"/>
        <c:noMultiLvlLbl val="0"/>
      </c:catAx>
      <c:valAx>
        <c:axId val="787678352"/>
        <c:scaling>
          <c:orientation val="minMax"/>
        </c:scaling>
        <c:delete val="1"/>
        <c:axPos val="l"/>
        <c:numFmt formatCode="#,##0&quot;%&quot;;\-#,##0" sourceLinked="0"/>
        <c:majorTickMark val="none"/>
        <c:minorTickMark val="none"/>
        <c:tickLblPos val="nextTo"/>
        <c:crossAx val="787682096"/>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
          <c:y val="8.1569497562257315E-2"/>
          <c:w val="0.9952528019993554"/>
          <c:h val="0.52674718856481217"/>
        </c:manualLayout>
      </c:layout>
      <c:barChart>
        <c:barDir val="col"/>
        <c:grouping val="clustered"/>
        <c:varyColors val="0"/>
        <c:ser>
          <c:idx val="0"/>
          <c:order val="0"/>
          <c:tx>
            <c:strRef>
              <c:f>List1!$B$1</c:f>
              <c:strCache>
                <c:ptCount val="1"/>
                <c:pt idx="0">
                  <c:v>Řada 1</c:v>
                </c:pt>
              </c:strCache>
            </c:strRef>
          </c:tx>
          <c:spPr>
            <a:solidFill>
              <a:schemeClr val="accent1"/>
            </a:solidFill>
            <a:ln>
              <a:noFill/>
            </a:ln>
            <a:effectLst/>
          </c:spPr>
          <c:invertIfNegative val="0"/>
          <c:dPt>
            <c:idx val="5"/>
            <c:invertIfNegative val="0"/>
            <c:bubble3D val="0"/>
            <c:spPr>
              <a:solidFill>
                <a:schemeClr val="accent1"/>
              </a:solidFill>
              <a:ln>
                <a:noFill/>
              </a:ln>
              <a:effectLst/>
            </c:spPr>
            <c:extLst>
              <c:ext xmlns:c16="http://schemas.microsoft.com/office/drawing/2014/chart" uri="{C3380CC4-5D6E-409C-BE32-E72D297353CC}">
                <c16:uniqueId val="{00000001-AA57-4733-8656-4B3C56B6DA5D}"/>
              </c:ext>
            </c:extLst>
          </c:dPt>
          <c:dPt>
            <c:idx val="8"/>
            <c:invertIfNegative val="0"/>
            <c:bubble3D val="0"/>
            <c:spPr>
              <a:solidFill>
                <a:schemeClr val="bg1">
                  <a:lumMod val="75000"/>
                </a:schemeClr>
              </a:solidFill>
              <a:ln>
                <a:noFill/>
              </a:ln>
              <a:effectLst/>
            </c:spPr>
            <c:extLst>
              <c:ext xmlns:c16="http://schemas.microsoft.com/office/drawing/2014/chart" uri="{C3380CC4-5D6E-409C-BE32-E72D297353CC}">
                <c16:uniqueId val="{00000003-AA57-4733-8656-4B3C56B6DA5D}"/>
              </c:ext>
            </c:extLst>
          </c:dPt>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List1!$A$2:$A$10</c:f>
              <c:strCache>
                <c:ptCount val="9"/>
                <c:pt idx="0">
                  <c:v>Méně než 
100 000 Kč</c:v>
                </c:pt>
                <c:pt idx="1">
                  <c:v>100 000 - 
200 000 Kč</c:v>
                </c:pt>
                <c:pt idx="2">
                  <c:v>200 000 - 
500 000 Kč</c:v>
                </c:pt>
                <c:pt idx="3">
                  <c:v>500 000 - 
800 000 Kč</c:v>
                </c:pt>
                <c:pt idx="4">
                  <c:v>800 000 - 
1 000 000 Kč</c:v>
                </c:pt>
                <c:pt idx="5">
                  <c:v>1 000 000 - 
1 500 000 Kč</c:v>
                </c:pt>
                <c:pt idx="6">
                  <c:v>1 500 000 - 
2 000 000 Kč</c:v>
                </c:pt>
                <c:pt idx="7">
                  <c:v>Více než 
2 000 000 Kč</c:v>
                </c:pt>
                <c:pt idx="8">
                  <c:v>Nevím</c:v>
                </c:pt>
              </c:strCache>
            </c:strRef>
          </c:cat>
          <c:val>
            <c:numRef>
              <c:f>List1!$B$2:$B$10</c:f>
              <c:numCache>
                <c:formatCode>General</c:formatCode>
                <c:ptCount val="9"/>
                <c:pt idx="0">
                  <c:v>1.49</c:v>
                </c:pt>
                <c:pt idx="1">
                  <c:v>3.0779999999999998</c:v>
                </c:pt>
                <c:pt idx="2">
                  <c:v>4.1710000000000003</c:v>
                </c:pt>
                <c:pt idx="3">
                  <c:v>9.7319999999999993</c:v>
                </c:pt>
                <c:pt idx="4">
                  <c:v>17.18</c:v>
                </c:pt>
                <c:pt idx="5">
                  <c:v>13.108000000000001</c:v>
                </c:pt>
                <c:pt idx="6">
                  <c:v>18.57</c:v>
                </c:pt>
                <c:pt idx="7">
                  <c:v>13.803000000000001</c:v>
                </c:pt>
                <c:pt idx="8">
                  <c:v>18.867999999999999</c:v>
                </c:pt>
              </c:numCache>
            </c:numRef>
          </c:val>
          <c:extLst>
            <c:ext xmlns:c16="http://schemas.microsoft.com/office/drawing/2014/chart" uri="{C3380CC4-5D6E-409C-BE32-E72D297353CC}">
              <c16:uniqueId val="{00000004-AA57-4733-8656-4B3C56B6DA5D}"/>
            </c:ext>
          </c:extLst>
        </c:ser>
        <c:dLbls>
          <c:showLegendKey val="0"/>
          <c:showVal val="0"/>
          <c:showCatName val="0"/>
          <c:showSerName val="0"/>
          <c:showPercent val="0"/>
          <c:showBubbleSize val="0"/>
        </c:dLbls>
        <c:gapWidth val="219"/>
        <c:overlap val="-27"/>
        <c:axId val="787682096"/>
        <c:axId val="787678352"/>
      </c:barChart>
      <c:catAx>
        <c:axId val="78768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cs-CZ"/>
          </a:p>
        </c:txPr>
        <c:crossAx val="787678352"/>
        <c:crosses val="autoZero"/>
        <c:auto val="1"/>
        <c:lblAlgn val="ctr"/>
        <c:lblOffset val="100"/>
        <c:noMultiLvlLbl val="0"/>
      </c:catAx>
      <c:valAx>
        <c:axId val="787678352"/>
        <c:scaling>
          <c:orientation val="minMax"/>
        </c:scaling>
        <c:delete val="1"/>
        <c:axPos val="l"/>
        <c:numFmt formatCode="#,##0&quot;%&quot;;\-#,##0" sourceLinked="0"/>
        <c:majorTickMark val="none"/>
        <c:minorTickMark val="none"/>
        <c:tickLblPos val="nextTo"/>
        <c:crossAx val="787682096"/>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4.2776820866141652E-3"/>
          <c:y val="5.1988672030684542E-4"/>
          <c:w val="0.99572231791338583"/>
          <c:h val="0.79817652050013599"/>
        </c:manualLayout>
      </c:layout>
      <c:barChart>
        <c:barDir val="bar"/>
        <c:grouping val="percentStacked"/>
        <c:varyColors val="0"/>
        <c:ser>
          <c:idx val="0"/>
          <c:order val="0"/>
          <c:tx>
            <c:strRef>
              <c:f>List1!$B$1</c:f>
              <c:strCache>
                <c:ptCount val="1"/>
                <c:pt idx="0">
                  <c:v>Nevím, nedokážu říct</c:v>
                </c:pt>
              </c:strCache>
            </c:strRef>
          </c:tx>
          <c:spPr>
            <a:solidFill>
              <a:schemeClr val="accent1">
                <a:tint val="46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List1!$A$2:$A$7</c:f>
              <c:strCache>
                <c:ptCount val="6"/>
                <c:pt idx="0">
                  <c:v>Cena starších rodinných domů</c:v>
                </c:pt>
                <c:pt idx="1">
                  <c:v>Cena starších bytů</c:v>
                </c:pt>
                <c:pt idx="2">
                  <c:v>Nájem rodinných domů</c:v>
                </c:pt>
                <c:pt idx="3">
                  <c:v>Nájem bytů</c:v>
                </c:pt>
                <c:pt idx="4">
                  <c:v>Ceny novostaveb rodinných domů</c:v>
                </c:pt>
                <c:pt idx="5">
                  <c:v>Ceny bytů v novostavbách</c:v>
                </c:pt>
              </c:strCache>
            </c:strRef>
          </c:cat>
          <c:val>
            <c:numRef>
              <c:f>List1!$B$2:$B$7</c:f>
              <c:numCache>
                <c:formatCode>General</c:formatCode>
                <c:ptCount val="6"/>
                <c:pt idx="0">
                  <c:v>6.5540000000000003</c:v>
                </c:pt>
                <c:pt idx="1">
                  <c:v>5.5609999999999999</c:v>
                </c:pt>
                <c:pt idx="2">
                  <c:v>8.4410000000000007</c:v>
                </c:pt>
                <c:pt idx="3">
                  <c:v>3.8730000000000002</c:v>
                </c:pt>
                <c:pt idx="4">
                  <c:v>5.2629999999999999</c:v>
                </c:pt>
                <c:pt idx="5">
                  <c:v>4.5679999999999996</c:v>
                </c:pt>
              </c:numCache>
            </c:numRef>
          </c:val>
          <c:extLst>
            <c:ext xmlns:c16="http://schemas.microsoft.com/office/drawing/2014/chart" uri="{C3380CC4-5D6E-409C-BE32-E72D297353CC}">
              <c16:uniqueId val="{00000000-A64C-41EE-A449-75816AA3CDB9}"/>
            </c:ext>
          </c:extLst>
        </c:ser>
        <c:ser>
          <c:idx val="1"/>
          <c:order val="1"/>
          <c:tx>
            <c:strRef>
              <c:f>List1!$C$1</c:f>
              <c:strCache>
                <c:ptCount val="1"/>
                <c:pt idx="0">
                  <c:v>Velmi nízké/ý</c:v>
                </c:pt>
              </c:strCache>
            </c:strRef>
          </c:tx>
          <c:spPr>
            <a:solidFill>
              <a:schemeClr val="accent1">
                <a:tint val="62000"/>
              </a:schemeClr>
            </a:solidFill>
            <a:ln>
              <a:noFill/>
            </a:ln>
            <a:effectLst/>
          </c:spPr>
          <c:invertIfNegative val="0"/>
          <c:cat>
            <c:strRef>
              <c:f>List1!$A$2:$A$7</c:f>
              <c:strCache>
                <c:ptCount val="6"/>
                <c:pt idx="0">
                  <c:v>Cena starších rodinných domů</c:v>
                </c:pt>
                <c:pt idx="1">
                  <c:v>Cena starších bytů</c:v>
                </c:pt>
                <c:pt idx="2">
                  <c:v>Nájem rodinných domů</c:v>
                </c:pt>
                <c:pt idx="3">
                  <c:v>Nájem bytů</c:v>
                </c:pt>
                <c:pt idx="4">
                  <c:v>Ceny novostaveb rodinných domů</c:v>
                </c:pt>
                <c:pt idx="5">
                  <c:v>Ceny bytů v novostavbách</c:v>
                </c:pt>
              </c:strCache>
            </c:strRef>
          </c:cat>
          <c:val>
            <c:numRef>
              <c:f>List1!$C$2:$C$7</c:f>
              <c:numCache>
                <c:formatCode>General</c:formatCode>
                <c:ptCount val="6"/>
                <c:pt idx="0">
                  <c:v>9.9000000000000005E-2</c:v>
                </c:pt>
                <c:pt idx="1">
                  <c:v>0</c:v>
                </c:pt>
                <c:pt idx="2">
                  <c:v>0</c:v>
                </c:pt>
                <c:pt idx="3">
                  <c:v>0</c:v>
                </c:pt>
                <c:pt idx="4">
                  <c:v>0.19900000000000001</c:v>
                </c:pt>
                <c:pt idx="5">
                  <c:v>0.19900000000000001</c:v>
                </c:pt>
              </c:numCache>
            </c:numRef>
          </c:val>
          <c:extLst>
            <c:ext xmlns:c16="http://schemas.microsoft.com/office/drawing/2014/chart" uri="{C3380CC4-5D6E-409C-BE32-E72D297353CC}">
              <c16:uniqueId val="{00000001-A64C-41EE-A449-75816AA3CDB9}"/>
            </c:ext>
          </c:extLst>
        </c:ser>
        <c:ser>
          <c:idx val="2"/>
          <c:order val="2"/>
          <c:tx>
            <c:strRef>
              <c:f>List1!$D$1</c:f>
              <c:strCache>
                <c:ptCount val="1"/>
                <c:pt idx="0">
                  <c:v>Nízké/ý</c:v>
                </c:pt>
              </c:strCache>
            </c:strRef>
          </c:tx>
          <c:spPr>
            <a:solidFill>
              <a:schemeClr val="accent1">
                <a:tint val="77000"/>
              </a:schemeClr>
            </a:solidFill>
            <a:ln>
              <a:noFill/>
            </a:ln>
            <a:effectLst/>
          </c:spPr>
          <c:invertIfNegative val="0"/>
          <c:cat>
            <c:strRef>
              <c:f>List1!$A$2:$A$7</c:f>
              <c:strCache>
                <c:ptCount val="6"/>
                <c:pt idx="0">
                  <c:v>Cena starších rodinných domů</c:v>
                </c:pt>
                <c:pt idx="1">
                  <c:v>Cena starších bytů</c:v>
                </c:pt>
                <c:pt idx="2">
                  <c:v>Nájem rodinných domů</c:v>
                </c:pt>
                <c:pt idx="3">
                  <c:v>Nájem bytů</c:v>
                </c:pt>
                <c:pt idx="4">
                  <c:v>Ceny novostaveb rodinných domů</c:v>
                </c:pt>
                <c:pt idx="5">
                  <c:v>Ceny bytů v novostavbách</c:v>
                </c:pt>
              </c:strCache>
            </c:strRef>
          </c:cat>
          <c:val>
            <c:numRef>
              <c:f>List1!$D$2:$D$7</c:f>
              <c:numCache>
                <c:formatCode>General</c:formatCode>
                <c:ptCount val="6"/>
                <c:pt idx="0">
                  <c:v>0.19900000000000001</c:v>
                </c:pt>
                <c:pt idx="1">
                  <c:v>0.29799999999999999</c:v>
                </c:pt>
                <c:pt idx="2">
                  <c:v>9.9000000000000005E-2</c:v>
                </c:pt>
                <c:pt idx="3">
                  <c:v>9.9000000000000005E-2</c:v>
                </c:pt>
                <c:pt idx="4">
                  <c:v>9.9000000000000005E-2</c:v>
                </c:pt>
                <c:pt idx="5">
                  <c:v>0.19900000000000001</c:v>
                </c:pt>
              </c:numCache>
            </c:numRef>
          </c:val>
          <c:extLst>
            <c:ext xmlns:c16="http://schemas.microsoft.com/office/drawing/2014/chart" uri="{C3380CC4-5D6E-409C-BE32-E72D297353CC}">
              <c16:uniqueId val="{00000002-A64C-41EE-A449-75816AA3CDB9}"/>
            </c:ext>
          </c:extLst>
        </c:ser>
        <c:ser>
          <c:idx val="3"/>
          <c:order val="3"/>
          <c:tx>
            <c:strRef>
              <c:f>List1!$E$1</c:f>
              <c:strCache>
                <c:ptCount val="1"/>
                <c:pt idx="0">
                  <c:v>Spíše nízké/ý</c:v>
                </c:pt>
              </c:strCache>
            </c:strRef>
          </c:tx>
          <c:spPr>
            <a:solidFill>
              <a:schemeClr val="accent1">
                <a:tint val="93000"/>
              </a:schemeClr>
            </a:solidFill>
            <a:ln>
              <a:noFill/>
            </a:ln>
            <a:effectLst/>
          </c:spPr>
          <c:invertIfNegative val="0"/>
          <c:dLbls>
            <c:dLbl>
              <c:idx val="3"/>
              <c:layout>
                <c:manualLayout>
                  <c:x val="5.5111600992008821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F7E-41AB-B704-8CBE73314DA2}"/>
                </c:ext>
              </c:extLst>
            </c:dLbl>
            <c:dLbl>
              <c:idx val="5"/>
              <c:delete val="1"/>
              <c:extLst>
                <c:ext xmlns:c15="http://schemas.microsoft.com/office/drawing/2012/chart" uri="{CE6537A1-D6FC-4f65-9D91-7224C49458BB}"/>
                <c:ext xmlns:c16="http://schemas.microsoft.com/office/drawing/2014/chart" uri="{C3380CC4-5D6E-409C-BE32-E72D297353CC}">
                  <c16:uniqueId val="{00000002-4F7E-41AB-B704-8CBE73314DA2}"/>
                </c:ext>
              </c:extLst>
            </c:dLbl>
            <c:numFmt formatCode="#,##0&quot; %&quot;;\-#,##0" sourceLinked="0"/>
            <c:spPr>
              <a:noFill/>
              <a:ln>
                <a:noFill/>
              </a:ln>
              <a:effectLst/>
            </c:spPr>
            <c:txPr>
              <a:bodyPr rot="0" spcFirstLastPara="1" vertOverflow="ellipsis" vert="horz" wrap="square" lIns="38100" tIns="19050" rIns="38100" bIns="19050" anchor="ctr" anchorCtr="0">
                <a:spAutoFit/>
              </a:bodyPr>
              <a:lstStyle/>
              <a:p>
                <a:pPr algn="ctr">
                  <a:defRPr lang="en-US"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List1!$A$2:$A$7</c:f>
              <c:strCache>
                <c:ptCount val="6"/>
                <c:pt idx="0">
                  <c:v>Cena starších rodinných domů</c:v>
                </c:pt>
                <c:pt idx="1">
                  <c:v>Cena starších bytů</c:v>
                </c:pt>
                <c:pt idx="2">
                  <c:v>Nájem rodinných domů</c:v>
                </c:pt>
                <c:pt idx="3">
                  <c:v>Nájem bytů</c:v>
                </c:pt>
                <c:pt idx="4">
                  <c:v>Ceny novostaveb rodinných domů</c:v>
                </c:pt>
                <c:pt idx="5">
                  <c:v>Ceny bytů v novostavbách</c:v>
                </c:pt>
              </c:strCache>
            </c:strRef>
          </c:cat>
          <c:val>
            <c:numRef>
              <c:f>List1!$E$2:$E$7</c:f>
              <c:numCache>
                <c:formatCode>General</c:formatCode>
                <c:ptCount val="6"/>
                <c:pt idx="0">
                  <c:v>2.2839999999999998</c:v>
                </c:pt>
                <c:pt idx="1">
                  <c:v>1.0920000000000001</c:v>
                </c:pt>
                <c:pt idx="2">
                  <c:v>1.2909999999999999</c:v>
                </c:pt>
                <c:pt idx="3">
                  <c:v>0.99299999999999999</c:v>
                </c:pt>
                <c:pt idx="4">
                  <c:v>0.69499999999999995</c:v>
                </c:pt>
                <c:pt idx="5">
                  <c:v>0.29799999999999999</c:v>
                </c:pt>
              </c:numCache>
            </c:numRef>
          </c:val>
          <c:extLst>
            <c:ext xmlns:c16="http://schemas.microsoft.com/office/drawing/2014/chart" uri="{C3380CC4-5D6E-409C-BE32-E72D297353CC}">
              <c16:uniqueId val="{00000000-A9C3-4002-B46E-A39142D66B85}"/>
            </c:ext>
          </c:extLst>
        </c:ser>
        <c:ser>
          <c:idx val="4"/>
          <c:order val="4"/>
          <c:tx>
            <c:strRef>
              <c:f>List1!$F$1</c:f>
              <c:strCache>
                <c:ptCount val="1"/>
                <c:pt idx="0">
                  <c:v>Tak akorát, adekvátní</c:v>
                </c:pt>
              </c:strCache>
            </c:strRef>
          </c:tx>
          <c:spPr>
            <a:solidFill>
              <a:schemeClr val="accent1">
                <a:shade val="92000"/>
              </a:schemeClr>
            </a:solidFill>
            <a:ln>
              <a:noFill/>
            </a:ln>
            <a:effectLst/>
          </c:spPr>
          <c:invertIfNegative val="0"/>
          <c:dLbls>
            <c:dLbl>
              <c:idx val="5"/>
              <c:numFmt formatCode="#,##0&quot; %&quot;;\-#,##0" sourceLinked="0"/>
              <c:spPr>
                <a:noFill/>
                <a:ln>
                  <a:noFill/>
                </a:ln>
                <a:effectLst/>
              </c:spPr>
              <c:txPr>
                <a:bodyPr rot="0" spcFirstLastPara="1" vertOverflow="ellipsis" vert="horz" wrap="square" lIns="38100" tIns="19050" rIns="38100" bIns="19050" anchor="ctr" anchorCtr="0">
                  <a:spAutoFit/>
                </a:bodyPr>
                <a:lstStyle/>
                <a:p>
                  <a:pPr algn="ctr">
                    <a:defRPr lang="en-US"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extLst>
                <c:ext xmlns:c16="http://schemas.microsoft.com/office/drawing/2014/chart" uri="{C3380CC4-5D6E-409C-BE32-E72D297353CC}">
                  <c16:uniqueId val="{00000000-4F7E-41AB-B704-8CBE73314DA2}"/>
                </c:ext>
              </c:extLst>
            </c:dLbl>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List1!$A$2:$A$7</c:f>
              <c:strCache>
                <c:ptCount val="6"/>
                <c:pt idx="0">
                  <c:v>Cena starších rodinných domů</c:v>
                </c:pt>
                <c:pt idx="1">
                  <c:v>Cena starších bytů</c:v>
                </c:pt>
                <c:pt idx="2">
                  <c:v>Nájem rodinných domů</c:v>
                </c:pt>
                <c:pt idx="3">
                  <c:v>Nájem bytů</c:v>
                </c:pt>
                <c:pt idx="4">
                  <c:v>Ceny novostaveb rodinných domů</c:v>
                </c:pt>
                <c:pt idx="5">
                  <c:v>Ceny bytů v novostavbách</c:v>
                </c:pt>
              </c:strCache>
            </c:strRef>
          </c:cat>
          <c:val>
            <c:numRef>
              <c:f>List1!$F$2:$F$7</c:f>
              <c:numCache>
                <c:formatCode>General</c:formatCode>
                <c:ptCount val="6"/>
                <c:pt idx="0">
                  <c:v>12.413</c:v>
                </c:pt>
                <c:pt idx="1">
                  <c:v>11.619</c:v>
                </c:pt>
                <c:pt idx="2">
                  <c:v>6.7530000000000001</c:v>
                </c:pt>
                <c:pt idx="3">
                  <c:v>7.2489999999999997</c:v>
                </c:pt>
                <c:pt idx="4">
                  <c:v>4.5679999999999996</c:v>
                </c:pt>
                <c:pt idx="5">
                  <c:v>3.2770000000000001</c:v>
                </c:pt>
              </c:numCache>
            </c:numRef>
          </c:val>
          <c:extLst>
            <c:ext xmlns:c16="http://schemas.microsoft.com/office/drawing/2014/chart" uri="{C3380CC4-5D6E-409C-BE32-E72D297353CC}">
              <c16:uniqueId val="{00000001-A9C3-4002-B46E-A39142D66B85}"/>
            </c:ext>
          </c:extLst>
        </c:ser>
        <c:ser>
          <c:idx val="5"/>
          <c:order val="5"/>
          <c:tx>
            <c:strRef>
              <c:f>List1!$G$1</c:f>
              <c:strCache>
                <c:ptCount val="1"/>
                <c:pt idx="0">
                  <c:v>Spíše vysoké/ý</c:v>
                </c:pt>
              </c:strCache>
            </c:strRef>
          </c:tx>
          <c:spPr>
            <a:solidFill>
              <a:schemeClr val="accent1">
                <a:shade val="76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List1!$A$2:$A$7</c:f>
              <c:strCache>
                <c:ptCount val="6"/>
                <c:pt idx="0">
                  <c:v>Cena starších rodinných domů</c:v>
                </c:pt>
                <c:pt idx="1">
                  <c:v>Cena starších bytů</c:v>
                </c:pt>
                <c:pt idx="2">
                  <c:v>Nájem rodinných domů</c:v>
                </c:pt>
                <c:pt idx="3">
                  <c:v>Nájem bytů</c:v>
                </c:pt>
                <c:pt idx="4">
                  <c:v>Ceny novostaveb rodinných domů</c:v>
                </c:pt>
                <c:pt idx="5">
                  <c:v>Ceny bytů v novostavbách</c:v>
                </c:pt>
              </c:strCache>
            </c:strRef>
          </c:cat>
          <c:val>
            <c:numRef>
              <c:f>List1!$G$2:$G$7</c:f>
              <c:numCache>
                <c:formatCode>General</c:formatCode>
                <c:ptCount val="6"/>
                <c:pt idx="0">
                  <c:v>26.216000000000001</c:v>
                </c:pt>
                <c:pt idx="1">
                  <c:v>29.096</c:v>
                </c:pt>
                <c:pt idx="2">
                  <c:v>21.648</c:v>
                </c:pt>
                <c:pt idx="3">
                  <c:v>24.131</c:v>
                </c:pt>
                <c:pt idx="4">
                  <c:v>10.824</c:v>
                </c:pt>
                <c:pt idx="5">
                  <c:v>11.321</c:v>
                </c:pt>
              </c:numCache>
            </c:numRef>
          </c:val>
          <c:extLst>
            <c:ext xmlns:c16="http://schemas.microsoft.com/office/drawing/2014/chart" uri="{C3380CC4-5D6E-409C-BE32-E72D297353CC}">
              <c16:uniqueId val="{00000002-A9C3-4002-B46E-A39142D66B85}"/>
            </c:ext>
          </c:extLst>
        </c:ser>
        <c:ser>
          <c:idx val="6"/>
          <c:order val="6"/>
          <c:tx>
            <c:strRef>
              <c:f>List1!$H$1</c:f>
              <c:strCache>
                <c:ptCount val="1"/>
                <c:pt idx="0">
                  <c:v>Vysoké/ý</c:v>
                </c:pt>
              </c:strCache>
            </c:strRef>
          </c:tx>
          <c:spPr>
            <a:solidFill>
              <a:schemeClr val="accent1">
                <a:shade val="61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List1!$A$2:$A$7</c:f>
              <c:strCache>
                <c:ptCount val="6"/>
                <c:pt idx="0">
                  <c:v>Cena starších rodinných domů</c:v>
                </c:pt>
                <c:pt idx="1">
                  <c:v>Cena starších bytů</c:v>
                </c:pt>
                <c:pt idx="2">
                  <c:v>Nájem rodinných domů</c:v>
                </c:pt>
                <c:pt idx="3">
                  <c:v>Nájem bytů</c:v>
                </c:pt>
                <c:pt idx="4">
                  <c:v>Ceny novostaveb rodinných domů</c:v>
                </c:pt>
                <c:pt idx="5">
                  <c:v>Ceny bytů v novostavbách</c:v>
                </c:pt>
              </c:strCache>
            </c:strRef>
          </c:cat>
          <c:val>
            <c:numRef>
              <c:f>List1!$H$2:$H$7</c:f>
              <c:numCache>
                <c:formatCode>General</c:formatCode>
                <c:ptCount val="6"/>
                <c:pt idx="0">
                  <c:v>32.274000000000001</c:v>
                </c:pt>
                <c:pt idx="1">
                  <c:v>30.585999999999999</c:v>
                </c:pt>
                <c:pt idx="2">
                  <c:v>32.969000000000001</c:v>
                </c:pt>
                <c:pt idx="3">
                  <c:v>33.069000000000003</c:v>
                </c:pt>
                <c:pt idx="4">
                  <c:v>24.131</c:v>
                </c:pt>
                <c:pt idx="5">
                  <c:v>26.414999999999999</c:v>
                </c:pt>
              </c:numCache>
            </c:numRef>
          </c:val>
          <c:extLst>
            <c:ext xmlns:c16="http://schemas.microsoft.com/office/drawing/2014/chart" uri="{C3380CC4-5D6E-409C-BE32-E72D297353CC}">
              <c16:uniqueId val="{00000003-A9C3-4002-B46E-A39142D66B85}"/>
            </c:ext>
          </c:extLst>
        </c:ser>
        <c:ser>
          <c:idx val="7"/>
          <c:order val="7"/>
          <c:tx>
            <c:strRef>
              <c:f>List1!$I$1</c:f>
              <c:strCache>
                <c:ptCount val="1"/>
                <c:pt idx="0">
                  <c:v>Velmi vysoké/ý</c:v>
                </c:pt>
              </c:strCache>
            </c:strRef>
          </c:tx>
          <c:spPr>
            <a:solidFill>
              <a:schemeClr val="accent1">
                <a:shade val="45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List1!$A$2:$A$7</c:f>
              <c:strCache>
                <c:ptCount val="6"/>
                <c:pt idx="0">
                  <c:v>Cena starších rodinných domů</c:v>
                </c:pt>
                <c:pt idx="1">
                  <c:v>Cena starších bytů</c:v>
                </c:pt>
                <c:pt idx="2">
                  <c:v>Nájem rodinných domů</c:v>
                </c:pt>
                <c:pt idx="3">
                  <c:v>Nájem bytů</c:v>
                </c:pt>
                <c:pt idx="4">
                  <c:v>Ceny novostaveb rodinných domů</c:v>
                </c:pt>
                <c:pt idx="5">
                  <c:v>Ceny bytů v novostavbách</c:v>
                </c:pt>
              </c:strCache>
            </c:strRef>
          </c:cat>
          <c:val>
            <c:numRef>
              <c:f>List1!$I$2:$I$7</c:f>
              <c:numCache>
                <c:formatCode>General</c:formatCode>
                <c:ptCount val="6"/>
                <c:pt idx="0">
                  <c:v>19.96</c:v>
                </c:pt>
                <c:pt idx="1">
                  <c:v>21.748000000000001</c:v>
                </c:pt>
                <c:pt idx="2">
                  <c:v>28.797999999999998</c:v>
                </c:pt>
                <c:pt idx="3">
                  <c:v>30.585999999999999</c:v>
                </c:pt>
                <c:pt idx="4">
                  <c:v>54.22</c:v>
                </c:pt>
                <c:pt idx="5">
                  <c:v>53.723999999999997</c:v>
                </c:pt>
              </c:numCache>
            </c:numRef>
          </c:val>
          <c:extLst>
            <c:ext xmlns:c16="http://schemas.microsoft.com/office/drawing/2014/chart" uri="{C3380CC4-5D6E-409C-BE32-E72D297353CC}">
              <c16:uniqueId val="{00000004-A9C3-4002-B46E-A39142D66B85}"/>
            </c:ext>
          </c:extLst>
        </c:ser>
        <c:dLbls>
          <c:showLegendKey val="0"/>
          <c:showVal val="0"/>
          <c:showCatName val="0"/>
          <c:showSerName val="0"/>
          <c:showPercent val="0"/>
          <c:showBubbleSize val="0"/>
        </c:dLbls>
        <c:gapWidth val="150"/>
        <c:overlap val="100"/>
        <c:axId val="1712433904"/>
        <c:axId val="1712433488"/>
      </c:barChart>
      <c:catAx>
        <c:axId val="1712433904"/>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cs-CZ"/>
          </a:p>
        </c:txPr>
        <c:crossAx val="1712433488"/>
        <c:crosses val="autoZero"/>
        <c:auto val="1"/>
        <c:lblAlgn val="ctr"/>
        <c:lblOffset val="100"/>
        <c:noMultiLvlLbl val="0"/>
      </c:catAx>
      <c:valAx>
        <c:axId val="1712433488"/>
        <c:scaling>
          <c:orientation val="minMax"/>
        </c:scaling>
        <c:delete val="0"/>
        <c:axPos val="b"/>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1712433904"/>
        <c:crosses val="autoZero"/>
        <c:crossBetween val="between"/>
      </c:valAx>
      <c:spPr>
        <a:noFill/>
        <a:ln>
          <a:noFill/>
        </a:ln>
        <a:effectLst/>
      </c:spPr>
    </c:plotArea>
    <c:legend>
      <c:legendPos val="b"/>
      <c:layout>
        <c:manualLayout>
          <c:xMode val="edge"/>
          <c:yMode val="edge"/>
          <c:x val="0.10080104973336915"/>
          <c:y val="0.88183760363478947"/>
          <c:w val="0.89867537233343042"/>
          <c:h val="0.10136569116458038"/>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percentStacked"/>
        <c:varyColors val="0"/>
        <c:ser>
          <c:idx val="0"/>
          <c:order val="0"/>
          <c:tx>
            <c:strRef>
              <c:f>List1!$B$1</c:f>
              <c:strCache>
                <c:ptCount val="1"/>
                <c:pt idx="0">
                  <c:v>Nevím, nedokážu říct</c:v>
                </c:pt>
              </c:strCache>
            </c:strRef>
          </c:tx>
          <c:spPr>
            <a:solidFill>
              <a:schemeClr val="accent1">
                <a:tint val="54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List1!$A$2:$A$9</c:f>
              <c:strCache>
                <c:ptCount val="8"/>
                <c:pt idx="0">
                  <c:v>Výše úrokových sazeb hypotečních úvěrů</c:v>
                </c:pt>
                <c:pt idx="1">
                  <c:v>Růst cen energií</c:v>
                </c:pt>
                <c:pt idx="2">
                  <c:v>Horší dostupnost úvěrů pro domácnosti</c:v>
                </c:pt>
                <c:pt idx="3">
                  <c:v>Stejné příjmy obyvatelstva před i během vysoké inflace, pomalý růst mezd</c:v>
                </c:pt>
                <c:pt idx="4">
                  <c:v>Vyšší náklady na provoz domácnosti</c:v>
                </c:pt>
                <c:pt idx="5">
                  <c:v>Nedostatek nemovitostí na trhu</c:v>
                </c:pt>
                <c:pt idx="6">
                  <c:v>Celkový počet sjednaných hypotečních úvěrů v ČR</c:v>
                </c:pt>
                <c:pt idx="7">
                  <c:v>Rostoucí počet obyvatel ČR</c:v>
                </c:pt>
              </c:strCache>
            </c:strRef>
          </c:cat>
          <c:val>
            <c:numRef>
              <c:f>List1!$B$2:$B$9</c:f>
              <c:numCache>
                <c:formatCode>General</c:formatCode>
                <c:ptCount val="8"/>
                <c:pt idx="0">
                  <c:v>12.314</c:v>
                </c:pt>
                <c:pt idx="1">
                  <c:v>9.5329999999999995</c:v>
                </c:pt>
                <c:pt idx="2">
                  <c:v>12.115</c:v>
                </c:pt>
                <c:pt idx="3">
                  <c:v>12.512</c:v>
                </c:pt>
                <c:pt idx="4">
                  <c:v>10.625999999999999</c:v>
                </c:pt>
                <c:pt idx="5">
                  <c:v>10.725</c:v>
                </c:pt>
                <c:pt idx="6">
                  <c:v>22.145</c:v>
                </c:pt>
                <c:pt idx="7">
                  <c:v>14.598000000000001</c:v>
                </c:pt>
              </c:numCache>
            </c:numRef>
          </c:val>
          <c:extLst>
            <c:ext xmlns:c16="http://schemas.microsoft.com/office/drawing/2014/chart" uri="{C3380CC4-5D6E-409C-BE32-E72D297353CC}">
              <c16:uniqueId val="{00000000-5D0D-4984-A176-7EAEC247AD3A}"/>
            </c:ext>
          </c:extLst>
        </c:ser>
        <c:ser>
          <c:idx val="1"/>
          <c:order val="1"/>
          <c:tx>
            <c:strRef>
              <c:f>List1!$C$1</c:f>
              <c:strCache>
                <c:ptCount val="1"/>
                <c:pt idx="0">
                  <c:v>Vůbec neovlivňuje</c:v>
                </c:pt>
              </c:strCache>
            </c:strRef>
          </c:tx>
          <c:spPr>
            <a:solidFill>
              <a:schemeClr val="accent1">
                <a:tint val="77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List1!$A$2:$A$9</c:f>
              <c:strCache>
                <c:ptCount val="8"/>
                <c:pt idx="0">
                  <c:v>Výše úrokových sazeb hypotečních úvěrů</c:v>
                </c:pt>
                <c:pt idx="1">
                  <c:v>Růst cen energií</c:v>
                </c:pt>
                <c:pt idx="2">
                  <c:v>Horší dostupnost úvěrů pro domácnosti</c:v>
                </c:pt>
                <c:pt idx="3">
                  <c:v>Stejné příjmy obyvatelstva před i během vysoké inflace, pomalý růst mezd</c:v>
                </c:pt>
                <c:pt idx="4">
                  <c:v>Vyšší náklady na provoz domácnosti</c:v>
                </c:pt>
                <c:pt idx="5">
                  <c:v>Nedostatek nemovitostí na trhu</c:v>
                </c:pt>
                <c:pt idx="6">
                  <c:v>Celkový počet sjednaných hypotečních úvěrů v ČR</c:v>
                </c:pt>
                <c:pt idx="7">
                  <c:v>Rostoucí počet obyvatel ČR</c:v>
                </c:pt>
              </c:strCache>
            </c:strRef>
          </c:cat>
          <c:val>
            <c:numRef>
              <c:f>List1!$C$2:$C$9</c:f>
              <c:numCache>
                <c:formatCode>General</c:formatCode>
                <c:ptCount val="8"/>
                <c:pt idx="0">
                  <c:v>1.887</c:v>
                </c:pt>
                <c:pt idx="1">
                  <c:v>1.887</c:v>
                </c:pt>
                <c:pt idx="2">
                  <c:v>2.383</c:v>
                </c:pt>
                <c:pt idx="3">
                  <c:v>2.9790000000000001</c:v>
                </c:pt>
                <c:pt idx="4">
                  <c:v>2.681</c:v>
                </c:pt>
                <c:pt idx="5">
                  <c:v>3.774</c:v>
                </c:pt>
                <c:pt idx="6">
                  <c:v>4.2699999999999996</c:v>
                </c:pt>
                <c:pt idx="7">
                  <c:v>7.944</c:v>
                </c:pt>
              </c:numCache>
            </c:numRef>
          </c:val>
          <c:extLst>
            <c:ext xmlns:c16="http://schemas.microsoft.com/office/drawing/2014/chart" uri="{C3380CC4-5D6E-409C-BE32-E72D297353CC}">
              <c16:uniqueId val="{00000001-5D0D-4984-A176-7EAEC247AD3A}"/>
            </c:ext>
          </c:extLst>
        </c:ser>
        <c:ser>
          <c:idx val="2"/>
          <c:order val="2"/>
          <c:tx>
            <c:strRef>
              <c:f>List1!$D$1</c:f>
              <c:strCache>
                <c:ptCount val="1"/>
                <c:pt idx="0">
                  <c:v>Spíše neovlivňuje</c:v>
                </c:pt>
              </c:strCache>
            </c:strRef>
          </c:tx>
          <c:spPr>
            <a:solidFill>
              <a:schemeClr val="accent1"/>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List1!$A$2:$A$9</c:f>
              <c:strCache>
                <c:ptCount val="8"/>
                <c:pt idx="0">
                  <c:v>Výše úrokových sazeb hypotečních úvěrů</c:v>
                </c:pt>
                <c:pt idx="1">
                  <c:v>Růst cen energií</c:v>
                </c:pt>
                <c:pt idx="2">
                  <c:v>Horší dostupnost úvěrů pro domácnosti</c:v>
                </c:pt>
                <c:pt idx="3">
                  <c:v>Stejné příjmy obyvatelstva před i během vysoké inflace, pomalý růst mezd</c:v>
                </c:pt>
                <c:pt idx="4">
                  <c:v>Vyšší náklady na provoz domácnosti</c:v>
                </c:pt>
                <c:pt idx="5">
                  <c:v>Nedostatek nemovitostí na trhu</c:v>
                </c:pt>
                <c:pt idx="6">
                  <c:v>Celkový počet sjednaných hypotečních úvěrů v ČR</c:v>
                </c:pt>
                <c:pt idx="7">
                  <c:v>Rostoucí počet obyvatel ČR</c:v>
                </c:pt>
              </c:strCache>
            </c:strRef>
          </c:cat>
          <c:val>
            <c:numRef>
              <c:f>List1!$D$2:$D$9</c:f>
              <c:numCache>
                <c:formatCode>General</c:formatCode>
                <c:ptCount val="8"/>
                <c:pt idx="0">
                  <c:v>8.0440000000000005</c:v>
                </c:pt>
                <c:pt idx="1">
                  <c:v>14.101000000000001</c:v>
                </c:pt>
                <c:pt idx="2">
                  <c:v>13.803000000000001</c:v>
                </c:pt>
                <c:pt idx="3">
                  <c:v>13.605</c:v>
                </c:pt>
                <c:pt idx="4">
                  <c:v>16.783000000000001</c:v>
                </c:pt>
                <c:pt idx="5">
                  <c:v>16.286000000000001</c:v>
                </c:pt>
                <c:pt idx="6">
                  <c:v>23.236999999999998</c:v>
                </c:pt>
                <c:pt idx="7">
                  <c:v>31.38</c:v>
                </c:pt>
              </c:numCache>
            </c:numRef>
          </c:val>
          <c:extLst>
            <c:ext xmlns:c16="http://schemas.microsoft.com/office/drawing/2014/chart" uri="{C3380CC4-5D6E-409C-BE32-E72D297353CC}">
              <c16:uniqueId val="{00000002-5D0D-4984-A176-7EAEC247AD3A}"/>
            </c:ext>
          </c:extLst>
        </c:ser>
        <c:ser>
          <c:idx val="3"/>
          <c:order val="3"/>
          <c:tx>
            <c:strRef>
              <c:f>List1!$E$1</c:f>
              <c:strCache>
                <c:ptCount val="1"/>
                <c:pt idx="0">
                  <c:v>Spíše ovlivňuje</c:v>
                </c:pt>
              </c:strCache>
            </c:strRef>
          </c:tx>
          <c:spPr>
            <a:solidFill>
              <a:schemeClr val="accent1">
                <a:shade val="76000"/>
              </a:schemeClr>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List1!$A$2:$A$9</c:f>
              <c:strCache>
                <c:ptCount val="8"/>
                <c:pt idx="0">
                  <c:v>Výše úrokových sazeb hypotečních úvěrů</c:v>
                </c:pt>
                <c:pt idx="1">
                  <c:v>Růst cen energií</c:v>
                </c:pt>
                <c:pt idx="2">
                  <c:v>Horší dostupnost úvěrů pro domácnosti</c:v>
                </c:pt>
                <c:pt idx="3">
                  <c:v>Stejné příjmy obyvatelstva před i během vysoké inflace, pomalý růst mezd</c:v>
                </c:pt>
                <c:pt idx="4">
                  <c:v>Vyšší náklady na provoz domácnosti</c:v>
                </c:pt>
                <c:pt idx="5">
                  <c:v>Nedostatek nemovitostí na trhu</c:v>
                </c:pt>
                <c:pt idx="6">
                  <c:v>Celkový počet sjednaných hypotečních úvěrů v ČR</c:v>
                </c:pt>
                <c:pt idx="7">
                  <c:v>Rostoucí počet obyvatel ČR</c:v>
                </c:pt>
              </c:strCache>
            </c:strRef>
          </c:cat>
          <c:val>
            <c:numRef>
              <c:f>List1!$E$2:$E$9</c:f>
              <c:numCache>
                <c:formatCode>General</c:formatCode>
                <c:ptCount val="8"/>
                <c:pt idx="0">
                  <c:v>38.231999999999999</c:v>
                </c:pt>
                <c:pt idx="1">
                  <c:v>37.536999999999999</c:v>
                </c:pt>
                <c:pt idx="2">
                  <c:v>40.914000000000001</c:v>
                </c:pt>
                <c:pt idx="3">
                  <c:v>35.65</c:v>
                </c:pt>
                <c:pt idx="4">
                  <c:v>41.012999999999998</c:v>
                </c:pt>
                <c:pt idx="5">
                  <c:v>36.048000000000002</c:v>
                </c:pt>
                <c:pt idx="6">
                  <c:v>34.061999999999998</c:v>
                </c:pt>
                <c:pt idx="7">
                  <c:v>33.069000000000003</c:v>
                </c:pt>
              </c:numCache>
            </c:numRef>
          </c:val>
          <c:extLst>
            <c:ext xmlns:c16="http://schemas.microsoft.com/office/drawing/2014/chart" uri="{C3380CC4-5D6E-409C-BE32-E72D297353CC}">
              <c16:uniqueId val="{00000003-5D0D-4984-A176-7EAEC247AD3A}"/>
            </c:ext>
          </c:extLst>
        </c:ser>
        <c:ser>
          <c:idx val="4"/>
          <c:order val="4"/>
          <c:tx>
            <c:strRef>
              <c:f>List1!$F$1</c:f>
              <c:strCache>
                <c:ptCount val="1"/>
                <c:pt idx="0">
                  <c:v>Velmi ovlivňuje</c:v>
                </c:pt>
              </c:strCache>
            </c:strRef>
          </c:tx>
          <c:spPr>
            <a:solidFill>
              <a:schemeClr val="accent1">
                <a:shade val="53000"/>
              </a:schemeClr>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List1!$A$2:$A$9</c:f>
              <c:strCache>
                <c:ptCount val="8"/>
                <c:pt idx="0">
                  <c:v>Výše úrokových sazeb hypotečních úvěrů</c:v>
                </c:pt>
                <c:pt idx="1">
                  <c:v>Růst cen energií</c:v>
                </c:pt>
                <c:pt idx="2">
                  <c:v>Horší dostupnost úvěrů pro domácnosti</c:v>
                </c:pt>
                <c:pt idx="3">
                  <c:v>Stejné příjmy obyvatelstva před i během vysoké inflace, pomalý růst mezd</c:v>
                </c:pt>
                <c:pt idx="4">
                  <c:v>Vyšší náklady na provoz domácnosti</c:v>
                </c:pt>
                <c:pt idx="5">
                  <c:v>Nedostatek nemovitostí na trhu</c:v>
                </c:pt>
                <c:pt idx="6">
                  <c:v>Celkový počet sjednaných hypotečních úvěrů v ČR</c:v>
                </c:pt>
                <c:pt idx="7">
                  <c:v>Rostoucí počet obyvatel ČR</c:v>
                </c:pt>
              </c:strCache>
            </c:strRef>
          </c:cat>
          <c:val>
            <c:numRef>
              <c:f>List1!$F$2:$F$9</c:f>
              <c:numCache>
                <c:formatCode>General</c:formatCode>
                <c:ptCount val="8"/>
                <c:pt idx="0">
                  <c:v>39.523000000000003</c:v>
                </c:pt>
                <c:pt idx="1">
                  <c:v>36.941000000000003</c:v>
                </c:pt>
                <c:pt idx="2">
                  <c:v>30.785</c:v>
                </c:pt>
                <c:pt idx="3">
                  <c:v>35.253</c:v>
                </c:pt>
                <c:pt idx="4">
                  <c:v>28.898</c:v>
                </c:pt>
                <c:pt idx="5">
                  <c:v>33.167999999999999</c:v>
                </c:pt>
                <c:pt idx="6">
                  <c:v>16.286000000000001</c:v>
                </c:pt>
                <c:pt idx="7">
                  <c:v>13.009</c:v>
                </c:pt>
              </c:numCache>
            </c:numRef>
          </c:val>
          <c:extLst>
            <c:ext xmlns:c16="http://schemas.microsoft.com/office/drawing/2014/chart" uri="{C3380CC4-5D6E-409C-BE32-E72D297353CC}">
              <c16:uniqueId val="{00000004-5D0D-4984-A176-7EAEC247AD3A}"/>
            </c:ext>
          </c:extLst>
        </c:ser>
        <c:dLbls>
          <c:showLegendKey val="0"/>
          <c:showVal val="0"/>
          <c:showCatName val="0"/>
          <c:showSerName val="0"/>
          <c:showPercent val="0"/>
          <c:showBubbleSize val="0"/>
        </c:dLbls>
        <c:gapWidth val="150"/>
        <c:overlap val="100"/>
        <c:axId val="1359278752"/>
        <c:axId val="1359280000"/>
      </c:barChart>
      <c:catAx>
        <c:axId val="1359278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cs-CZ"/>
          </a:p>
        </c:txPr>
        <c:crossAx val="1359280000"/>
        <c:crosses val="autoZero"/>
        <c:auto val="1"/>
        <c:lblAlgn val="ctr"/>
        <c:lblOffset val="100"/>
        <c:noMultiLvlLbl val="0"/>
      </c:catAx>
      <c:valAx>
        <c:axId val="135928000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1359278752"/>
        <c:crosses val="autoZero"/>
        <c:crossBetween val="between"/>
      </c:valAx>
      <c:spPr>
        <a:noFill/>
        <a:ln>
          <a:noFill/>
        </a:ln>
        <a:effectLst/>
      </c:spPr>
    </c:plotArea>
    <c:legend>
      <c:legendPos val="r"/>
      <c:layout>
        <c:manualLayout>
          <c:xMode val="edge"/>
          <c:yMode val="edge"/>
          <c:x val="0.83028799482256499"/>
          <c:y val="2.3771296733010087E-2"/>
          <c:w val="0.16033698270592886"/>
          <c:h val="0.6838218703534999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5.2115681839910478E-2"/>
          <c:y val="6.2920413595720495E-2"/>
          <c:w val="0.51458634119255509"/>
          <c:h val="0.66019097104353819"/>
        </c:manualLayout>
      </c:layout>
      <c:barChart>
        <c:barDir val="col"/>
        <c:grouping val="percentStacked"/>
        <c:varyColors val="0"/>
        <c:ser>
          <c:idx val="0"/>
          <c:order val="0"/>
          <c:tx>
            <c:strRef>
              <c:f>List1!$B$1</c:f>
              <c:strCache>
                <c:ptCount val="1"/>
                <c:pt idx="0">
                  <c:v>Nevím, nedokážu říct</c:v>
                </c:pt>
              </c:strCache>
            </c:strRef>
          </c:tx>
          <c:spPr>
            <a:solidFill>
              <a:schemeClr val="accent1">
                <a:tint val="50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INFLACE</c:v>
                </c:pt>
              </c:strCache>
            </c:strRef>
          </c:cat>
          <c:val>
            <c:numRef>
              <c:f>List1!$B$2</c:f>
              <c:numCache>
                <c:formatCode>General</c:formatCode>
                <c:ptCount val="1"/>
                <c:pt idx="0">
                  <c:v>10.923999999999999</c:v>
                </c:pt>
              </c:numCache>
            </c:numRef>
          </c:val>
          <c:extLst>
            <c:ext xmlns:c16="http://schemas.microsoft.com/office/drawing/2014/chart" uri="{C3380CC4-5D6E-409C-BE32-E72D297353CC}">
              <c16:uniqueId val="{00000000-30E0-4005-9A1B-CAF52091AB15}"/>
            </c:ext>
          </c:extLst>
        </c:ser>
        <c:ser>
          <c:idx val="1"/>
          <c:order val="1"/>
          <c:tx>
            <c:strRef>
              <c:f>List1!$C$1</c:f>
              <c:strCache>
                <c:ptCount val="1"/>
                <c:pt idx="0">
                  <c:v>Bude se snižovat</c:v>
                </c:pt>
              </c:strCache>
            </c:strRef>
          </c:tx>
          <c:spPr>
            <a:solidFill>
              <a:schemeClr val="accent1">
                <a:tint val="70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INFLACE</c:v>
                </c:pt>
              </c:strCache>
            </c:strRef>
          </c:cat>
          <c:val>
            <c:numRef>
              <c:f>List1!$C$2</c:f>
              <c:numCache>
                <c:formatCode>General</c:formatCode>
                <c:ptCount val="1"/>
                <c:pt idx="0">
                  <c:v>2.1850000000000001</c:v>
                </c:pt>
              </c:numCache>
            </c:numRef>
          </c:val>
          <c:extLst>
            <c:ext xmlns:c16="http://schemas.microsoft.com/office/drawing/2014/chart" uri="{C3380CC4-5D6E-409C-BE32-E72D297353CC}">
              <c16:uniqueId val="{00000001-30E0-4005-9A1B-CAF52091AB15}"/>
            </c:ext>
          </c:extLst>
        </c:ser>
        <c:ser>
          <c:idx val="2"/>
          <c:order val="2"/>
          <c:tx>
            <c:strRef>
              <c:f>List1!$D$1</c:f>
              <c:strCache>
                <c:ptCount val="1"/>
                <c:pt idx="0">
                  <c:v>Spíše se bude snižovat</c:v>
                </c:pt>
              </c:strCache>
            </c:strRef>
          </c:tx>
          <c:spPr>
            <a:solidFill>
              <a:schemeClr val="accent1">
                <a:tint val="90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INFLACE</c:v>
                </c:pt>
              </c:strCache>
            </c:strRef>
          </c:cat>
          <c:val>
            <c:numRef>
              <c:f>List1!$D$2</c:f>
              <c:numCache>
                <c:formatCode>General</c:formatCode>
                <c:ptCount val="1"/>
                <c:pt idx="0">
                  <c:v>26.614000000000001</c:v>
                </c:pt>
              </c:numCache>
            </c:numRef>
          </c:val>
          <c:extLst>
            <c:ext xmlns:c16="http://schemas.microsoft.com/office/drawing/2014/chart" uri="{C3380CC4-5D6E-409C-BE32-E72D297353CC}">
              <c16:uniqueId val="{00000002-30E0-4005-9A1B-CAF52091AB15}"/>
            </c:ext>
          </c:extLst>
        </c:ser>
        <c:ser>
          <c:idx val="3"/>
          <c:order val="3"/>
          <c:tx>
            <c:strRef>
              <c:f>List1!$E$1</c:f>
              <c:strCache>
                <c:ptCount val="1"/>
                <c:pt idx="0">
                  <c:v>Zůstane stejná</c:v>
                </c:pt>
              </c:strCache>
            </c:strRef>
          </c:tx>
          <c:spPr>
            <a:solidFill>
              <a:schemeClr val="accent1">
                <a:shade val="90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INFLACE</c:v>
                </c:pt>
              </c:strCache>
            </c:strRef>
          </c:cat>
          <c:val>
            <c:numRef>
              <c:f>List1!$E$2</c:f>
              <c:numCache>
                <c:formatCode>General</c:formatCode>
                <c:ptCount val="1"/>
                <c:pt idx="0">
                  <c:v>24.33</c:v>
                </c:pt>
              </c:numCache>
            </c:numRef>
          </c:val>
          <c:extLst>
            <c:ext xmlns:c16="http://schemas.microsoft.com/office/drawing/2014/chart" uri="{C3380CC4-5D6E-409C-BE32-E72D297353CC}">
              <c16:uniqueId val="{00000003-30E0-4005-9A1B-CAF52091AB15}"/>
            </c:ext>
          </c:extLst>
        </c:ser>
        <c:ser>
          <c:idx val="4"/>
          <c:order val="4"/>
          <c:tx>
            <c:strRef>
              <c:f>List1!$F$1</c:f>
              <c:strCache>
                <c:ptCount val="1"/>
                <c:pt idx="0">
                  <c:v>Spíše se bude zvyšovat</c:v>
                </c:pt>
              </c:strCache>
            </c:strRef>
          </c:tx>
          <c:spPr>
            <a:solidFill>
              <a:schemeClr val="accent1">
                <a:shade val="70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0">
                <a:spAutoFit/>
              </a:bodyPr>
              <a:lstStyle/>
              <a:p>
                <a:pPr algn="ctr">
                  <a:defRPr lang="en-US"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INFLACE</c:v>
                </c:pt>
              </c:strCache>
            </c:strRef>
          </c:cat>
          <c:val>
            <c:numRef>
              <c:f>List1!$F$2</c:f>
              <c:numCache>
                <c:formatCode>General</c:formatCode>
                <c:ptCount val="1"/>
                <c:pt idx="0">
                  <c:v>23.535</c:v>
                </c:pt>
              </c:numCache>
            </c:numRef>
          </c:val>
          <c:extLst>
            <c:ext xmlns:c16="http://schemas.microsoft.com/office/drawing/2014/chart" uri="{C3380CC4-5D6E-409C-BE32-E72D297353CC}">
              <c16:uniqueId val="{00000000-F2F8-4B36-9AB6-ED3B69DCE85D}"/>
            </c:ext>
          </c:extLst>
        </c:ser>
        <c:ser>
          <c:idx val="5"/>
          <c:order val="5"/>
          <c:tx>
            <c:strRef>
              <c:f>List1!$G$1</c:f>
              <c:strCache>
                <c:ptCount val="1"/>
                <c:pt idx="0">
                  <c:v>Bude se zvyšovat</c:v>
                </c:pt>
              </c:strCache>
            </c:strRef>
          </c:tx>
          <c:spPr>
            <a:solidFill>
              <a:schemeClr val="accent1">
                <a:shade val="50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0">
                <a:spAutoFit/>
              </a:bodyPr>
              <a:lstStyle/>
              <a:p>
                <a:pPr algn="ctr">
                  <a:defRPr lang="en-US"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INFLACE</c:v>
                </c:pt>
              </c:strCache>
            </c:strRef>
          </c:cat>
          <c:val>
            <c:numRef>
              <c:f>List1!$G$2</c:f>
              <c:numCache>
                <c:formatCode>General</c:formatCode>
                <c:ptCount val="1"/>
                <c:pt idx="0">
                  <c:v>12.413</c:v>
                </c:pt>
              </c:numCache>
            </c:numRef>
          </c:val>
          <c:extLst>
            <c:ext xmlns:c16="http://schemas.microsoft.com/office/drawing/2014/chart" uri="{C3380CC4-5D6E-409C-BE32-E72D297353CC}">
              <c16:uniqueId val="{00000001-F2F8-4B36-9AB6-ED3B69DCE85D}"/>
            </c:ext>
          </c:extLst>
        </c:ser>
        <c:dLbls>
          <c:showLegendKey val="0"/>
          <c:showVal val="0"/>
          <c:showCatName val="0"/>
          <c:showSerName val="0"/>
          <c:showPercent val="0"/>
          <c:showBubbleSize val="0"/>
        </c:dLbls>
        <c:gapWidth val="150"/>
        <c:overlap val="100"/>
        <c:axId val="1712433904"/>
        <c:axId val="1712433488"/>
      </c:barChart>
      <c:catAx>
        <c:axId val="1712433904"/>
        <c:scaling>
          <c:orientation val="minMax"/>
        </c:scaling>
        <c:delete val="1"/>
        <c:axPos val="b"/>
        <c:numFmt formatCode="General" sourceLinked="1"/>
        <c:majorTickMark val="out"/>
        <c:minorTickMark val="none"/>
        <c:tickLblPos val="nextTo"/>
        <c:crossAx val="1712433488"/>
        <c:crosses val="autoZero"/>
        <c:auto val="1"/>
        <c:lblAlgn val="ctr"/>
        <c:lblOffset val="100"/>
        <c:noMultiLvlLbl val="0"/>
      </c:catAx>
      <c:valAx>
        <c:axId val="1712433488"/>
        <c:scaling>
          <c:orientation val="minMax"/>
        </c:scaling>
        <c:delete val="0"/>
        <c:axPos val="l"/>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1712433904"/>
        <c:crosses val="autoZero"/>
        <c:crossBetween val="between"/>
      </c:valAx>
      <c:spPr>
        <a:noFill/>
        <a:ln>
          <a:noFill/>
        </a:ln>
        <a:effectLst/>
      </c:spPr>
    </c:plotArea>
    <c:legend>
      <c:legendPos val="r"/>
      <c:layout>
        <c:manualLayout>
          <c:xMode val="edge"/>
          <c:yMode val="edge"/>
          <c:x val="0.52235499478245173"/>
          <c:y val="0.14600745403389845"/>
          <c:w val="0.47764500521754827"/>
          <c:h val="0.546763173510405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3.9590554129294846E-2"/>
          <c:y val="0.1160332609989822"/>
          <c:w val="0.91931641302101552"/>
          <c:h val="0.51161473864986251"/>
        </c:manualLayout>
      </c:layout>
      <c:areaChart>
        <c:grouping val="standard"/>
        <c:varyColors val="0"/>
        <c:ser>
          <c:idx val="0"/>
          <c:order val="0"/>
          <c:tx>
            <c:strRef>
              <c:f>Sheet1!$B$1</c:f>
              <c:strCache>
                <c:ptCount val="1"/>
                <c:pt idx="0">
                  <c:v>Series 1</c:v>
                </c:pt>
              </c:strCache>
            </c:strRef>
          </c:tx>
          <c:spPr>
            <a:solidFill>
              <a:schemeClr val="accent2"/>
            </a:solidFill>
            <a:ln>
              <a:noFill/>
            </a:ln>
            <a:effectLst/>
          </c:spPr>
          <c:dLbls>
            <c:dLbl>
              <c:idx val="0"/>
              <c:layout>
                <c:manualLayout>
                  <c:x val="2.3647515725302316E-2"/>
                  <c:y val="-0.15590990639232338"/>
                </c:manualLayout>
              </c:layout>
              <c:numFmt formatCode="#,##0&quot; %&quot;;\-#,##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extLst>
                <c:ext xmlns:c15="http://schemas.microsoft.com/office/drawing/2012/chart" uri="{CE6537A1-D6FC-4f65-9D91-7224C49458BB}">
                  <c15:layout>
                    <c:manualLayout>
                      <c:w val="8.2910644861425326E-2"/>
                      <c:h val="0.13424670311732703"/>
                    </c:manualLayout>
                  </c15:layout>
                </c:ext>
                <c:ext xmlns:c16="http://schemas.microsoft.com/office/drawing/2014/chart" uri="{C3380CC4-5D6E-409C-BE32-E72D297353CC}">
                  <c16:uniqueId val="{00000000-AB8C-47A5-AE46-2446AB30CC3E}"/>
                </c:ext>
              </c:extLst>
            </c:dLbl>
            <c:dLbl>
              <c:idx val="1"/>
              <c:layout>
                <c:manualLayout>
                  <c:x val="-2.7271772902586373E-2"/>
                  <c:y val="-0.2469055803528562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B8C-47A5-AE46-2446AB30CC3E}"/>
                </c:ext>
              </c:extLst>
            </c:dLbl>
            <c:dLbl>
              <c:idx val="2"/>
              <c:layout>
                <c:manualLayout>
                  <c:x val="-1.376460193725283E-2"/>
                  <c:y val="-0.3199623605323296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B8C-47A5-AE46-2446AB30CC3E}"/>
                </c:ext>
              </c:extLst>
            </c:dLbl>
            <c:dLbl>
              <c:idx val="3"/>
              <c:layout>
                <c:manualLayout>
                  <c:x val="0"/>
                  <c:y val="-0.2865938202139304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B8C-47A5-AE46-2446AB30CC3E}"/>
                </c:ext>
              </c:extLst>
            </c:dLbl>
            <c:dLbl>
              <c:idx val="4"/>
              <c:layout>
                <c:manualLayout>
                  <c:x val="1.2108384438076049E-2"/>
                  <c:y val="-0.1830638855891866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B8C-47A5-AE46-2446AB30CC3E}"/>
                </c:ext>
              </c:extLst>
            </c:dLbl>
            <c:dLbl>
              <c:idx val="5"/>
              <c:layout>
                <c:manualLayout>
                  <c:x val="6.8823161866115017E-3"/>
                  <c:y val="-0.1417377048022681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B8C-47A5-AE46-2446AB30CC3E}"/>
                </c:ext>
              </c:extLst>
            </c:dLbl>
            <c:dLbl>
              <c:idx val="6"/>
              <c:layout>
                <c:manualLayout>
                  <c:x val="1.0323474279917347E-2"/>
                  <c:y val="-0.1040218924483468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B8C-47A5-AE46-2446AB30CC3E}"/>
                </c:ext>
              </c:extLst>
            </c:dLbl>
            <c:dLbl>
              <c:idx val="7"/>
              <c:layout>
                <c:manualLayout>
                  <c:x val="-8.6028952332645823E-3"/>
                  <c:y val="-0.1313960746715960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B8C-47A5-AE46-2446AB30CC3E}"/>
                </c:ext>
              </c:extLst>
            </c:dLbl>
            <c:dLbl>
              <c:idx val="8"/>
              <c:layout>
                <c:manualLayout>
                  <c:x val="-1.261743391778123E-16"/>
                  <c:y val="-0.1641584114134931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B8C-47A5-AE46-2446AB30CC3E}"/>
                </c:ext>
              </c:extLst>
            </c:dLbl>
            <c:dLbl>
              <c:idx val="9"/>
              <c:layout>
                <c:manualLayout>
                  <c:x val="5.1617371399586736E-3"/>
                  <c:y val="-0.1422590892132273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B8C-47A5-AE46-2446AB30CC3E}"/>
                </c:ext>
              </c:extLst>
            </c:dLbl>
            <c:dLbl>
              <c:idx val="10"/>
              <c:layout>
                <c:manualLayout>
                  <c:x val="-3.4411580933057825E-3"/>
                  <c:y val="-0.144257533298574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B8C-47A5-AE46-2446AB30CC3E}"/>
                </c:ext>
              </c:extLst>
            </c:dLbl>
            <c:dLbl>
              <c:idx val="11"/>
              <c:layout>
                <c:manualLayout>
                  <c:x val="1.7206404475699573E-3"/>
                  <c:y val="-0.3369846177481612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B8C-47A5-AE46-2446AB30CC3E}"/>
                </c:ext>
              </c:extLst>
            </c:dLbl>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O 1 % nebo méně</c:v>
                </c:pt>
                <c:pt idx="1">
                  <c:v>O 2 %</c:v>
                </c:pt>
                <c:pt idx="2">
                  <c:v>O 3-5 %</c:v>
                </c:pt>
                <c:pt idx="3">
                  <c:v>O 6-10 %</c:v>
                </c:pt>
                <c:pt idx="4">
                  <c:v>O 11-15 %</c:v>
                </c:pt>
                <c:pt idx="5">
                  <c:v>O 16-20 %</c:v>
                </c:pt>
                <c:pt idx="6">
                  <c:v>O 21-25 %</c:v>
                </c:pt>
                <c:pt idx="7">
                  <c:v>O více než 25 %</c:v>
                </c:pt>
              </c:strCache>
            </c:strRef>
          </c:cat>
          <c:val>
            <c:numRef>
              <c:f>Sheet1!$B$2:$B$9</c:f>
              <c:numCache>
                <c:formatCode>General</c:formatCode>
                <c:ptCount val="8"/>
                <c:pt idx="0">
                  <c:v>2.46</c:v>
                </c:pt>
                <c:pt idx="1">
                  <c:v>11.599</c:v>
                </c:pt>
                <c:pt idx="2">
                  <c:v>28.12</c:v>
                </c:pt>
                <c:pt idx="3">
                  <c:v>21.440999999999999</c:v>
                </c:pt>
                <c:pt idx="4">
                  <c:v>7.5570000000000004</c:v>
                </c:pt>
                <c:pt idx="5">
                  <c:v>3.1629999999999998</c:v>
                </c:pt>
                <c:pt idx="6">
                  <c:v>1.4059999999999999</c:v>
                </c:pt>
                <c:pt idx="7">
                  <c:v>1.23</c:v>
                </c:pt>
              </c:numCache>
            </c:numRef>
          </c:val>
          <c:extLst>
            <c:ext xmlns:c16="http://schemas.microsoft.com/office/drawing/2014/chart" uri="{C3380CC4-5D6E-409C-BE32-E72D297353CC}">
              <c16:uniqueId val="{0000000C-AB8C-47A5-AE46-2446AB30CC3E}"/>
            </c:ext>
          </c:extLst>
        </c:ser>
        <c:dLbls>
          <c:showLegendKey val="0"/>
          <c:showVal val="1"/>
          <c:showCatName val="0"/>
          <c:showSerName val="0"/>
          <c:showPercent val="0"/>
          <c:showBubbleSize val="0"/>
        </c:dLbls>
        <c:axId val="29205247"/>
        <c:axId val="29198047"/>
      </c:areaChart>
      <c:catAx>
        <c:axId val="29205247"/>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cs-CZ"/>
          </a:p>
        </c:txPr>
        <c:crossAx val="29198047"/>
        <c:crosses val="autoZero"/>
        <c:auto val="1"/>
        <c:lblAlgn val="ctr"/>
        <c:lblOffset val="100"/>
        <c:noMultiLvlLbl val="0"/>
      </c:catAx>
      <c:valAx>
        <c:axId val="29198047"/>
        <c:scaling>
          <c:orientation val="minMax"/>
        </c:scaling>
        <c:delete val="1"/>
        <c:axPos val="l"/>
        <c:numFmt formatCode="0&quot; %&quot;" sourceLinked="0"/>
        <c:majorTickMark val="none"/>
        <c:minorTickMark val="none"/>
        <c:tickLblPos val="none"/>
        <c:crossAx val="29205247"/>
        <c:crosses val="autoZero"/>
        <c:crossBetween val="midCat"/>
      </c:valAx>
      <c:spPr>
        <a:noFill/>
        <a:ln>
          <a:noFill/>
        </a:ln>
        <a:effectLst/>
      </c:spPr>
    </c:plotArea>
    <c:plotVisOnly val="1"/>
    <c:dispBlanksAs val="zero"/>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7.0754845941438604E-2"/>
          <c:y val="0.14743965024193917"/>
          <c:w val="0.90608497005108646"/>
          <c:h val="0.5329397944313008"/>
        </c:manualLayout>
      </c:layout>
      <c:areaChart>
        <c:grouping val="standard"/>
        <c:varyColors val="0"/>
        <c:ser>
          <c:idx val="0"/>
          <c:order val="0"/>
          <c:tx>
            <c:strRef>
              <c:f>Sheet1!$B$1</c:f>
              <c:strCache>
                <c:ptCount val="1"/>
                <c:pt idx="0">
                  <c:v>Series 1</c:v>
                </c:pt>
              </c:strCache>
            </c:strRef>
          </c:tx>
          <c:spPr>
            <a:solidFill>
              <a:schemeClr val="accent1"/>
            </a:solidFill>
            <a:ln>
              <a:noFill/>
            </a:ln>
            <a:effectLst/>
          </c:spPr>
          <c:dLbls>
            <c:dLbl>
              <c:idx val="0"/>
              <c:layout>
                <c:manualLayout>
                  <c:x val="3.4411580933057825E-3"/>
                  <c:y val="-0.1980019461635186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939-4B56-A7DC-7ED078881728}"/>
                </c:ext>
              </c:extLst>
            </c:dLbl>
            <c:dLbl>
              <c:idx val="1"/>
              <c:layout>
                <c:manualLayout>
                  <c:x val="5.5278415524815123E-3"/>
                  <c:y val="-0.2167334888713782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939-4B56-A7DC-7ED078881728}"/>
                </c:ext>
              </c:extLst>
            </c:dLbl>
            <c:dLbl>
              <c:idx val="2"/>
              <c:layout>
                <c:manualLayout>
                  <c:x val="-6.8822636667724589E-3"/>
                  <c:y val="-0.2840848701475939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939-4B56-A7DC-7ED078881728}"/>
                </c:ext>
              </c:extLst>
            </c:dLbl>
            <c:dLbl>
              <c:idx val="3"/>
              <c:layout>
                <c:manualLayout>
                  <c:x val="3.301016460337574E-2"/>
                  <c:y val="-0.17622013616491022"/>
                </c:manualLayout>
              </c:layout>
              <c:numFmt formatCode="#,##0&quot; %&quot;;\-#,##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extLst>
                <c:ext xmlns:c15="http://schemas.microsoft.com/office/drawing/2012/chart" uri="{CE6537A1-D6FC-4f65-9D91-7224C49458BB}">
                  <c15:layout>
                    <c:manualLayout>
                      <c:w val="8.534973369336811E-2"/>
                      <c:h val="0.17613863783008032"/>
                    </c:manualLayout>
                  </c15:layout>
                </c:ext>
                <c:ext xmlns:c16="http://schemas.microsoft.com/office/drawing/2014/chart" uri="{C3380CC4-5D6E-409C-BE32-E72D297353CC}">
                  <c16:uniqueId val="{00000003-1939-4B56-A7DC-7ED078881728}"/>
                </c:ext>
              </c:extLst>
            </c:dLbl>
            <c:dLbl>
              <c:idx val="4"/>
              <c:layout>
                <c:manualLayout>
                  <c:x val="-3.4411504843132683E-3"/>
                  <c:y val="-0.1394317180397409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939-4B56-A7DC-7ED078881728}"/>
                </c:ext>
              </c:extLst>
            </c:dLbl>
            <c:dLbl>
              <c:idx val="5"/>
              <c:layout>
                <c:manualLayout>
                  <c:x val="-8.3455104442770843E-3"/>
                  <c:y val="-0.1128802500914166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939-4B56-A7DC-7ED078881728}"/>
                </c:ext>
              </c:extLst>
            </c:dLbl>
            <c:dLbl>
              <c:idx val="6"/>
              <c:layout>
                <c:manualLayout>
                  <c:x val="1.8493559335296017E-3"/>
                  <c:y val="-8.99705088183114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939-4B56-A7DC-7ED078881728}"/>
                </c:ext>
              </c:extLst>
            </c:dLbl>
            <c:dLbl>
              <c:idx val="7"/>
              <c:layout>
                <c:manualLayout>
                  <c:x val="3.8614645787881166E-4"/>
                  <c:y val="-8.92419422025946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939-4B56-A7DC-7ED078881728}"/>
                </c:ext>
              </c:extLst>
            </c:dLbl>
            <c:dLbl>
              <c:idx val="8"/>
              <c:layout>
                <c:manualLayout>
                  <c:x val="0"/>
                  <c:y val="-0.1550342182900646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939-4B56-A7DC-7ED078881728}"/>
                </c:ext>
              </c:extLst>
            </c:dLbl>
            <c:dLbl>
              <c:idx val="9"/>
              <c:layout>
                <c:manualLayout>
                  <c:x val="-1.7205790466530175E-3"/>
                  <c:y val="-0.1471859460218990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939-4B56-A7DC-7ED078881728}"/>
                </c:ext>
              </c:extLst>
            </c:dLbl>
            <c:dLbl>
              <c:idx val="10"/>
              <c:layout>
                <c:manualLayout>
                  <c:x val="1.7205790466527651E-3"/>
                  <c:y val="-0.1557622317040990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939-4B56-A7DC-7ED078881728}"/>
                </c:ext>
              </c:extLst>
            </c:dLbl>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O 1 % nebo méně</c:v>
                </c:pt>
                <c:pt idx="1">
                  <c:v>O 2 %</c:v>
                </c:pt>
                <c:pt idx="2">
                  <c:v>O 3-5 %</c:v>
                </c:pt>
                <c:pt idx="3">
                  <c:v>O 6-10 %</c:v>
                </c:pt>
                <c:pt idx="4">
                  <c:v>O 11-15 %</c:v>
                </c:pt>
                <c:pt idx="5">
                  <c:v>O 16-20 %</c:v>
                </c:pt>
                <c:pt idx="6">
                  <c:v>O 21-25 %</c:v>
                </c:pt>
                <c:pt idx="7">
                  <c:v>O více než 25 %</c:v>
                </c:pt>
              </c:strCache>
            </c:strRef>
          </c:cat>
          <c:val>
            <c:numRef>
              <c:f>Sheet1!$B$2:$B$9</c:f>
              <c:numCache>
                <c:formatCode>General</c:formatCode>
                <c:ptCount val="8"/>
                <c:pt idx="0">
                  <c:v>6.3159999999999998</c:v>
                </c:pt>
                <c:pt idx="1">
                  <c:v>18.946999999999999</c:v>
                </c:pt>
                <c:pt idx="2">
                  <c:v>30.526</c:v>
                </c:pt>
                <c:pt idx="3">
                  <c:v>22.105</c:v>
                </c:pt>
                <c:pt idx="4">
                  <c:v>4.2110000000000003</c:v>
                </c:pt>
                <c:pt idx="5">
                  <c:v>1.0529999999999999</c:v>
                </c:pt>
                <c:pt idx="6">
                  <c:v>1.0529999999999999</c:v>
                </c:pt>
                <c:pt idx="7">
                  <c:v>0</c:v>
                </c:pt>
              </c:numCache>
            </c:numRef>
          </c:val>
          <c:extLst>
            <c:ext xmlns:c16="http://schemas.microsoft.com/office/drawing/2014/chart" uri="{C3380CC4-5D6E-409C-BE32-E72D297353CC}">
              <c16:uniqueId val="{0000000B-1939-4B56-A7DC-7ED078881728}"/>
            </c:ext>
          </c:extLst>
        </c:ser>
        <c:dLbls>
          <c:showLegendKey val="0"/>
          <c:showVal val="1"/>
          <c:showCatName val="0"/>
          <c:showSerName val="0"/>
          <c:showPercent val="0"/>
          <c:showBubbleSize val="0"/>
        </c:dLbls>
        <c:axId val="29205247"/>
        <c:axId val="29198047"/>
      </c:areaChart>
      <c:catAx>
        <c:axId val="29205247"/>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cs-CZ"/>
          </a:p>
        </c:txPr>
        <c:crossAx val="29198047"/>
        <c:crosses val="autoZero"/>
        <c:auto val="1"/>
        <c:lblAlgn val="ctr"/>
        <c:lblOffset val="100"/>
        <c:noMultiLvlLbl val="0"/>
      </c:catAx>
      <c:valAx>
        <c:axId val="29198047"/>
        <c:scaling>
          <c:orientation val="minMax"/>
        </c:scaling>
        <c:delete val="1"/>
        <c:axPos val="l"/>
        <c:numFmt formatCode="0&quot; %&quot;" sourceLinked="0"/>
        <c:majorTickMark val="none"/>
        <c:minorTickMark val="none"/>
        <c:tickLblPos val="none"/>
        <c:crossAx val="29205247"/>
        <c:crosses val="autoZero"/>
        <c:crossBetween val="midCat"/>
      </c:valAx>
      <c:spPr>
        <a:noFill/>
        <a:ln>
          <a:noFill/>
        </a:ln>
        <a:effectLst/>
      </c:spPr>
    </c:plotArea>
    <c:plotVisOnly val="1"/>
    <c:dispBlanksAs val="zero"/>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5.2115681839910478E-2"/>
          <c:y val="6.2920413595720495E-2"/>
          <c:w val="0.46826891822832212"/>
          <c:h val="0.79456461264858025"/>
        </c:manualLayout>
      </c:layout>
      <c:barChart>
        <c:barDir val="col"/>
        <c:grouping val="percentStacked"/>
        <c:varyColors val="0"/>
        <c:ser>
          <c:idx val="0"/>
          <c:order val="0"/>
          <c:tx>
            <c:strRef>
              <c:f>List1!$B$1</c:f>
              <c:strCache>
                <c:ptCount val="1"/>
                <c:pt idx="0">
                  <c:v>Nevím, nedokážu určit</c:v>
                </c:pt>
              </c:strCache>
            </c:strRef>
          </c:tx>
          <c:spPr>
            <a:solidFill>
              <a:schemeClr val="accent1">
                <a:tint val="58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reálné ceny</c:v>
                </c:pt>
              </c:strCache>
            </c:strRef>
          </c:cat>
          <c:val>
            <c:numRef>
              <c:f>List1!$B$2</c:f>
              <c:numCache>
                <c:formatCode>General</c:formatCode>
                <c:ptCount val="1"/>
                <c:pt idx="0">
                  <c:v>6.8520000000000003</c:v>
                </c:pt>
              </c:numCache>
            </c:numRef>
          </c:val>
          <c:extLst>
            <c:ext xmlns:c16="http://schemas.microsoft.com/office/drawing/2014/chart" uri="{C3380CC4-5D6E-409C-BE32-E72D297353CC}">
              <c16:uniqueId val="{00000000-D9AC-4402-BFDC-AA57EDB1ED80}"/>
            </c:ext>
          </c:extLst>
        </c:ser>
        <c:ser>
          <c:idx val="1"/>
          <c:order val="1"/>
          <c:tx>
            <c:strRef>
              <c:f>List1!$C$1</c:f>
              <c:strCache>
                <c:ptCount val="1"/>
                <c:pt idx="0">
                  <c:v>Klesly</c:v>
                </c:pt>
              </c:strCache>
            </c:strRef>
          </c:tx>
          <c:spPr>
            <a:solidFill>
              <a:schemeClr val="accent1">
                <a:tint val="86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reálné ceny</c:v>
                </c:pt>
              </c:strCache>
            </c:strRef>
          </c:cat>
          <c:val>
            <c:numRef>
              <c:f>List1!$C$2</c:f>
              <c:numCache>
                <c:formatCode>General</c:formatCode>
                <c:ptCount val="1"/>
                <c:pt idx="0">
                  <c:v>18.867999999999999</c:v>
                </c:pt>
              </c:numCache>
            </c:numRef>
          </c:val>
          <c:extLst>
            <c:ext xmlns:c16="http://schemas.microsoft.com/office/drawing/2014/chart" uri="{C3380CC4-5D6E-409C-BE32-E72D297353CC}">
              <c16:uniqueId val="{00000001-D9AC-4402-BFDC-AA57EDB1ED80}"/>
            </c:ext>
          </c:extLst>
        </c:ser>
        <c:ser>
          <c:idx val="2"/>
          <c:order val="2"/>
          <c:tx>
            <c:strRef>
              <c:f>List1!$D$1</c:f>
              <c:strCache>
                <c:ptCount val="1"/>
                <c:pt idx="0">
                  <c:v>Zůstaly stejné</c:v>
                </c:pt>
              </c:strCache>
            </c:strRef>
          </c:tx>
          <c:spPr>
            <a:solidFill>
              <a:schemeClr val="accent1">
                <a:shade val="86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reálné ceny</c:v>
                </c:pt>
              </c:strCache>
            </c:strRef>
          </c:cat>
          <c:val>
            <c:numRef>
              <c:f>List1!$D$2</c:f>
              <c:numCache>
                <c:formatCode>General</c:formatCode>
                <c:ptCount val="1"/>
                <c:pt idx="0">
                  <c:v>17.776</c:v>
                </c:pt>
              </c:numCache>
            </c:numRef>
          </c:val>
          <c:extLst>
            <c:ext xmlns:c16="http://schemas.microsoft.com/office/drawing/2014/chart" uri="{C3380CC4-5D6E-409C-BE32-E72D297353CC}">
              <c16:uniqueId val="{00000002-D9AC-4402-BFDC-AA57EDB1ED80}"/>
            </c:ext>
          </c:extLst>
        </c:ser>
        <c:ser>
          <c:idx val="3"/>
          <c:order val="3"/>
          <c:tx>
            <c:strRef>
              <c:f>List1!$E$1</c:f>
              <c:strCache>
                <c:ptCount val="1"/>
                <c:pt idx="0">
                  <c:v>Stouply</c:v>
                </c:pt>
              </c:strCache>
            </c:strRef>
          </c:tx>
          <c:spPr>
            <a:solidFill>
              <a:schemeClr val="accent1">
                <a:shade val="58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reálné ceny</c:v>
                </c:pt>
              </c:strCache>
            </c:strRef>
          </c:cat>
          <c:val>
            <c:numRef>
              <c:f>List1!$E$2</c:f>
              <c:numCache>
                <c:formatCode>General</c:formatCode>
                <c:ptCount val="1"/>
                <c:pt idx="0">
                  <c:v>56.503999999999998</c:v>
                </c:pt>
              </c:numCache>
            </c:numRef>
          </c:val>
          <c:extLst>
            <c:ext xmlns:c16="http://schemas.microsoft.com/office/drawing/2014/chart" uri="{C3380CC4-5D6E-409C-BE32-E72D297353CC}">
              <c16:uniqueId val="{00000003-D9AC-4402-BFDC-AA57EDB1ED80}"/>
            </c:ext>
          </c:extLst>
        </c:ser>
        <c:dLbls>
          <c:showLegendKey val="0"/>
          <c:showVal val="0"/>
          <c:showCatName val="0"/>
          <c:showSerName val="0"/>
          <c:showPercent val="0"/>
          <c:showBubbleSize val="0"/>
        </c:dLbls>
        <c:gapWidth val="150"/>
        <c:overlap val="100"/>
        <c:axId val="1712433904"/>
        <c:axId val="1712433488"/>
      </c:barChart>
      <c:catAx>
        <c:axId val="1712433904"/>
        <c:scaling>
          <c:orientation val="minMax"/>
        </c:scaling>
        <c:delete val="1"/>
        <c:axPos val="b"/>
        <c:numFmt formatCode="General" sourceLinked="1"/>
        <c:majorTickMark val="out"/>
        <c:minorTickMark val="none"/>
        <c:tickLblPos val="nextTo"/>
        <c:crossAx val="1712433488"/>
        <c:crosses val="autoZero"/>
        <c:auto val="1"/>
        <c:lblAlgn val="ctr"/>
        <c:lblOffset val="100"/>
        <c:noMultiLvlLbl val="0"/>
      </c:catAx>
      <c:valAx>
        <c:axId val="1712433488"/>
        <c:scaling>
          <c:orientation val="minMax"/>
        </c:scaling>
        <c:delete val="0"/>
        <c:axPos val="l"/>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1712433904"/>
        <c:crosses val="autoZero"/>
        <c:crossBetween val="between"/>
      </c:valAx>
      <c:spPr>
        <a:noFill/>
        <a:ln>
          <a:noFill/>
        </a:ln>
        <a:effectLst/>
      </c:spPr>
    </c:plotArea>
    <c:legend>
      <c:legendPos val="r"/>
      <c:layout>
        <c:manualLayout>
          <c:xMode val="edge"/>
          <c:yMode val="edge"/>
          <c:x val="0.52235499478245173"/>
          <c:y val="9.8416789298779436E-2"/>
          <c:w val="0.45675292982773658"/>
          <c:h val="0.6547955254635405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List1!$B$1</c:f>
              <c:strCache>
                <c:ptCount val="1"/>
                <c:pt idx="0">
                  <c:v>Řada 1</c:v>
                </c:pt>
              </c:strCache>
            </c:strRef>
          </c:tx>
          <c:spPr>
            <a:solidFill>
              <a:schemeClr val="accent1"/>
            </a:solidFill>
            <a:ln>
              <a:noFill/>
            </a:ln>
            <a:effectLst/>
          </c:spPr>
          <c:invertIfNegative val="0"/>
          <c:dPt>
            <c:idx val="0"/>
            <c:invertIfNegative val="0"/>
            <c:bubble3D val="0"/>
            <c:spPr>
              <a:solidFill>
                <a:schemeClr val="accent4">
                  <a:lumMod val="40000"/>
                  <a:lumOff val="60000"/>
                </a:schemeClr>
              </a:solidFill>
              <a:ln>
                <a:noFill/>
              </a:ln>
              <a:effectLst/>
            </c:spPr>
            <c:extLst>
              <c:ext xmlns:c16="http://schemas.microsoft.com/office/drawing/2014/chart" uri="{C3380CC4-5D6E-409C-BE32-E72D297353CC}">
                <c16:uniqueId val="{00000012-D9EB-4D73-980A-E5B0206CB26B}"/>
              </c:ext>
            </c:extLst>
          </c:dPt>
          <c:dPt>
            <c:idx val="2"/>
            <c:invertIfNegative val="0"/>
            <c:bubble3D val="0"/>
            <c:spPr>
              <a:solidFill>
                <a:schemeClr val="accent4">
                  <a:lumMod val="40000"/>
                  <a:lumOff val="60000"/>
                </a:schemeClr>
              </a:solidFill>
              <a:ln>
                <a:noFill/>
              </a:ln>
              <a:effectLst/>
            </c:spPr>
            <c:extLst>
              <c:ext xmlns:c16="http://schemas.microsoft.com/office/drawing/2014/chart" uri="{C3380CC4-5D6E-409C-BE32-E72D297353CC}">
                <c16:uniqueId val="{00000011-D9EB-4D73-980A-E5B0206CB26B}"/>
              </c:ext>
            </c:extLst>
          </c:dPt>
          <c:dPt>
            <c:idx val="3"/>
            <c:invertIfNegative val="0"/>
            <c:bubble3D val="0"/>
            <c:spPr>
              <a:solidFill>
                <a:schemeClr val="accent4">
                  <a:lumMod val="40000"/>
                  <a:lumOff val="60000"/>
                </a:schemeClr>
              </a:solidFill>
              <a:ln>
                <a:noFill/>
              </a:ln>
              <a:effectLst/>
            </c:spPr>
            <c:extLst>
              <c:ext xmlns:c16="http://schemas.microsoft.com/office/drawing/2014/chart" uri="{C3380CC4-5D6E-409C-BE32-E72D297353CC}">
                <c16:uniqueId val="{00000010-D9EB-4D73-980A-E5B0206CB26B}"/>
              </c:ext>
            </c:extLst>
          </c:dPt>
          <c:dPt>
            <c:idx val="4"/>
            <c:invertIfNegative val="0"/>
            <c:bubble3D val="0"/>
            <c:spPr>
              <a:solidFill>
                <a:schemeClr val="accent4">
                  <a:lumMod val="40000"/>
                  <a:lumOff val="60000"/>
                </a:schemeClr>
              </a:solidFill>
              <a:ln>
                <a:noFill/>
              </a:ln>
              <a:effectLst/>
            </c:spPr>
            <c:extLst>
              <c:ext xmlns:c16="http://schemas.microsoft.com/office/drawing/2014/chart" uri="{C3380CC4-5D6E-409C-BE32-E72D297353CC}">
                <c16:uniqueId val="{0000000F-D9EB-4D73-980A-E5B0206CB26B}"/>
              </c:ext>
            </c:extLst>
          </c:dPt>
          <c:dPt>
            <c:idx val="5"/>
            <c:invertIfNegative val="0"/>
            <c:bubble3D val="0"/>
            <c:spPr>
              <a:solidFill>
                <a:schemeClr val="accent4">
                  <a:lumMod val="40000"/>
                  <a:lumOff val="60000"/>
                </a:schemeClr>
              </a:solidFill>
              <a:ln>
                <a:noFill/>
              </a:ln>
              <a:effectLst/>
            </c:spPr>
            <c:extLst>
              <c:ext xmlns:c16="http://schemas.microsoft.com/office/drawing/2014/chart" uri="{C3380CC4-5D6E-409C-BE32-E72D297353CC}">
                <c16:uniqueId val="{0000000E-D9EB-4D73-980A-E5B0206CB26B}"/>
              </c:ext>
            </c:extLst>
          </c:dPt>
          <c:dPt>
            <c:idx val="6"/>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03-E090-4742-A8CD-CA5873E64372}"/>
              </c:ext>
            </c:extLst>
          </c:dPt>
          <c:dPt>
            <c:idx val="7"/>
            <c:invertIfNegative val="0"/>
            <c:bubble3D val="0"/>
            <c:spPr>
              <a:solidFill>
                <a:schemeClr val="accent1"/>
              </a:solidFill>
              <a:ln>
                <a:noFill/>
              </a:ln>
              <a:effectLst/>
            </c:spPr>
            <c:extLst>
              <c:ext xmlns:c16="http://schemas.microsoft.com/office/drawing/2014/chart" uri="{C3380CC4-5D6E-409C-BE32-E72D297353CC}">
                <c16:uniqueId val="{00000004-E090-4742-A8CD-CA5873E64372}"/>
              </c:ext>
            </c:extLst>
          </c:dPt>
          <c:dPt>
            <c:idx val="8"/>
            <c:invertIfNegative val="0"/>
            <c:bubble3D val="0"/>
            <c:spPr>
              <a:solidFill>
                <a:schemeClr val="accent1"/>
              </a:solidFill>
              <a:ln>
                <a:noFill/>
              </a:ln>
              <a:effectLst/>
            </c:spPr>
            <c:extLst>
              <c:ext xmlns:c16="http://schemas.microsoft.com/office/drawing/2014/chart" uri="{C3380CC4-5D6E-409C-BE32-E72D297353CC}">
                <c16:uniqueId val="{00000005-E090-4742-A8CD-CA5873E64372}"/>
              </c:ext>
            </c:extLst>
          </c:dPt>
          <c:dPt>
            <c:idx val="9"/>
            <c:invertIfNegative val="0"/>
            <c:bubble3D val="0"/>
            <c:spPr>
              <a:solidFill>
                <a:schemeClr val="accent1"/>
              </a:solidFill>
              <a:ln>
                <a:noFill/>
              </a:ln>
              <a:effectLst/>
            </c:spPr>
            <c:extLst>
              <c:ext xmlns:c16="http://schemas.microsoft.com/office/drawing/2014/chart" uri="{C3380CC4-5D6E-409C-BE32-E72D297353CC}">
                <c16:uniqueId val="{00000007-E090-4742-A8CD-CA5873E64372}"/>
              </c:ext>
            </c:extLst>
          </c:dPt>
          <c:dPt>
            <c:idx val="10"/>
            <c:invertIfNegative val="0"/>
            <c:bubble3D val="0"/>
            <c:spPr>
              <a:solidFill>
                <a:schemeClr val="accent1"/>
              </a:solidFill>
              <a:ln>
                <a:noFill/>
              </a:ln>
              <a:effectLst/>
            </c:spPr>
            <c:extLst>
              <c:ext xmlns:c16="http://schemas.microsoft.com/office/drawing/2014/chart" uri="{C3380CC4-5D6E-409C-BE32-E72D297353CC}">
                <c16:uniqueId val="{00000009-E090-4742-A8CD-CA5873E64372}"/>
              </c:ext>
            </c:extLst>
          </c:dPt>
          <c:dPt>
            <c:idx val="11"/>
            <c:invertIfNegative val="0"/>
            <c:bubble3D val="0"/>
            <c:spPr>
              <a:solidFill>
                <a:schemeClr val="accent1"/>
              </a:solidFill>
              <a:ln>
                <a:noFill/>
              </a:ln>
              <a:effectLst/>
            </c:spPr>
            <c:extLst>
              <c:ext xmlns:c16="http://schemas.microsoft.com/office/drawing/2014/chart" uri="{C3380CC4-5D6E-409C-BE32-E72D297353CC}">
                <c16:uniqueId val="{00000006-E090-4742-A8CD-CA5873E64372}"/>
              </c:ext>
            </c:extLst>
          </c:dPt>
          <c:dPt>
            <c:idx val="12"/>
            <c:invertIfNegative val="0"/>
            <c:bubble3D val="0"/>
            <c:spPr>
              <a:solidFill>
                <a:schemeClr val="accent1"/>
              </a:solidFill>
              <a:ln>
                <a:noFill/>
              </a:ln>
              <a:effectLst/>
            </c:spPr>
            <c:extLst>
              <c:ext xmlns:c16="http://schemas.microsoft.com/office/drawing/2014/chart" uri="{C3380CC4-5D6E-409C-BE32-E72D297353CC}">
                <c16:uniqueId val="{00000001-E090-4742-A8CD-CA5873E64372}"/>
              </c:ext>
            </c:extLst>
          </c:dPt>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List1!$A$2:$A$15</c:f>
              <c:strCache>
                <c:ptCount val="13"/>
                <c:pt idx="0">
                  <c:v>Snížily se 
o více než 50 %</c:v>
                </c:pt>
                <c:pt idx="1">
                  <c:v>o 41-50 %</c:v>
                </c:pt>
                <c:pt idx="2">
                  <c:v>o 31-40 %</c:v>
                </c:pt>
                <c:pt idx="3">
                  <c:v>o 21-30 %</c:v>
                </c:pt>
                <c:pt idx="4">
                  <c:v>o 11-20 %</c:v>
                </c:pt>
                <c:pt idx="5">
                  <c:v>o 0,1-10 %</c:v>
                </c:pt>
                <c:pt idx="6">
                  <c:v>Nezměnily se, zůstaly stejné</c:v>
                </c:pt>
                <c:pt idx="7">
                  <c:v>Zvýšily se 
o 0,1-10 %</c:v>
                </c:pt>
                <c:pt idx="8">
                  <c:v>o 11-20 %</c:v>
                </c:pt>
                <c:pt idx="9">
                  <c:v>o 21-30 %</c:v>
                </c:pt>
                <c:pt idx="10">
                  <c:v>o 31-40 %</c:v>
                </c:pt>
                <c:pt idx="11">
                  <c:v>o 41-50 %</c:v>
                </c:pt>
                <c:pt idx="12">
                  <c:v>o více než 50 %</c:v>
                </c:pt>
              </c:strCache>
            </c:strRef>
          </c:cat>
          <c:val>
            <c:numRef>
              <c:f>List1!$B$2:$B$15</c:f>
              <c:numCache>
                <c:formatCode>General</c:formatCode>
                <c:ptCount val="13"/>
                <c:pt idx="0">
                  <c:v>0.39700000000000002</c:v>
                </c:pt>
                <c:pt idx="1">
                  <c:v>0</c:v>
                </c:pt>
                <c:pt idx="2">
                  <c:v>0.19900000000000001</c:v>
                </c:pt>
                <c:pt idx="3">
                  <c:v>0.59599999999999997</c:v>
                </c:pt>
                <c:pt idx="4">
                  <c:v>1.1919999999999999</c:v>
                </c:pt>
                <c:pt idx="5">
                  <c:v>1.49</c:v>
                </c:pt>
                <c:pt idx="6">
                  <c:v>1.7869999999999999</c:v>
                </c:pt>
                <c:pt idx="7">
                  <c:v>6.5540000000000003</c:v>
                </c:pt>
                <c:pt idx="8">
                  <c:v>18.867999999999999</c:v>
                </c:pt>
                <c:pt idx="9">
                  <c:v>19.364000000000001</c:v>
                </c:pt>
                <c:pt idx="10">
                  <c:v>14.002000000000001</c:v>
                </c:pt>
                <c:pt idx="11">
                  <c:v>8.2420000000000009</c:v>
                </c:pt>
                <c:pt idx="12">
                  <c:v>9.3350000000000009</c:v>
                </c:pt>
              </c:numCache>
            </c:numRef>
          </c:val>
          <c:extLst>
            <c:ext xmlns:c16="http://schemas.microsoft.com/office/drawing/2014/chart" uri="{C3380CC4-5D6E-409C-BE32-E72D297353CC}">
              <c16:uniqueId val="{00000000-E090-4742-A8CD-CA5873E64372}"/>
            </c:ext>
          </c:extLst>
        </c:ser>
        <c:dLbls>
          <c:showLegendKey val="0"/>
          <c:showVal val="0"/>
          <c:showCatName val="0"/>
          <c:showSerName val="0"/>
          <c:showPercent val="0"/>
          <c:showBubbleSize val="0"/>
        </c:dLbls>
        <c:gapWidth val="150"/>
        <c:axId val="787682096"/>
        <c:axId val="787678352"/>
      </c:barChart>
      <c:catAx>
        <c:axId val="78768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cs-CZ"/>
          </a:p>
        </c:txPr>
        <c:crossAx val="787678352"/>
        <c:crosses val="autoZero"/>
        <c:auto val="1"/>
        <c:lblAlgn val="ctr"/>
        <c:lblOffset val="100"/>
        <c:noMultiLvlLbl val="0"/>
      </c:catAx>
      <c:valAx>
        <c:axId val="787678352"/>
        <c:scaling>
          <c:orientation val="minMax"/>
        </c:scaling>
        <c:delete val="1"/>
        <c:axPos val="l"/>
        <c:numFmt formatCode="#,##0&quot;%&quot;;\-#,##0" sourceLinked="0"/>
        <c:majorTickMark val="none"/>
        <c:minorTickMark val="none"/>
        <c:tickLblPos val="nextTo"/>
        <c:crossAx val="787682096"/>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48271469554478957"/>
          <c:y val="2.9492559092786082E-2"/>
          <c:w val="0.51728530844539422"/>
          <c:h val="0.94101488181442783"/>
        </c:manualLayout>
      </c:layout>
      <c:barChart>
        <c:barDir val="bar"/>
        <c:grouping val="clustered"/>
        <c:varyColors val="0"/>
        <c:ser>
          <c:idx val="0"/>
          <c:order val="0"/>
          <c:tx>
            <c:strRef>
              <c:f>List1!$B$1</c:f>
              <c:strCache>
                <c:ptCount val="1"/>
                <c:pt idx="0">
                  <c:v>preference</c:v>
                </c:pt>
              </c:strCache>
            </c:strRef>
          </c:tx>
          <c:spPr>
            <a:solidFill>
              <a:schemeClr val="accent1"/>
            </a:solidFill>
            <a:ln>
              <a:noFill/>
            </a:ln>
            <a:effectLst/>
          </c:spPr>
          <c:invertIfNegative val="0"/>
          <c:dPt>
            <c:idx val="17"/>
            <c:invertIfNegative val="0"/>
            <c:bubble3D val="0"/>
            <c:spPr>
              <a:solidFill>
                <a:schemeClr val="accent1"/>
              </a:solidFill>
              <a:ln>
                <a:noFill/>
              </a:ln>
              <a:effectLst/>
            </c:spPr>
            <c:extLst>
              <c:ext xmlns:c16="http://schemas.microsoft.com/office/drawing/2014/chart" uri="{C3380CC4-5D6E-409C-BE32-E72D297353CC}">
                <c16:uniqueId val="{00000001-913F-4F5E-85A7-1CD465B23629}"/>
              </c:ext>
            </c:extLst>
          </c:dPt>
          <c:dPt>
            <c:idx val="18"/>
            <c:invertIfNegative val="0"/>
            <c:bubble3D val="0"/>
            <c:spPr>
              <a:solidFill>
                <a:schemeClr val="accent1"/>
              </a:solidFill>
              <a:ln>
                <a:noFill/>
              </a:ln>
              <a:effectLst/>
            </c:spPr>
            <c:extLst>
              <c:ext xmlns:c16="http://schemas.microsoft.com/office/drawing/2014/chart" uri="{C3380CC4-5D6E-409C-BE32-E72D297353CC}">
                <c16:uniqueId val="{00000003-913F-4F5E-85A7-1CD465B23629}"/>
              </c:ext>
            </c:extLst>
          </c:dPt>
          <c:dLbls>
            <c:dLbl>
              <c:idx val="0"/>
              <c:layout>
                <c:manualLayout>
                  <c:x val="0"/>
                  <c:y val="-2.888618728484623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13F-4F5E-85A7-1CD465B23629}"/>
                </c:ext>
              </c:extLst>
            </c:dLbl>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List1!$A$2:$A$11</c:f>
              <c:strCache>
                <c:ptCount val="10"/>
                <c:pt idx="0">
                  <c:v>Nevím, nedokážu odpovědět</c:v>
                </c:pt>
                <c:pt idx="1">
                  <c:v>Jiné</c:v>
                </c:pt>
                <c:pt idx="2">
                  <c:v>Výše provozních nákladů v dané lokalitě</c:v>
                </c:pt>
                <c:pt idx="3">
                  <c:v>Vhodná lokalita ke sportovním aktivitám</c:v>
                </c:pt>
                <c:pt idx="4">
                  <c:v>Návratnost investic, výhodnost lokality</c:v>
                </c:pt>
                <c:pt idx="5">
                  <c:v>Ceny nemovitostí ve zvolené lokalitě</c:v>
                </c:pt>
                <c:pt idx="6">
                  <c:v>Blízkost k místu narození</c:v>
                </c:pt>
                <c:pt idx="7">
                  <c:v>Vhodná lokalita k relaxaci, odpočinku</c:v>
                </c:pt>
                <c:pt idx="8">
                  <c:v>Blízkost k rodině</c:v>
                </c:pt>
                <c:pt idx="9">
                  <c:v>Blízkost k místu bydliště</c:v>
                </c:pt>
              </c:strCache>
            </c:strRef>
          </c:cat>
          <c:val>
            <c:numRef>
              <c:f>List1!$B$2:$B$11</c:f>
              <c:numCache>
                <c:formatCode>General</c:formatCode>
                <c:ptCount val="10"/>
                <c:pt idx="0">
                  <c:v>2.0619999999999998</c:v>
                </c:pt>
                <c:pt idx="1">
                  <c:v>5.4980000000000002</c:v>
                </c:pt>
                <c:pt idx="2">
                  <c:v>6.5289999999999999</c:v>
                </c:pt>
                <c:pt idx="3">
                  <c:v>9.2780000000000005</c:v>
                </c:pt>
                <c:pt idx="4">
                  <c:v>10.653</c:v>
                </c:pt>
                <c:pt idx="5">
                  <c:v>15.464</c:v>
                </c:pt>
                <c:pt idx="6">
                  <c:v>19.931000000000001</c:v>
                </c:pt>
                <c:pt idx="7">
                  <c:v>29.21</c:v>
                </c:pt>
                <c:pt idx="8">
                  <c:v>37.457000000000001</c:v>
                </c:pt>
                <c:pt idx="9">
                  <c:v>42.612000000000002</c:v>
                </c:pt>
              </c:numCache>
            </c:numRef>
          </c:val>
          <c:extLst>
            <c:ext xmlns:c16="http://schemas.microsoft.com/office/drawing/2014/chart" uri="{C3380CC4-5D6E-409C-BE32-E72D297353CC}">
              <c16:uniqueId val="{00000005-913F-4F5E-85A7-1CD465B23629}"/>
            </c:ext>
          </c:extLst>
        </c:ser>
        <c:dLbls>
          <c:showLegendKey val="0"/>
          <c:showVal val="0"/>
          <c:showCatName val="0"/>
          <c:showSerName val="0"/>
          <c:showPercent val="0"/>
          <c:showBubbleSize val="0"/>
        </c:dLbls>
        <c:gapWidth val="182"/>
        <c:axId val="685047120"/>
        <c:axId val="685046704"/>
      </c:barChart>
      <c:catAx>
        <c:axId val="685047120"/>
        <c:scaling>
          <c:orientation val="minMax"/>
        </c:scaling>
        <c:delete val="0"/>
        <c:axPos val="l"/>
        <c:numFmt formatCode="General" sourceLinked="1"/>
        <c:majorTickMark val="out"/>
        <c:minorTickMark val="none"/>
        <c:tickLblPos val="nextTo"/>
        <c:spPr>
          <a:noFill/>
          <a:ln w="9525" cap="flat" cmpd="sng" algn="ctr">
            <a:solidFill>
              <a:schemeClr val="bg1">
                <a:lumMod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mn-cs"/>
              </a:defRPr>
            </a:pPr>
            <a:endParaRPr lang="cs-CZ"/>
          </a:p>
        </c:txPr>
        <c:crossAx val="685046704"/>
        <c:crosses val="autoZero"/>
        <c:auto val="1"/>
        <c:lblAlgn val="ctr"/>
        <c:lblOffset val="100"/>
        <c:noMultiLvlLbl val="0"/>
      </c:catAx>
      <c:valAx>
        <c:axId val="685046704"/>
        <c:scaling>
          <c:orientation val="minMax"/>
        </c:scaling>
        <c:delete val="1"/>
        <c:axPos val="b"/>
        <c:numFmt formatCode="General" sourceLinked="1"/>
        <c:majorTickMark val="out"/>
        <c:minorTickMark val="none"/>
        <c:tickLblPos val="nextTo"/>
        <c:crossAx val="685047120"/>
        <c:crosses val="autoZero"/>
        <c:crossBetween val="between"/>
      </c:valAx>
      <c:spPr>
        <a:noFill/>
        <a:ln w="25400">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837522295087464"/>
          <c:y val="8.1836680943781104E-2"/>
          <c:w val="0.53371321661169802"/>
          <c:h val="0.74905919890686001"/>
        </c:manualLayout>
      </c:layout>
      <c:doughnutChart>
        <c:varyColors val="1"/>
        <c:ser>
          <c:idx val="0"/>
          <c:order val="0"/>
          <c:tx>
            <c:strRef>
              <c:f>List1!$B$1</c:f>
              <c:strCache>
                <c:ptCount val="1"/>
                <c:pt idx="0">
                  <c:v>sloupec</c:v>
                </c:pt>
              </c:strCache>
            </c:strRef>
          </c:tx>
          <c:dPt>
            <c:idx val="0"/>
            <c:bubble3D val="0"/>
            <c:spPr>
              <a:solidFill>
                <a:schemeClr val="accent1">
                  <a:shade val="65000"/>
                </a:schemeClr>
              </a:solidFill>
              <a:ln w="19050">
                <a:solidFill>
                  <a:schemeClr val="lt1"/>
                </a:solidFill>
              </a:ln>
              <a:effectLst/>
            </c:spPr>
            <c:extLst>
              <c:ext xmlns:c16="http://schemas.microsoft.com/office/drawing/2014/chart" uri="{C3380CC4-5D6E-409C-BE32-E72D297353CC}">
                <c16:uniqueId val="{00000001-2A92-470D-9C9A-E44DA0111309}"/>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2A92-470D-9C9A-E44DA0111309}"/>
              </c:ext>
            </c:extLst>
          </c:dPt>
          <c:dPt>
            <c:idx val="2"/>
            <c:bubble3D val="0"/>
            <c:spPr>
              <a:solidFill>
                <a:schemeClr val="accent1">
                  <a:tint val="65000"/>
                </a:schemeClr>
              </a:solidFill>
              <a:ln w="19050">
                <a:solidFill>
                  <a:schemeClr val="lt1"/>
                </a:solidFill>
              </a:ln>
              <a:effectLst/>
            </c:spPr>
            <c:extLst>
              <c:ext xmlns:c16="http://schemas.microsoft.com/office/drawing/2014/chart" uri="{C3380CC4-5D6E-409C-BE32-E72D297353CC}">
                <c16:uniqueId val="{00000005-2A92-470D-9C9A-E44DA0111309}"/>
              </c:ext>
            </c:extLst>
          </c:dPt>
          <c:dPt>
            <c:idx val="3"/>
            <c:bubble3D val="0"/>
            <c:spPr>
              <a:solidFill>
                <a:schemeClr val="accent1">
                  <a:tint val="30000"/>
                </a:schemeClr>
              </a:solidFill>
              <a:ln w="19050">
                <a:solidFill>
                  <a:schemeClr val="lt1"/>
                </a:solidFill>
              </a:ln>
              <a:effectLst/>
            </c:spPr>
            <c:extLst>
              <c:ext xmlns:c16="http://schemas.microsoft.com/office/drawing/2014/chart" uri="{C3380CC4-5D6E-409C-BE32-E72D297353CC}">
                <c16:uniqueId val="{00000007-2A92-470D-9C9A-E44DA0111309}"/>
              </c:ext>
            </c:extLst>
          </c:dPt>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List1!$A$2:$A$4</c:f>
              <c:strCache>
                <c:ptCount val="3"/>
                <c:pt idx="0">
                  <c:v>Ano</c:v>
                </c:pt>
                <c:pt idx="1">
                  <c:v>Ne</c:v>
                </c:pt>
                <c:pt idx="2">
                  <c:v>Nevím</c:v>
                </c:pt>
              </c:strCache>
            </c:strRef>
          </c:cat>
          <c:val>
            <c:numRef>
              <c:f>List1!$B$2:$B$4</c:f>
              <c:numCache>
                <c:formatCode>General</c:formatCode>
                <c:ptCount val="3"/>
                <c:pt idx="0">
                  <c:v>65.739999999999995</c:v>
                </c:pt>
                <c:pt idx="1">
                  <c:v>23.832999999999998</c:v>
                </c:pt>
                <c:pt idx="2">
                  <c:v>10.427</c:v>
                </c:pt>
              </c:numCache>
            </c:numRef>
          </c:val>
          <c:extLst>
            <c:ext xmlns:c16="http://schemas.microsoft.com/office/drawing/2014/chart" uri="{C3380CC4-5D6E-409C-BE32-E72D297353CC}">
              <c16:uniqueId val="{00000008-2A92-470D-9C9A-E44DA0111309}"/>
            </c:ext>
          </c:extLst>
        </c:ser>
        <c:dLbls>
          <c:showLegendKey val="0"/>
          <c:showVal val="0"/>
          <c:showCatName val="0"/>
          <c:showSerName val="0"/>
          <c:showPercent val="0"/>
          <c:showBubbleSize val="0"/>
          <c:showLeaderLines val="1"/>
        </c:dLbls>
        <c:firstSliceAng val="300"/>
        <c:holeSize val="53"/>
      </c:doughnutChart>
      <c:spPr>
        <a:noFill/>
        <a:ln>
          <a:noFill/>
        </a:ln>
        <a:effectLst/>
      </c:spPr>
    </c:plotArea>
    <c:legend>
      <c:legendPos val="l"/>
      <c:layout>
        <c:manualLayout>
          <c:xMode val="edge"/>
          <c:yMode val="edge"/>
          <c:x val="0.11062215966799219"/>
          <c:y val="0.24741356105236864"/>
          <c:w val="0.12632028393952283"/>
          <c:h val="0.4231502460787363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52843077629043722"/>
          <c:y val="0"/>
          <c:w val="0.44962674439807798"/>
          <c:h val="1"/>
        </c:manualLayout>
      </c:layout>
      <c:barChart>
        <c:barDir val="bar"/>
        <c:grouping val="clustered"/>
        <c:varyColors val="0"/>
        <c:ser>
          <c:idx val="0"/>
          <c:order val="0"/>
          <c:tx>
            <c:strRef>
              <c:f>List1!$B$1</c:f>
              <c:strCache>
                <c:ptCount val="1"/>
                <c:pt idx="0">
                  <c:v>Řada 1</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71C5-4C98-AFD0-5F420D29D979}"/>
              </c:ext>
            </c:extLst>
          </c:dPt>
          <c:dLbls>
            <c:numFmt formatCode="#,##0&quot; %&quot;;#,##0&quot; %&quot;" sourceLinked="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List1!$A$2:$A$8</c:f>
              <c:strCache>
                <c:ptCount val="7"/>
                <c:pt idx="0">
                  <c:v>Nevím, nedokážu určit</c:v>
                </c:pt>
                <c:pt idx="1">
                  <c:v>Nemovitostí budu moct zastavit jiný úvěr (když budu potřebovat věští finance)</c:v>
                </c:pt>
                <c:pt idx="2">
                  <c:v>Díky vlastní nemovitosti budu moct využít zpětnou hypotéku a zůstanu bydlet ve svém</c:v>
                </c:pt>
                <c:pt idx="3">
                  <c:v>Nemovitost plánuji prodat, což mi zajistí finanční jistotu</c:v>
                </c:pt>
                <c:pt idx="4">
                  <c:v>Nemovitost plánuji pronajímat, což pro mě bude přilepšením k důchodu</c:v>
                </c:pt>
                <c:pt idx="5">
                  <c:v>Nemovitost se z dlouhodobého hlediska zhodnotí a budu tím v důchodu lépe zajištěn</c:v>
                </c:pt>
                <c:pt idx="6">
                  <c:v>V důchodu nebudu zatížen/a výdaji za bydlení</c:v>
                </c:pt>
              </c:strCache>
            </c:strRef>
          </c:cat>
          <c:val>
            <c:numRef>
              <c:f>List1!$B$2:$B$8</c:f>
              <c:numCache>
                <c:formatCode>General</c:formatCode>
                <c:ptCount val="7"/>
                <c:pt idx="0">
                  <c:v>1.0569999999999999</c:v>
                </c:pt>
                <c:pt idx="1">
                  <c:v>6.9489999999999998</c:v>
                </c:pt>
                <c:pt idx="2">
                  <c:v>9.8190000000000008</c:v>
                </c:pt>
                <c:pt idx="3">
                  <c:v>14.35</c:v>
                </c:pt>
                <c:pt idx="4">
                  <c:v>23.565000000000001</c:v>
                </c:pt>
                <c:pt idx="5">
                  <c:v>32.930999999999997</c:v>
                </c:pt>
                <c:pt idx="6">
                  <c:v>61.933999999999997</c:v>
                </c:pt>
              </c:numCache>
            </c:numRef>
          </c:val>
          <c:extLst>
            <c:ext xmlns:c16="http://schemas.microsoft.com/office/drawing/2014/chart" uri="{C3380CC4-5D6E-409C-BE32-E72D297353CC}">
              <c16:uniqueId val="{00000002-71C5-4C98-AFD0-5F420D29D979}"/>
            </c:ext>
          </c:extLst>
        </c:ser>
        <c:dLbls>
          <c:showLegendKey val="0"/>
          <c:showVal val="0"/>
          <c:showCatName val="0"/>
          <c:showSerName val="0"/>
          <c:showPercent val="0"/>
          <c:showBubbleSize val="0"/>
        </c:dLbls>
        <c:gapWidth val="129"/>
        <c:axId val="787682096"/>
        <c:axId val="787678352"/>
      </c:barChart>
      <c:catAx>
        <c:axId val="787682096"/>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cs-CZ"/>
          </a:p>
        </c:txPr>
        <c:crossAx val="787678352"/>
        <c:crosses val="autoZero"/>
        <c:auto val="1"/>
        <c:lblAlgn val="ctr"/>
        <c:lblOffset val="100"/>
        <c:noMultiLvlLbl val="0"/>
      </c:catAx>
      <c:valAx>
        <c:axId val="787678352"/>
        <c:scaling>
          <c:orientation val="minMax"/>
        </c:scaling>
        <c:delete val="1"/>
        <c:axPos val="b"/>
        <c:numFmt formatCode="#,##0&quot;%&quot;;\-#,##0" sourceLinked="0"/>
        <c:majorTickMark val="out"/>
        <c:minorTickMark val="none"/>
        <c:tickLblPos val="nextTo"/>
        <c:crossAx val="787682096"/>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cs-CZ"/>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4.2776820866141652E-3"/>
          <c:y val="4.3324264286075359E-2"/>
          <c:w val="0.99572231791338583"/>
          <c:h val="0.75537224614239595"/>
        </c:manualLayout>
      </c:layout>
      <c:barChart>
        <c:barDir val="bar"/>
        <c:grouping val="percentStacked"/>
        <c:varyColors val="0"/>
        <c:ser>
          <c:idx val="0"/>
          <c:order val="0"/>
          <c:tx>
            <c:strRef>
              <c:f>List1!$B$1</c:f>
              <c:strCache>
                <c:ptCount val="1"/>
                <c:pt idx="0">
                  <c:v>Nevím, nedokážu říct</c:v>
                </c:pt>
              </c:strCache>
            </c:strRef>
          </c:tx>
          <c:spPr>
            <a:solidFill>
              <a:schemeClr val="accent1">
                <a:tint val="46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List1!$A$2:$A$5</c:f>
              <c:strCache>
                <c:ptCount val="4"/>
                <c:pt idx="0">
                  <c:v> Snížení úroků u hypotečních úvěrů o méně než 1 %</c:v>
                </c:pt>
                <c:pt idx="1">
                  <c:v>Snížení úroků u hypotečních úvěrů o 1-3 %</c:v>
                </c:pt>
                <c:pt idx="2">
                  <c:v>Snížení úroků u hypotečních úvěrů o 3-5 %</c:v>
                </c:pt>
                <c:pt idx="3">
                  <c:v>Snížení úroků u hypotečních úvěrů o více než 5 %</c:v>
                </c:pt>
              </c:strCache>
            </c:strRef>
          </c:cat>
          <c:val>
            <c:numRef>
              <c:f>List1!$B$2:$B$5</c:f>
              <c:numCache>
                <c:formatCode>General</c:formatCode>
                <c:ptCount val="4"/>
                <c:pt idx="0">
                  <c:v>23.039000000000001</c:v>
                </c:pt>
                <c:pt idx="1">
                  <c:v>23.931999999999999</c:v>
                </c:pt>
                <c:pt idx="2">
                  <c:v>22.145</c:v>
                </c:pt>
                <c:pt idx="3">
                  <c:v>22.542000000000002</c:v>
                </c:pt>
              </c:numCache>
            </c:numRef>
          </c:val>
          <c:extLst>
            <c:ext xmlns:c16="http://schemas.microsoft.com/office/drawing/2014/chart" uri="{C3380CC4-5D6E-409C-BE32-E72D297353CC}">
              <c16:uniqueId val="{00000000-A64C-41EE-A449-75816AA3CDB9}"/>
            </c:ext>
          </c:extLst>
        </c:ser>
        <c:ser>
          <c:idx val="1"/>
          <c:order val="1"/>
          <c:tx>
            <c:strRef>
              <c:f>List1!$C$1</c:f>
              <c:strCache>
                <c:ptCount val="1"/>
                <c:pt idx="0">
                  <c:v>Odmítám tento typ investic</c:v>
                </c:pt>
              </c:strCache>
            </c:strRef>
          </c:tx>
          <c:spPr>
            <a:solidFill>
              <a:schemeClr val="accent1">
                <a:tint val="62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List1!$A$2:$A$5</c:f>
              <c:strCache>
                <c:ptCount val="4"/>
                <c:pt idx="0">
                  <c:v> Snížení úroků u hypotečních úvěrů o méně než 1 %</c:v>
                </c:pt>
                <c:pt idx="1">
                  <c:v>Snížení úroků u hypotečních úvěrů o 1-3 %</c:v>
                </c:pt>
                <c:pt idx="2">
                  <c:v>Snížení úroků u hypotečních úvěrů o 3-5 %</c:v>
                </c:pt>
                <c:pt idx="3">
                  <c:v>Snížení úroků u hypotečních úvěrů o více než 5 %</c:v>
                </c:pt>
              </c:strCache>
            </c:strRef>
          </c:cat>
          <c:val>
            <c:numRef>
              <c:f>List1!$C$2:$C$5</c:f>
              <c:numCache>
                <c:formatCode>General</c:formatCode>
                <c:ptCount val="4"/>
                <c:pt idx="0">
                  <c:v>10.824</c:v>
                </c:pt>
                <c:pt idx="1">
                  <c:v>10.427</c:v>
                </c:pt>
                <c:pt idx="2">
                  <c:v>10.427</c:v>
                </c:pt>
                <c:pt idx="3">
                  <c:v>10.923999999999999</c:v>
                </c:pt>
              </c:numCache>
            </c:numRef>
          </c:val>
          <c:extLst>
            <c:ext xmlns:c16="http://schemas.microsoft.com/office/drawing/2014/chart" uri="{C3380CC4-5D6E-409C-BE32-E72D297353CC}">
              <c16:uniqueId val="{00000001-A64C-41EE-A449-75816AA3CDB9}"/>
            </c:ext>
          </c:extLst>
        </c:ser>
        <c:ser>
          <c:idx val="2"/>
          <c:order val="2"/>
          <c:tx>
            <c:strRef>
              <c:f>List1!$D$1</c:f>
              <c:strCache>
                <c:ptCount val="1"/>
                <c:pt idx="0">
                  <c:v>Rozhodně bych neinvestoval/a</c:v>
                </c:pt>
              </c:strCache>
            </c:strRef>
          </c:tx>
          <c:spPr>
            <a:solidFill>
              <a:schemeClr val="accent1">
                <a:tint val="77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List1!$A$2:$A$5</c:f>
              <c:strCache>
                <c:ptCount val="4"/>
                <c:pt idx="0">
                  <c:v> Snížení úroků u hypotečních úvěrů o méně než 1 %</c:v>
                </c:pt>
                <c:pt idx="1">
                  <c:v>Snížení úroků u hypotečních úvěrů o 1-3 %</c:v>
                </c:pt>
                <c:pt idx="2">
                  <c:v>Snížení úroků u hypotečních úvěrů o 3-5 %</c:v>
                </c:pt>
                <c:pt idx="3">
                  <c:v>Snížení úroků u hypotečních úvěrů o více než 5 %</c:v>
                </c:pt>
              </c:strCache>
            </c:strRef>
          </c:cat>
          <c:val>
            <c:numRef>
              <c:f>List1!$D$2:$D$5</c:f>
              <c:numCache>
                <c:formatCode>General</c:formatCode>
                <c:ptCount val="4"/>
                <c:pt idx="0">
                  <c:v>14.795999999999999</c:v>
                </c:pt>
                <c:pt idx="1">
                  <c:v>9.6329999999999991</c:v>
                </c:pt>
                <c:pt idx="2">
                  <c:v>7.2489999999999997</c:v>
                </c:pt>
                <c:pt idx="3">
                  <c:v>7.5469999999999997</c:v>
                </c:pt>
              </c:numCache>
            </c:numRef>
          </c:val>
          <c:extLst>
            <c:ext xmlns:c16="http://schemas.microsoft.com/office/drawing/2014/chart" uri="{C3380CC4-5D6E-409C-BE32-E72D297353CC}">
              <c16:uniqueId val="{00000002-A64C-41EE-A449-75816AA3CDB9}"/>
            </c:ext>
          </c:extLst>
        </c:ser>
        <c:ser>
          <c:idx val="3"/>
          <c:order val="3"/>
          <c:tx>
            <c:strRef>
              <c:f>List1!$E$1</c:f>
              <c:strCache>
                <c:ptCount val="1"/>
                <c:pt idx="0">
                  <c:v>Spíše bych neinvestoval/a</c:v>
                </c:pt>
              </c:strCache>
            </c:strRef>
          </c:tx>
          <c:spPr>
            <a:solidFill>
              <a:schemeClr val="accent1">
                <a:tint val="93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List1!$A$2:$A$5</c:f>
              <c:strCache>
                <c:ptCount val="4"/>
                <c:pt idx="0">
                  <c:v> Snížení úroků u hypotečních úvěrů o méně než 1 %</c:v>
                </c:pt>
                <c:pt idx="1">
                  <c:v>Snížení úroků u hypotečních úvěrů o 1-3 %</c:v>
                </c:pt>
                <c:pt idx="2">
                  <c:v>Snížení úroků u hypotečních úvěrů o 3-5 %</c:v>
                </c:pt>
                <c:pt idx="3">
                  <c:v>Snížení úroků u hypotečních úvěrů o více než 5 %</c:v>
                </c:pt>
              </c:strCache>
            </c:strRef>
          </c:cat>
          <c:val>
            <c:numRef>
              <c:f>List1!$E$2:$E$5</c:f>
              <c:numCache>
                <c:formatCode>General</c:formatCode>
                <c:ptCount val="4"/>
                <c:pt idx="0">
                  <c:v>9.6329999999999991</c:v>
                </c:pt>
                <c:pt idx="1">
                  <c:v>10.625999999999999</c:v>
                </c:pt>
                <c:pt idx="2">
                  <c:v>8.64</c:v>
                </c:pt>
                <c:pt idx="3">
                  <c:v>7.5469999999999997</c:v>
                </c:pt>
              </c:numCache>
            </c:numRef>
          </c:val>
          <c:extLst>
            <c:ext xmlns:c16="http://schemas.microsoft.com/office/drawing/2014/chart" uri="{C3380CC4-5D6E-409C-BE32-E72D297353CC}">
              <c16:uniqueId val="{00000000-A9C3-4002-B46E-A39142D66B85}"/>
            </c:ext>
          </c:extLst>
        </c:ser>
        <c:ser>
          <c:idx val="4"/>
          <c:order val="4"/>
          <c:tx>
            <c:strRef>
              <c:f>List1!$F$1</c:f>
              <c:strCache>
                <c:ptCount val="1"/>
                <c:pt idx="0">
                  <c:v>Na mé chování by to nemělo vliv</c:v>
                </c:pt>
              </c:strCache>
            </c:strRef>
          </c:tx>
          <c:spPr>
            <a:solidFill>
              <a:schemeClr val="accent1">
                <a:shade val="92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List1!$A$2:$A$5</c:f>
              <c:strCache>
                <c:ptCount val="4"/>
                <c:pt idx="0">
                  <c:v> Snížení úroků u hypotečních úvěrů o méně než 1 %</c:v>
                </c:pt>
                <c:pt idx="1">
                  <c:v>Snížení úroků u hypotečních úvěrů o 1-3 %</c:v>
                </c:pt>
                <c:pt idx="2">
                  <c:v>Snížení úroků u hypotečních úvěrů o 3-5 %</c:v>
                </c:pt>
                <c:pt idx="3">
                  <c:v>Snížení úroků u hypotečních úvěrů o více než 5 %</c:v>
                </c:pt>
              </c:strCache>
            </c:strRef>
          </c:cat>
          <c:val>
            <c:numRef>
              <c:f>List1!$F$2:$F$5</c:f>
              <c:numCache>
                <c:formatCode>General</c:formatCode>
                <c:ptCount val="4"/>
                <c:pt idx="0">
                  <c:v>25.521000000000001</c:v>
                </c:pt>
                <c:pt idx="1">
                  <c:v>22.641999999999999</c:v>
                </c:pt>
                <c:pt idx="2">
                  <c:v>22.145</c:v>
                </c:pt>
                <c:pt idx="3">
                  <c:v>20.059999999999999</c:v>
                </c:pt>
              </c:numCache>
            </c:numRef>
          </c:val>
          <c:extLst>
            <c:ext xmlns:c16="http://schemas.microsoft.com/office/drawing/2014/chart" uri="{C3380CC4-5D6E-409C-BE32-E72D297353CC}">
              <c16:uniqueId val="{00000001-A9C3-4002-B46E-A39142D66B85}"/>
            </c:ext>
          </c:extLst>
        </c:ser>
        <c:ser>
          <c:idx val="5"/>
          <c:order val="5"/>
          <c:tx>
            <c:strRef>
              <c:f>List1!$G$1</c:f>
              <c:strCache>
                <c:ptCount val="1"/>
                <c:pt idx="0">
                  <c:v>Investoval/a bych, ale později</c:v>
                </c:pt>
              </c:strCache>
            </c:strRef>
          </c:tx>
          <c:spPr>
            <a:solidFill>
              <a:schemeClr val="accent1">
                <a:shade val="76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List1!$A$2:$A$5</c:f>
              <c:strCache>
                <c:ptCount val="4"/>
                <c:pt idx="0">
                  <c:v> Snížení úroků u hypotečních úvěrů o méně než 1 %</c:v>
                </c:pt>
                <c:pt idx="1">
                  <c:v>Snížení úroků u hypotečních úvěrů o 1-3 %</c:v>
                </c:pt>
                <c:pt idx="2">
                  <c:v>Snížení úroků u hypotečních úvěrů o 3-5 %</c:v>
                </c:pt>
                <c:pt idx="3">
                  <c:v>Snížení úroků u hypotečních úvěrů o více než 5 %</c:v>
                </c:pt>
              </c:strCache>
            </c:strRef>
          </c:cat>
          <c:val>
            <c:numRef>
              <c:f>List1!$G$2:$G$5</c:f>
              <c:numCache>
                <c:formatCode>General</c:formatCode>
                <c:ptCount val="4"/>
                <c:pt idx="0">
                  <c:v>9.2349999999999994</c:v>
                </c:pt>
                <c:pt idx="1">
                  <c:v>13.505000000000001</c:v>
                </c:pt>
                <c:pt idx="2">
                  <c:v>15.69</c:v>
                </c:pt>
                <c:pt idx="3">
                  <c:v>15.789</c:v>
                </c:pt>
              </c:numCache>
            </c:numRef>
          </c:val>
          <c:extLst>
            <c:ext xmlns:c16="http://schemas.microsoft.com/office/drawing/2014/chart" uri="{C3380CC4-5D6E-409C-BE32-E72D297353CC}">
              <c16:uniqueId val="{00000002-A9C3-4002-B46E-A39142D66B85}"/>
            </c:ext>
          </c:extLst>
        </c:ser>
        <c:ser>
          <c:idx val="6"/>
          <c:order val="6"/>
          <c:tx>
            <c:strRef>
              <c:f>List1!$H$1</c:f>
              <c:strCache>
                <c:ptCount val="1"/>
                <c:pt idx="0">
                  <c:v>Spíše bych investovala v tomto roce</c:v>
                </c:pt>
              </c:strCache>
            </c:strRef>
          </c:tx>
          <c:spPr>
            <a:solidFill>
              <a:schemeClr val="accent1">
                <a:shade val="61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List1!$A$2:$A$5</c:f>
              <c:strCache>
                <c:ptCount val="4"/>
                <c:pt idx="0">
                  <c:v> Snížení úroků u hypotečních úvěrů o méně než 1 %</c:v>
                </c:pt>
                <c:pt idx="1">
                  <c:v>Snížení úroků u hypotečních úvěrů o 1-3 %</c:v>
                </c:pt>
                <c:pt idx="2">
                  <c:v>Snížení úroků u hypotečních úvěrů o 3-5 %</c:v>
                </c:pt>
                <c:pt idx="3">
                  <c:v>Snížení úroků u hypotečních úvěrů o více než 5 %</c:v>
                </c:pt>
              </c:strCache>
            </c:strRef>
          </c:cat>
          <c:val>
            <c:numRef>
              <c:f>List1!$H$2:$H$5</c:f>
              <c:numCache>
                <c:formatCode>General</c:formatCode>
                <c:ptCount val="4"/>
                <c:pt idx="0">
                  <c:v>4.9649999999999999</c:v>
                </c:pt>
                <c:pt idx="1">
                  <c:v>6.7530000000000001</c:v>
                </c:pt>
                <c:pt idx="2">
                  <c:v>9.8309999999999995</c:v>
                </c:pt>
                <c:pt idx="3">
                  <c:v>9.6329999999999991</c:v>
                </c:pt>
              </c:numCache>
            </c:numRef>
          </c:val>
          <c:extLst>
            <c:ext xmlns:c16="http://schemas.microsoft.com/office/drawing/2014/chart" uri="{C3380CC4-5D6E-409C-BE32-E72D297353CC}">
              <c16:uniqueId val="{00000003-A9C3-4002-B46E-A39142D66B85}"/>
            </c:ext>
          </c:extLst>
        </c:ser>
        <c:ser>
          <c:idx val="7"/>
          <c:order val="7"/>
          <c:tx>
            <c:strRef>
              <c:f>List1!$I$1</c:f>
              <c:strCache>
                <c:ptCount val="1"/>
                <c:pt idx="0">
                  <c:v>Rozhodně bych investoval/a v tomto roce</c:v>
                </c:pt>
              </c:strCache>
            </c:strRef>
          </c:tx>
          <c:spPr>
            <a:solidFill>
              <a:schemeClr val="accent1">
                <a:shade val="45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List1!$A$2:$A$5</c:f>
              <c:strCache>
                <c:ptCount val="4"/>
                <c:pt idx="0">
                  <c:v> Snížení úroků u hypotečních úvěrů o méně než 1 %</c:v>
                </c:pt>
                <c:pt idx="1">
                  <c:v>Snížení úroků u hypotečních úvěrů o 1-3 %</c:v>
                </c:pt>
                <c:pt idx="2">
                  <c:v>Snížení úroků u hypotečních úvěrů o 3-5 %</c:v>
                </c:pt>
                <c:pt idx="3">
                  <c:v>Snížení úroků u hypotečních úvěrů o více než 5 %</c:v>
                </c:pt>
              </c:strCache>
            </c:strRef>
          </c:cat>
          <c:val>
            <c:numRef>
              <c:f>List1!$I$2:$I$5</c:f>
              <c:numCache>
                <c:formatCode>General</c:formatCode>
                <c:ptCount val="4"/>
                <c:pt idx="0">
                  <c:v>1.986</c:v>
                </c:pt>
                <c:pt idx="1">
                  <c:v>2.4830000000000001</c:v>
                </c:pt>
                <c:pt idx="2">
                  <c:v>3.8730000000000002</c:v>
                </c:pt>
                <c:pt idx="3">
                  <c:v>5.9580000000000002</c:v>
                </c:pt>
              </c:numCache>
            </c:numRef>
          </c:val>
          <c:extLst>
            <c:ext xmlns:c16="http://schemas.microsoft.com/office/drawing/2014/chart" uri="{C3380CC4-5D6E-409C-BE32-E72D297353CC}">
              <c16:uniqueId val="{00000004-A9C3-4002-B46E-A39142D66B85}"/>
            </c:ext>
          </c:extLst>
        </c:ser>
        <c:dLbls>
          <c:showLegendKey val="0"/>
          <c:showVal val="0"/>
          <c:showCatName val="0"/>
          <c:showSerName val="0"/>
          <c:showPercent val="0"/>
          <c:showBubbleSize val="0"/>
        </c:dLbls>
        <c:gapWidth val="150"/>
        <c:overlap val="100"/>
        <c:axId val="1712433904"/>
        <c:axId val="1712433488"/>
      </c:barChart>
      <c:catAx>
        <c:axId val="1712433904"/>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cs-CZ"/>
          </a:p>
        </c:txPr>
        <c:crossAx val="1712433488"/>
        <c:crosses val="autoZero"/>
        <c:auto val="1"/>
        <c:lblAlgn val="ctr"/>
        <c:lblOffset val="100"/>
        <c:noMultiLvlLbl val="0"/>
      </c:catAx>
      <c:valAx>
        <c:axId val="1712433488"/>
        <c:scaling>
          <c:orientation val="minMax"/>
        </c:scaling>
        <c:delete val="0"/>
        <c:axPos val="b"/>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1712433904"/>
        <c:crosses val="autoZero"/>
        <c:crossBetween val="between"/>
      </c:valAx>
      <c:spPr>
        <a:noFill/>
        <a:ln>
          <a:noFill/>
        </a:ln>
        <a:effectLst/>
      </c:spPr>
    </c:plotArea>
    <c:legend>
      <c:legendPos val="b"/>
      <c:layout>
        <c:manualLayout>
          <c:xMode val="edge"/>
          <c:yMode val="edge"/>
          <c:x val="0.10080104973336915"/>
          <c:y val="0.88183760363478947"/>
          <c:w val="0.89867537233343042"/>
          <c:h val="0.10136569116458038"/>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837522295087464"/>
          <c:y val="8.1836680943781104E-2"/>
          <c:w val="0.53371321661169802"/>
          <c:h val="0.74905919890686001"/>
        </c:manualLayout>
      </c:layout>
      <c:doughnutChart>
        <c:varyColors val="1"/>
        <c:ser>
          <c:idx val="0"/>
          <c:order val="0"/>
          <c:tx>
            <c:strRef>
              <c:f>List1!$B$1</c:f>
              <c:strCache>
                <c:ptCount val="1"/>
                <c:pt idx="0">
                  <c:v>sloupec</c:v>
                </c:pt>
              </c:strCache>
            </c:strRef>
          </c:tx>
          <c:dPt>
            <c:idx val="0"/>
            <c:bubble3D val="0"/>
            <c:spPr>
              <a:solidFill>
                <a:schemeClr val="accent1">
                  <a:shade val="65000"/>
                </a:schemeClr>
              </a:solidFill>
              <a:ln w="19050">
                <a:solidFill>
                  <a:schemeClr val="lt1"/>
                </a:solidFill>
              </a:ln>
              <a:effectLst/>
            </c:spPr>
            <c:extLst>
              <c:ext xmlns:c16="http://schemas.microsoft.com/office/drawing/2014/chart" uri="{C3380CC4-5D6E-409C-BE32-E72D297353CC}">
                <c16:uniqueId val="{00000001-2A92-470D-9C9A-E44DA0111309}"/>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2A92-470D-9C9A-E44DA0111309}"/>
              </c:ext>
            </c:extLst>
          </c:dPt>
          <c:dPt>
            <c:idx val="2"/>
            <c:bubble3D val="0"/>
            <c:spPr>
              <a:solidFill>
                <a:schemeClr val="accent1">
                  <a:tint val="65000"/>
                </a:schemeClr>
              </a:solidFill>
              <a:ln w="19050">
                <a:solidFill>
                  <a:schemeClr val="lt1"/>
                </a:solidFill>
              </a:ln>
              <a:effectLst/>
            </c:spPr>
            <c:extLst>
              <c:ext xmlns:c16="http://schemas.microsoft.com/office/drawing/2014/chart" uri="{C3380CC4-5D6E-409C-BE32-E72D297353CC}">
                <c16:uniqueId val="{00000005-2A92-470D-9C9A-E44DA0111309}"/>
              </c:ext>
            </c:extLst>
          </c:dPt>
          <c:dPt>
            <c:idx val="3"/>
            <c:bubble3D val="0"/>
            <c:spPr>
              <a:solidFill>
                <a:schemeClr val="accent1">
                  <a:tint val="30000"/>
                </a:schemeClr>
              </a:solidFill>
              <a:ln w="19050">
                <a:solidFill>
                  <a:schemeClr val="lt1"/>
                </a:solidFill>
              </a:ln>
              <a:effectLst/>
            </c:spPr>
            <c:extLst>
              <c:ext xmlns:c16="http://schemas.microsoft.com/office/drawing/2014/chart" uri="{C3380CC4-5D6E-409C-BE32-E72D297353CC}">
                <c16:uniqueId val="{00000007-2A92-470D-9C9A-E44DA0111309}"/>
              </c:ext>
            </c:extLst>
          </c:dPt>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List1!$A$2:$A$4</c:f>
              <c:strCache>
                <c:ptCount val="3"/>
                <c:pt idx="0">
                  <c:v>Ano</c:v>
                </c:pt>
                <c:pt idx="1">
                  <c:v>Ne</c:v>
                </c:pt>
                <c:pt idx="2">
                  <c:v>Nevím</c:v>
                </c:pt>
              </c:strCache>
            </c:strRef>
          </c:cat>
          <c:val>
            <c:numRef>
              <c:f>List1!$B$2:$B$4</c:f>
              <c:numCache>
                <c:formatCode>General</c:formatCode>
                <c:ptCount val="3"/>
                <c:pt idx="0">
                  <c:v>47.106000000000002</c:v>
                </c:pt>
                <c:pt idx="1">
                  <c:v>34.859000000000002</c:v>
                </c:pt>
                <c:pt idx="2">
                  <c:v>18.035</c:v>
                </c:pt>
              </c:numCache>
            </c:numRef>
          </c:val>
          <c:extLst>
            <c:ext xmlns:c16="http://schemas.microsoft.com/office/drawing/2014/chart" uri="{C3380CC4-5D6E-409C-BE32-E72D297353CC}">
              <c16:uniqueId val="{00000008-2A92-470D-9C9A-E44DA0111309}"/>
            </c:ext>
          </c:extLst>
        </c:ser>
        <c:dLbls>
          <c:showLegendKey val="0"/>
          <c:showVal val="0"/>
          <c:showCatName val="0"/>
          <c:showSerName val="0"/>
          <c:showPercent val="0"/>
          <c:showBubbleSize val="0"/>
          <c:showLeaderLines val="1"/>
        </c:dLbls>
        <c:firstSliceAng val="300"/>
        <c:holeSize val="53"/>
      </c:doughnutChart>
      <c:spPr>
        <a:noFill/>
        <a:ln>
          <a:noFill/>
        </a:ln>
        <a:effectLst/>
      </c:spPr>
    </c:plotArea>
    <c:legend>
      <c:legendPos val="l"/>
      <c:layout>
        <c:manualLayout>
          <c:xMode val="edge"/>
          <c:yMode val="edge"/>
          <c:x val="0.11062215966799219"/>
          <c:y val="0.24741356105236864"/>
          <c:w val="0.12632028393952283"/>
          <c:h val="0.4231502460787363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5.2115681839910478E-2"/>
          <c:y val="6.2920413595720495E-2"/>
          <c:w val="0.70898303129167528"/>
          <c:h val="0.66019097104353819"/>
        </c:manualLayout>
      </c:layout>
      <c:barChart>
        <c:barDir val="col"/>
        <c:grouping val="percentStacked"/>
        <c:varyColors val="0"/>
        <c:ser>
          <c:idx val="0"/>
          <c:order val="0"/>
          <c:tx>
            <c:strRef>
              <c:f>List1!$B$1</c:f>
              <c:strCache>
                <c:ptCount val="1"/>
                <c:pt idx="0">
                  <c:v>Ne a ani to neplánuji</c:v>
                </c:pt>
              </c:strCache>
            </c:strRef>
          </c:tx>
          <c:spPr>
            <a:solidFill>
              <a:schemeClr val="accent1">
                <a:tint val="65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List1!$A$2:$A$3</c:f>
              <c:strCache>
                <c:ptCount val="2"/>
                <c:pt idx="0">
                  <c:v>Aktualizace pojistných smluv na nemovitost</c:v>
                </c:pt>
                <c:pt idx="1">
                  <c:v>Přecenění nemovitosti</c:v>
                </c:pt>
              </c:strCache>
            </c:strRef>
          </c:cat>
          <c:val>
            <c:numRef>
              <c:f>List1!$B$2:$B$3</c:f>
              <c:numCache>
                <c:formatCode>General</c:formatCode>
                <c:ptCount val="2"/>
                <c:pt idx="0">
                  <c:v>34.590000000000003</c:v>
                </c:pt>
                <c:pt idx="1">
                  <c:v>46.433</c:v>
                </c:pt>
              </c:numCache>
            </c:numRef>
          </c:val>
          <c:extLst>
            <c:ext xmlns:c16="http://schemas.microsoft.com/office/drawing/2014/chart" uri="{C3380CC4-5D6E-409C-BE32-E72D297353CC}">
              <c16:uniqueId val="{00000000-C7B2-41E0-B458-FF5722616137}"/>
            </c:ext>
          </c:extLst>
        </c:ser>
        <c:ser>
          <c:idx val="1"/>
          <c:order val="1"/>
          <c:tx>
            <c:strRef>
              <c:f>List1!$C$1</c:f>
              <c:strCache>
                <c:ptCount val="1"/>
                <c:pt idx="0">
                  <c:v>Ne, ale plánuji to</c:v>
                </c:pt>
              </c:strCache>
            </c:strRef>
          </c:tx>
          <c:spPr>
            <a:solidFill>
              <a:schemeClr val="accent1"/>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List1!$A$2:$A$3</c:f>
              <c:strCache>
                <c:ptCount val="2"/>
                <c:pt idx="0">
                  <c:v>Aktualizace pojistných smluv na nemovitost</c:v>
                </c:pt>
                <c:pt idx="1">
                  <c:v>Přecenění nemovitosti</c:v>
                </c:pt>
              </c:strCache>
            </c:strRef>
          </c:cat>
          <c:val>
            <c:numRef>
              <c:f>List1!$C$2:$C$3</c:f>
              <c:numCache>
                <c:formatCode>General</c:formatCode>
                <c:ptCount val="2"/>
                <c:pt idx="0">
                  <c:v>25.975999999999999</c:v>
                </c:pt>
                <c:pt idx="1">
                  <c:v>27.052</c:v>
                </c:pt>
              </c:numCache>
            </c:numRef>
          </c:val>
          <c:extLst>
            <c:ext xmlns:c16="http://schemas.microsoft.com/office/drawing/2014/chart" uri="{C3380CC4-5D6E-409C-BE32-E72D297353CC}">
              <c16:uniqueId val="{00000001-C7B2-41E0-B458-FF5722616137}"/>
            </c:ext>
          </c:extLst>
        </c:ser>
        <c:ser>
          <c:idx val="2"/>
          <c:order val="2"/>
          <c:tx>
            <c:strRef>
              <c:f>List1!$D$1</c:f>
              <c:strCache>
                <c:ptCount val="1"/>
                <c:pt idx="0">
                  <c:v>Ano</c:v>
                </c:pt>
              </c:strCache>
            </c:strRef>
          </c:tx>
          <c:spPr>
            <a:solidFill>
              <a:schemeClr val="accent1">
                <a:shade val="65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List1!$A$2:$A$3</c:f>
              <c:strCache>
                <c:ptCount val="2"/>
                <c:pt idx="0">
                  <c:v>Aktualizace pojistných smluv na nemovitost</c:v>
                </c:pt>
                <c:pt idx="1">
                  <c:v>Přecenění nemovitosti</c:v>
                </c:pt>
              </c:strCache>
            </c:strRef>
          </c:cat>
          <c:val>
            <c:numRef>
              <c:f>List1!$D$2:$D$3</c:f>
              <c:numCache>
                <c:formatCode>General</c:formatCode>
                <c:ptCount val="2"/>
                <c:pt idx="0">
                  <c:v>39.435000000000002</c:v>
                </c:pt>
                <c:pt idx="1">
                  <c:v>26.513999999999999</c:v>
                </c:pt>
              </c:numCache>
            </c:numRef>
          </c:val>
          <c:extLst>
            <c:ext xmlns:c16="http://schemas.microsoft.com/office/drawing/2014/chart" uri="{C3380CC4-5D6E-409C-BE32-E72D297353CC}">
              <c16:uniqueId val="{00000002-C7B2-41E0-B458-FF5722616137}"/>
            </c:ext>
          </c:extLst>
        </c:ser>
        <c:dLbls>
          <c:showLegendKey val="0"/>
          <c:showVal val="0"/>
          <c:showCatName val="0"/>
          <c:showSerName val="0"/>
          <c:showPercent val="0"/>
          <c:showBubbleSize val="0"/>
        </c:dLbls>
        <c:gapWidth val="150"/>
        <c:overlap val="100"/>
        <c:axId val="1712433904"/>
        <c:axId val="1712433488"/>
      </c:barChart>
      <c:catAx>
        <c:axId val="171243390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cs-CZ"/>
          </a:p>
        </c:txPr>
        <c:crossAx val="1712433488"/>
        <c:crosses val="autoZero"/>
        <c:auto val="1"/>
        <c:lblAlgn val="ctr"/>
        <c:lblOffset val="100"/>
        <c:noMultiLvlLbl val="0"/>
      </c:catAx>
      <c:valAx>
        <c:axId val="1712433488"/>
        <c:scaling>
          <c:orientation val="minMax"/>
        </c:scaling>
        <c:delete val="0"/>
        <c:axPos val="l"/>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1712433904"/>
        <c:crosses val="autoZero"/>
        <c:crossBetween val="between"/>
      </c:valAx>
      <c:spPr>
        <a:noFill/>
        <a:ln>
          <a:noFill/>
        </a:ln>
        <a:effectLst/>
      </c:spPr>
    </c:plotArea>
    <c:legend>
      <c:legendPos val="r"/>
      <c:layout>
        <c:manualLayout>
          <c:xMode val="edge"/>
          <c:yMode val="edge"/>
          <c:x val="0.75627696142962086"/>
          <c:y val="0.20412347129821326"/>
          <c:w val="0.24231654874061853"/>
          <c:h val="0.4280400052550321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5.2115681839910478E-2"/>
          <c:y val="6.2920413595720495E-2"/>
          <c:w val="0.44615526593369514"/>
          <c:h val="0.66019097104353819"/>
        </c:manualLayout>
      </c:layout>
      <c:barChart>
        <c:barDir val="col"/>
        <c:grouping val="percentStacked"/>
        <c:varyColors val="0"/>
        <c:ser>
          <c:idx val="0"/>
          <c:order val="0"/>
          <c:tx>
            <c:strRef>
              <c:f>List1!$B$1</c:f>
              <c:strCache>
                <c:ptCount val="1"/>
                <c:pt idx="0">
                  <c:v>Nevím, neumím posoudit</c:v>
                </c:pt>
              </c:strCache>
            </c:strRef>
          </c:tx>
          <c:spPr>
            <a:solidFill>
              <a:schemeClr val="accent1">
                <a:tint val="54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obavy</c:v>
                </c:pt>
              </c:strCache>
            </c:strRef>
          </c:cat>
          <c:val>
            <c:numRef>
              <c:f>List1!$B$2</c:f>
              <c:numCache>
                <c:formatCode>General</c:formatCode>
                <c:ptCount val="1"/>
                <c:pt idx="0">
                  <c:v>17.093</c:v>
                </c:pt>
              </c:numCache>
            </c:numRef>
          </c:val>
          <c:extLst>
            <c:ext xmlns:c16="http://schemas.microsoft.com/office/drawing/2014/chart" uri="{C3380CC4-5D6E-409C-BE32-E72D297353CC}">
              <c16:uniqueId val="{00000000-1A66-4513-869A-6D275E5C0594}"/>
            </c:ext>
          </c:extLst>
        </c:ser>
        <c:ser>
          <c:idx val="1"/>
          <c:order val="1"/>
          <c:tx>
            <c:strRef>
              <c:f>List1!$C$1</c:f>
              <c:strCache>
                <c:ptCount val="1"/>
                <c:pt idx="0">
                  <c:v>Vůbec se neobávám</c:v>
                </c:pt>
              </c:strCache>
            </c:strRef>
          </c:tx>
          <c:spPr>
            <a:solidFill>
              <a:schemeClr val="accent1">
                <a:tint val="77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obavy</c:v>
                </c:pt>
              </c:strCache>
            </c:strRef>
          </c:cat>
          <c:val>
            <c:numRef>
              <c:f>List1!$C$2</c:f>
              <c:numCache>
                <c:formatCode>General</c:formatCode>
                <c:ptCount val="1"/>
                <c:pt idx="0">
                  <c:v>30.283000000000001</c:v>
                </c:pt>
              </c:numCache>
            </c:numRef>
          </c:val>
          <c:extLst>
            <c:ext xmlns:c16="http://schemas.microsoft.com/office/drawing/2014/chart" uri="{C3380CC4-5D6E-409C-BE32-E72D297353CC}">
              <c16:uniqueId val="{00000001-1A66-4513-869A-6D275E5C0594}"/>
            </c:ext>
          </c:extLst>
        </c:ser>
        <c:ser>
          <c:idx val="2"/>
          <c:order val="2"/>
          <c:tx>
            <c:strRef>
              <c:f>List1!$D$1</c:f>
              <c:strCache>
                <c:ptCount val="1"/>
                <c:pt idx="0">
                  <c:v>Vzbuzuje to ve mně jen malé obavy</c:v>
                </c:pt>
              </c:strCache>
            </c:strRef>
          </c:tx>
          <c:spPr>
            <a:solidFill>
              <a:schemeClr val="accent1"/>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obavy</c:v>
                </c:pt>
              </c:strCache>
            </c:strRef>
          </c:cat>
          <c:val>
            <c:numRef>
              <c:f>List1!$D$2</c:f>
              <c:numCache>
                <c:formatCode>General</c:formatCode>
                <c:ptCount val="1"/>
                <c:pt idx="0">
                  <c:v>18.977</c:v>
                </c:pt>
              </c:numCache>
            </c:numRef>
          </c:val>
          <c:extLst>
            <c:ext xmlns:c16="http://schemas.microsoft.com/office/drawing/2014/chart" uri="{C3380CC4-5D6E-409C-BE32-E72D297353CC}">
              <c16:uniqueId val="{00000002-1A66-4513-869A-6D275E5C0594}"/>
            </c:ext>
          </c:extLst>
        </c:ser>
        <c:ser>
          <c:idx val="3"/>
          <c:order val="3"/>
          <c:tx>
            <c:strRef>
              <c:f>List1!$E$1</c:f>
              <c:strCache>
                <c:ptCount val="1"/>
                <c:pt idx="0">
                  <c:v>Částečně se obávám, ale nepovažuji to v tuto chvíli za zásadní problém</c:v>
                </c:pt>
              </c:strCache>
            </c:strRef>
          </c:tx>
          <c:spPr>
            <a:solidFill>
              <a:schemeClr val="accent1">
                <a:shade val="76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obavy</c:v>
                </c:pt>
              </c:strCache>
            </c:strRef>
          </c:cat>
          <c:val>
            <c:numRef>
              <c:f>List1!$E$2</c:f>
              <c:numCache>
                <c:formatCode>General</c:formatCode>
                <c:ptCount val="1"/>
                <c:pt idx="0">
                  <c:v>26.513999999999999</c:v>
                </c:pt>
              </c:numCache>
            </c:numRef>
          </c:val>
          <c:extLst>
            <c:ext xmlns:c16="http://schemas.microsoft.com/office/drawing/2014/chart" uri="{C3380CC4-5D6E-409C-BE32-E72D297353CC}">
              <c16:uniqueId val="{00000003-1A66-4513-869A-6D275E5C0594}"/>
            </c:ext>
          </c:extLst>
        </c:ser>
        <c:ser>
          <c:idx val="4"/>
          <c:order val="4"/>
          <c:tx>
            <c:strRef>
              <c:f>List1!$F$1</c:f>
              <c:strCache>
                <c:ptCount val="1"/>
                <c:pt idx="0">
                  <c:v>Je to zásadní obava, kterou v současné době mám</c:v>
                </c:pt>
              </c:strCache>
            </c:strRef>
          </c:tx>
          <c:spPr>
            <a:solidFill>
              <a:schemeClr val="accent1">
                <a:shade val="53000"/>
              </a:schemeClr>
            </a:solidFill>
            <a:ln>
              <a:noFill/>
            </a:ln>
            <a:effectLst/>
          </c:spPr>
          <c:invertIfNegative val="0"/>
          <c:dPt>
            <c:idx val="0"/>
            <c:invertIfNegative val="0"/>
            <c:bubble3D val="0"/>
            <c:spPr>
              <a:solidFill>
                <a:schemeClr val="accent1">
                  <a:shade val="53000"/>
                </a:schemeClr>
              </a:solidFill>
              <a:ln>
                <a:noFill/>
              </a:ln>
              <a:effectLst/>
            </c:spPr>
            <c:extLst>
              <c:ext xmlns:c16="http://schemas.microsoft.com/office/drawing/2014/chart" uri="{C3380CC4-5D6E-409C-BE32-E72D297353CC}">
                <c16:uniqueId val="{00000006-1A66-4513-869A-6D275E5C0594}"/>
              </c:ext>
            </c:extLst>
          </c:dPt>
          <c:dLbls>
            <c:numFmt formatCode="#,##0&quot; %&quot;;\-#,##0" sourceLinked="0"/>
            <c:spPr>
              <a:noFill/>
              <a:ln>
                <a:noFill/>
              </a:ln>
              <a:effectLst/>
            </c:spPr>
            <c:txPr>
              <a:bodyPr rot="0" spcFirstLastPara="1" vertOverflow="ellipsis" vert="horz" wrap="square" lIns="38100" tIns="19050" rIns="38100" bIns="19050" anchor="ctr" anchorCtr="0">
                <a:spAutoFit/>
              </a:bodyPr>
              <a:lstStyle/>
              <a:p>
                <a:pPr algn="ctr">
                  <a:defRPr lang="en-US"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obavy</c:v>
                </c:pt>
              </c:strCache>
            </c:strRef>
          </c:cat>
          <c:val>
            <c:numRef>
              <c:f>List1!$F$2</c:f>
              <c:numCache>
                <c:formatCode>General</c:formatCode>
                <c:ptCount val="1"/>
                <c:pt idx="0">
                  <c:v>7.133</c:v>
                </c:pt>
              </c:numCache>
            </c:numRef>
          </c:val>
          <c:extLst>
            <c:ext xmlns:c16="http://schemas.microsoft.com/office/drawing/2014/chart" uri="{C3380CC4-5D6E-409C-BE32-E72D297353CC}">
              <c16:uniqueId val="{00000004-1A66-4513-869A-6D275E5C0594}"/>
            </c:ext>
          </c:extLst>
        </c:ser>
        <c:dLbls>
          <c:showLegendKey val="0"/>
          <c:showVal val="0"/>
          <c:showCatName val="0"/>
          <c:showSerName val="0"/>
          <c:showPercent val="0"/>
          <c:showBubbleSize val="0"/>
        </c:dLbls>
        <c:gapWidth val="150"/>
        <c:overlap val="100"/>
        <c:axId val="1712433904"/>
        <c:axId val="1712433488"/>
      </c:barChart>
      <c:catAx>
        <c:axId val="1712433904"/>
        <c:scaling>
          <c:orientation val="minMax"/>
        </c:scaling>
        <c:delete val="1"/>
        <c:axPos val="b"/>
        <c:numFmt formatCode="General" sourceLinked="1"/>
        <c:majorTickMark val="out"/>
        <c:minorTickMark val="none"/>
        <c:tickLblPos val="nextTo"/>
        <c:crossAx val="1712433488"/>
        <c:crosses val="autoZero"/>
        <c:auto val="1"/>
        <c:lblAlgn val="ctr"/>
        <c:lblOffset val="100"/>
        <c:noMultiLvlLbl val="0"/>
      </c:catAx>
      <c:valAx>
        <c:axId val="1712433488"/>
        <c:scaling>
          <c:orientation val="minMax"/>
        </c:scaling>
        <c:delete val="0"/>
        <c:axPos val="l"/>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1712433904"/>
        <c:crosses val="autoZero"/>
        <c:crossBetween val="between"/>
      </c:valAx>
      <c:spPr>
        <a:noFill/>
        <a:ln>
          <a:noFill/>
        </a:ln>
        <a:effectLst/>
      </c:spPr>
    </c:plotArea>
    <c:legend>
      <c:legendPos val="r"/>
      <c:layout>
        <c:manualLayout>
          <c:xMode val="edge"/>
          <c:yMode val="edge"/>
          <c:x val="0.52235499478245173"/>
          <c:y val="6.2023928030747216E-2"/>
          <c:w val="0.47764500521754827"/>
          <c:h val="0.6951340694493061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3453861169875794"/>
          <c:y val="3.4553413430194656E-2"/>
          <c:w val="0.56652297297270682"/>
          <c:h val="0.87392162695124054"/>
        </c:manualLayout>
      </c:layout>
      <c:barChart>
        <c:barDir val="col"/>
        <c:grouping val="percentStacked"/>
        <c:varyColors val="0"/>
        <c:ser>
          <c:idx val="0"/>
          <c:order val="0"/>
          <c:tx>
            <c:strRef>
              <c:f>List1!$B$1</c:f>
              <c:strCache>
                <c:ptCount val="1"/>
                <c:pt idx="0">
                  <c:v>Nevím, nedokážu říct</c:v>
                </c:pt>
              </c:strCache>
            </c:strRef>
          </c:tx>
          <c:spPr>
            <a:solidFill>
              <a:schemeClr val="accent1">
                <a:tint val="50000"/>
              </a:schemeClr>
            </a:solidFill>
            <a:ln>
              <a:noFill/>
            </a:ln>
            <a:effectLst/>
          </c:spPr>
          <c:invertIfNegative val="0"/>
          <c:cat>
            <c:strRef>
              <c:f>List1!$A$2</c:f>
              <c:strCache>
                <c:ptCount val="1"/>
                <c:pt idx="0">
                  <c:v>Současný příjem</c:v>
                </c:pt>
              </c:strCache>
            </c:strRef>
          </c:cat>
          <c:val>
            <c:numRef>
              <c:f>List1!$B$2</c:f>
              <c:numCache>
                <c:formatCode>General</c:formatCode>
                <c:ptCount val="1"/>
                <c:pt idx="0">
                  <c:v>0.19900000000000001</c:v>
                </c:pt>
              </c:numCache>
            </c:numRef>
          </c:val>
          <c:extLst>
            <c:ext xmlns:c16="http://schemas.microsoft.com/office/drawing/2014/chart" uri="{C3380CC4-5D6E-409C-BE32-E72D297353CC}">
              <c16:uniqueId val="{00000000-E845-43C8-A8D1-A4F6E4BB6B21}"/>
            </c:ext>
          </c:extLst>
        </c:ser>
        <c:ser>
          <c:idx val="1"/>
          <c:order val="1"/>
          <c:tx>
            <c:strRef>
              <c:f>List1!$C$1</c:f>
              <c:strCache>
                <c:ptCount val="1"/>
                <c:pt idx="0">
                  <c:v>Velmi obtížně</c:v>
                </c:pt>
              </c:strCache>
            </c:strRef>
          </c:tx>
          <c:spPr>
            <a:solidFill>
              <a:schemeClr val="accent1">
                <a:tint val="70000"/>
              </a:schemeClr>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Současný příjem</c:v>
                </c:pt>
              </c:strCache>
            </c:strRef>
          </c:cat>
          <c:val>
            <c:numRef>
              <c:f>List1!$C$2</c:f>
              <c:numCache>
                <c:formatCode>General</c:formatCode>
                <c:ptCount val="1"/>
                <c:pt idx="0">
                  <c:v>7.15</c:v>
                </c:pt>
              </c:numCache>
            </c:numRef>
          </c:val>
          <c:extLst>
            <c:ext xmlns:c16="http://schemas.microsoft.com/office/drawing/2014/chart" uri="{C3380CC4-5D6E-409C-BE32-E72D297353CC}">
              <c16:uniqueId val="{00000001-E845-43C8-A8D1-A4F6E4BB6B21}"/>
            </c:ext>
          </c:extLst>
        </c:ser>
        <c:ser>
          <c:idx val="2"/>
          <c:order val="2"/>
          <c:tx>
            <c:strRef>
              <c:f>List1!$D$1</c:f>
              <c:strCache>
                <c:ptCount val="1"/>
                <c:pt idx="0">
                  <c:v>Obtížně</c:v>
                </c:pt>
              </c:strCache>
            </c:strRef>
          </c:tx>
          <c:spPr>
            <a:solidFill>
              <a:schemeClr val="accent1">
                <a:tint val="90000"/>
              </a:schemeClr>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Současný příjem</c:v>
                </c:pt>
              </c:strCache>
            </c:strRef>
          </c:cat>
          <c:val>
            <c:numRef>
              <c:f>List1!$D$2</c:f>
              <c:numCache>
                <c:formatCode>General</c:formatCode>
                <c:ptCount val="1"/>
                <c:pt idx="0">
                  <c:v>19.265000000000001</c:v>
                </c:pt>
              </c:numCache>
            </c:numRef>
          </c:val>
          <c:extLst>
            <c:ext xmlns:c16="http://schemas.microsoft.com/office/drawing/2014/chart" uri="{C3380CC4-5D6E-409C-BE32-E72D297353CC}">
              <c16:uniqueId val="{00000002-E845-43C8-A8D1-A4F6E4BB6B21}"/>
            </c:ext>
          </c:extLst>
        </c:ser>
        <c:ser>
          <c:idx val="3"/>
          <c:order val="3"/>
          <c:tx>
            <c:strRef>
              <c:f>List1!$E$1</c:f>
              <c:strCache>
                <c:ptCount val="1"/>
                <c:pt idx="0">
                  <c:v>Tak akorát</c:v>
                </c:pt>
              </c:strCache>
            </c:strRef>
          </c:tx>
          <c:spPr>
            <a:solidFill>
              <a:schemeClr val="accent1">
                <a:shade val="90000"/>
              </a:schemeClr>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Současný příjem</c:v>
                </c:pt>
              </c:strCache>
            </c:strRef>
          </c:cat>
          <c:val>
            <c:numRef>
              <c:f>List1!$E$2</c:f>
              <c:numCache>
                <c:formatCode>General</c:formatCode>
                <c:ptCount val="1"/>
                <c:pt idx="0">
                  <c:v>51.44</c:v>
                </c:pt>
              </c:numCache>
            </c:numRef>
          </c:val>
          <c:extLst>
            <c:ext xmlns:c16="http://schemas.microsoft.com/office/drawing/2014/chart" uri="{C3380CC4-5D6E-409C-BE32-E72D297353CC}">
              <c16:uniqueId val="{00000003-E845-43C8-A8D1-A4F6E4BB6B21}"/>
            </c:ext>
          </c:extLst>
        </c:ser>
        <c:ser>
          <c:idx val="4"/>
          <c:order val="4"/>
          <c:tx>
            <c:strRef>
              <c:f>List1!$F$1</c:f>
              <c:strCache>
                <c:ptCount val="1"/>
                <c:pt idx="0">
                  <c:v>Snadno</c:v>
                </c:pt>
              </c:strCache>
            </c:strRef>
          </c:tx>
          <c:spPr>
            <a:solidFill>
              <a:schemeClr val="accent1">
                <a:shade val="70000"/>
              </a:schemeClr>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Současný příjem</c:v>
                </c:pt>
              </c:strCache>
            </c:strRef>
          </c:cat>
          <c:val>
            <c:numRef>
              <c:f>List1!$F$2</c:f>
              <c:numCache>
                <c:formatCode>General</c:formatCode>
                <c:ptCount val="1"/>
                <c:pt idx="0">
                  <c:v>18.57</c:v>
                </c:pt>
              </c:numCache>
            </c:numRef>
          </c:val>
          <c:extLst>
            <c:ext xmlns:c16="http://schemas.microsoft.com/office/drawing/2014/chart" uri="{C3380CC4-5D6E-409C-BE32-E72D297353CC}">
              <c16:uniqueId val="{00000004-E845-43C8-A8D1-A4F6E4BB6B21}"/>
            </c:ext>
          </c:extLst>
        </c:ser>
        <c:ser>
          <c:idx val="5"/>
          <c:order val="5"/>
          <c:tx>
            <c:strRef>
              <c:f>List1!$G$1</c:f>
              <c:strCache>
                <c:ptCount val="1"/>
                <c:pt idx="0">
                  <c:v>Velmi snadno</c:v>
                </c:pt>
              </c:strCache>
            </c:strRef>
          </c:tx>
          <c:spPr>
            <a:solidFill>
              <a:schemeClr val="accent1">
                <a:shade val="50000"/>
              </a:schemeClr>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0">
                <a:spAutoFit/>
              </a:bodyPr>
              <a:lstStyle/>
              <a:p>
                <a:pPr algn="ctr">
                  <a:defRPr lang="en-US"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Současný příjem</c:v>
                </c:pt>
              </c:strCache>
            </c:strRef>
          </c:cat>
          <c:val>
            <c:numRef>
              <c:f>List1!$G$2</c:f>
              <c:numCache>
                <c:formatCode>General</c:formatCode>
                <c:ptCount val="1"/>
                <c:pt idx="0">
                  <c:v>3.3759999999999999</c:v>
                </c:pt>
              </c:numCache>
            </c:numRef>
          </c:val>
          <c:extLst>
            <c:ext xmlns:c16="http://schemas.microsoft.com/office/drawing/2014/chart" uri="{C3380CC4-5D6E-409C-BE32-E72D297353CC}">
              <c16:uniqueId val="{00000000-91A9-42B9-9A6C-3354DD6A0669}"/>
            </c:ext>
          </c:extLst>
        </c:ser>
        <c:dLbls>
          <c:showLegendKey val="0"/>
          <c:showVal val="0"/>
          <c:showCatName val="0"/>
          <c:showSerName val="0"/>
          <c:showPercent val="0"/>
          <c:showBubbleSize val="0"/>
        </c:dLbls>
        <c:gapWidth val="150"/>
        <c:overlap val="100"/>
        <c:axId val="1552854528"/>
        <c:axId val="1552844128"/>
      </c:barChart>
      <c:catAx>
        <c:axId val="155285452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cs-CZ"/>
          </a:p>
        </c:txPr>
        <c:crossAx val="1552844128"/>
        <c:crosses val="autoZero"/>
        <c:auto val="1"/>
        <c:lblAlgn val="ctr"/>
        <c:lblOffset val="100"/>
        <c:noMultiLvlLbl val="0"/>
      </c:catAx>
      <c:valAx>
        <c:axId val="155284412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1552854528"/>
        <c:crosses val="autoZero"/>
        <c:crossBetween val="between"/>
      </c:valAx>
      <c:spPr>
        <a:noFill/>
        <a:ln>
          <a:noFill/>
        </a:ln>
        <a:effectLst/>
      </c:spPr>
    </c:plotArea>
    <c:legend>
      <c:legendPos val="r"/>
      <c:legendEntry>
        <c:idx val="5"/>
        <c:delete val="1"/>
      </c:legendEntry>
      <c:layout>
        <c:manualLayout>
          <c:xMode val="edge"/>
          <c:yMode val="edge"/>
          <c:x val="0.61168358613417728"/>
          <c:y val="0.18452867851872823"/>
          <c:w val="0.37411069794807567"/>
          <c:h val="0.6309426429625435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3453861169875794"/>
          <c:y val="3.4553413430194656E-2"/>
          <c:w val="0.56652297297270682"/>
          <c:h val="0.87392162695124054"/>
        </c:manualLayout>
      </c:layout>
      <c:barChart>
        <c:barDir val="col"/>
        <c:grouping val="percentStacked"/>
        <c:varyColors val="0"/>
        <c:ser>
          <c:idx val="0"/>
          <c:order val="0"/>
          <c:tx>
            <c:strRef>
              <c:f>List1!$B$1</c:f>
              <c:strCache>
                <c:ptCount val="1"/>
                <c:pt idx="0">
                  <c:v>Nevím, nedokážu říct</c:v>
                </c:pt>
              </c:strCache>
            </c:strRef>
          </c:tx>
          <c:spPr>
            <a:solidFill>
              <a:schemeClr val="accent1">
                <a:tint val="50000"/>
              </a:schemeClr>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Očekávaná osobní finanční situace</c:v>
                </c:pt>
              </c:strCache>
            </c:strRef>
          </c:cat>
          <c:val>
            <c:numRef>
              <c:f>List1!$B$2</c:f>
              <c:numCache>
                <c:formatCode>General</c:formatCode>
                <c:ptCount val="1"/>
                <c:pt idx="0">
                  <c:v>1.589</c:v>
                </c:pt>
              </c:numCache>
            </c:numRef>
          </c:val>
          <c:extLst>
            <c:ext xmlns:c16="http://schemas.microsoft.com/office/drawing/2014/chart" uri="{C3380CC4-5D6E-409C-BE32-E72D297353CC}">
              <c16:uniqueId val="{00000000-FD1E-4492-88B4-BFF787DD5180}"/>
            </c:ext>
          </c:extLst>
        </c:ser>
        <c:ser>
          <c:idx val="1"/>
          <c:order val="1"/>
          <c:tx>
            <c:strRef>
              <c:f>List1!$C$1</c:f>
              <c:strCache>
                <c:ptCount val="1"/>
                <c:pt idx="0">
                  <c:v>Výrazně se zhorší</c:v>
                </c:pt>
              </c:strCache>
            </c:strRef>
          </c:tx>
          <c:spPr>
            <a:solidFill>
              <a:schemeClr val="accent1">
                <a:tint val="70000"/>
              </a:schemeClr>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Očekávaná osobní finanční situace</c:v>
                </c:pt>
              </c:strCache>
            </c:strRef>
          </c:cat>
          <c:val>
            <c:numRef>
              <c:f>List1!$C$2</c:f>
              <c:numCache>
                <c:formatCode>General</c:formatCode>
                <c:ptCount val="1"/>
                <c:pt idx="0">
                  <c:v>4.6669999999999998</c:v>
                </c:pt>
              </c:numCache>
            </c:numRef>
          </c:val>
          <c:extLst>
            <c:ext xmlns:c16="http://schemas.microsoft.com/office/drawing/2014/chart" uri="{C3380CC4-5D6E-409C-BE32-E72D297353CC}">
              <c16:uniqueId val="{00000001-FD1E-4492-88B4-BFF787DD5180}"/>
            </c:ext>
          </c:extLst>
        </c:ser>
        <c:ser>
          <c:idx val="2"/>
          <c:order val="2"/>
          <c:tx>
            <c:strRef>
              <c:f>List1!$D$1</c:f>
              <c:strCache>
                <c:ptCount val="1"/>
                <c:pt idx="0">
                  <c:v>Spíše se zhorší</c:v>
                </c:pt>
              </c:strCache>
            </c:strRef>
          </c:tx>
          <c:spPr>
            <a:solidFill>
              <a:schemeClr val="accent1">
                <a:tint val="90000"/>
              </a:schemeClr>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Očekávaná osobní finanční situace</c:v>
                </c:pt>
              </c:strCache>
            </c:strRef>
          </c:cat>
          <c:val>
            <c:numRef>
              <c:f>List1!$D$2</c:f>
              <c:numCache>
                <c:formatCode>General</c:formatCode>
                <c:ptCount val="1"/>
                <c:pt idx="0">
                  <c:v>25.919</c:v>
                </c:pt>
              </c:numCache>
            </c:numRef>
          </c:val>
          <c:extLst>
            <c:ext xmlns:c16="http://schemas.microsoft.com/office/drawing/2014/chart" uri="{C3380CC4-5D6E-409C-BE32-E72D297353CC}">
              <c16:uniqueId val="{00000002-FD1E-4492-88B4-BFF787DD5180}"/>
            </c:ext>
          </c:extLst>
        </c:ser>
        <c:ser>
          <c:idx val="3"/>
          <c:order val="3"/>
          <c:tx>
            <c:strRef>
              <c:f>List1!$E$1</c:f>
              <c:strCache>
                <c:ptCount val="1"/>
                <c:pt idx="0">
                  <c:v>Zůstane stejná</c:v>
                </c:pt>
              </c:strCache>
            </c:strRef>
          </c:tx>
          <c:spPr>
            <a:solidFill>
              <a:schemeClr val="accent1">
                <a:shade val="90000"/>
              </a:schemeClr>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Očekávaná osobní finanční situace</c:v>
                </c:pt>
              </c:strCache>
            </c:strRef>
          </c:cat>
          <c:val>
            <c:numRef>
              <c:f>List1!$E$2</c:f>
              <c:numCache>
                <c:formatCode>General</c:formatCode>
                <c:ptCount val="1"/>
                <c:pt idx="0">
                  <c:v>45.084000000000003</c:v>
                </c:pt>
              </c:numCache>
            </c:numRef>
          </c:val>
          <c:extLst>
            <c:ext xmlns:c16="http://schemas.microsoft.com/office/drawing/2014/chart" uri="{C3380CC4-5D6E-409C-BE32-E72D297353CC}">
              <c16:uniqueId val="{00000003-FD1E-4492-88B4-BFF787DD5180}"/>
            </c:ext>
          </c:extLst>
        </c:ser>
        <c:ser>
          <c:idx val="4"/>
          <c:order val="4"/>
          <c:tx>
            <c:strRef>
              <c:f>List1!$F$1</c:f>
              <c:strCache>
                <c:ptCount val="1"/>
                <c:pt idx="0">
                  <c:v>Spíše se zlepší</c:v>
                </c:pt>
              </c:strCache>
            </c:strRef>
          </c:tx>
          <c:spPr>
            <a:solidFill>
              <a:schemeClr val="accent1">
                <a:shade val="70000"/>
              </a:schemeClr>
            </a:solidFill>
            <a:ln>
              <a:noFill/>
            </a:ln>
            <a:effectLst/>
          </c:spPr>
          <c:invertIfNegative val="0"/>
          <c:dLbls>
            <c:numFmt formatCode="#,##0&quot; %&quot;;#,##0&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Očekávaná osobní finanční situace</c:v>
                </c:pt>
              </c:strCache>
            </c:strRef>
          </c:cat>
          <c:val>
            <c:numRef>
              <c:f>List1!$F$2</c:f>
              <c:numCache>
                <c:formatCode>General</c:formatCode>
                <c:ptCount val="1"/>
                <c:pt idx="0">
                  <c:v>18.370999999999999</c:v>
                </c:pt>
              </c:numCache>
            </c:numRef>
          </c:val>
          <c:extLst>
            <c:ext xmlns:c16="http://schemas.microsoft.com/office/drawing/2014/chart" uri="{C3380CC4-5D6E-409C-BE32-E72D297353CC}">
              <c16:uniqueId val="{00000004-FD1E-4492-88B4-BFF787DD5180}"/>
            </c:ext>
          </c:extLst>
        </c:ser>
        <c:ser>
          <c:idx val="5"/>
          <c:order val="5"/>
          <c:tx>
            <c:strRef>
              <c:f>List1!$G$1</c:f>
              <c:strCache>
                <c:ptCount val="1"/>
                <c:pt idx="0">
                  <c:v>Výrazně se zlepší</c:v>
                </c:pt>
              </c:strCache>
            </c:strRef>
          </c:tx>
          <c:spPr>
            <a:solidFill>
              <a:schemeClr val="accent1">
                <a:shade val="50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0">
                <a:spAutoFit/>
              </a:bodyPr>
              <a:lstStyle/>
              <a:p>
                <a:pPr algn="ctr">
                  <a:defRPr lang="en-US"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Očekávaná osobní finanční situace</c:v>
                </c:pt>
              </c:strCache>
            </c:strRef>
          </c:cat>
          <c:val>
            <c:numRef>
              <c:f>List1!$G$2</c:f>
              <c:numCache>
                <c:formatCode>General</c:formatCode>
                <c:ptCount val="1"/>
                <c:pt idx="0">
                  <c:v>4.3689999999999998</c:v>
                </c:pt>
              </c:numCache>
            </c:numRef>
          </c:val>
          <c:extLst>
            <c:ext xmlns:c16="http://schemas.microsoft.com/office/drawing/2014/chart" uri="{C3380CC4-5D6E-409C-BE32-E72D297353CC}">
              <c16:uniqueId val="{00000005-FD1E-4492-88B4-BFF787DD5180}"/>
            </c:ext>
          </c:extLst>
        </c:ser>
        <c:dLbls>
          <c:showLegendKey val="0"/>
          <c:showVal val="0"/>
          <c:showCatName val="0"/>
          <c:showSerName val="0"/>
          <c:showPercent val="0"/>
          <c:showBubbleSize val="0"/>
        </c:dLbls>
        <c:gapWidth val="150"/>
        <c:overlap val="100"/>
        <c:axId val="1552854528"/>
        <c:axId val="1552844128"/>
      </c:barChart>
      <c:catAx>
        <c:axId val="155285452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cs-CZ"/>
          </a:p>
        </c:txPr>
        <c:crossAx val="1552844128"/>
        <c:crosses val="autoZero"/>
        <c:auto val="1"/>
        <c:lblAlgn val="ctr"/>
        <c:lblOffset val="100"/>
        <c:noMultiLvlLbl val="0"/>
      </c:catAx>
      <c:valAx>
        <c:axId val="155284412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1552854528"/>
        <c:crosses val="autoZero"/>
        <c:crossBetween val="between"/>
      </c:valAx>
      <c:spPr>
        <a:noFill/>
        <a:ln>
          <a:noFill/>
        </a:ln>
        <a:effectLst/>
      </c:spPr>
    </c:plotArea>
    <c:legend>
      <c:legendPos val="r"/>
      <c:layout>
        <c:manualLayout>
          <c:xMode val="edge"/>
          <c:yMode val="edge"/>
          <c:x val="0.6232731759170983"/>
          <c:y val="0.18452867851872823"/>
          <c:w val="0.3625211081651547"/>
          <c:h val="0.6309426429625435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6.2057163150166683E-2"/>
          <c:y val="3.4553406400041564E-2"/>
          <c:w val="0.65882751340743728"/>
          <c:h val="0.76731912004506009"/>
        </c:manualLayout>
      </c:layout>
      <c:barChart>
        <c:barDir val="col"/>
        <c:grouping val="percentStacked"/>
        <c:varyColors val="0"/>
        <c:ser>
          <c:idx val="0"/>
          <c:order val="0"/>
          <c:tx>
            <c:strRef>
              <c:f>List1!$B$1</c:f>
              <c:strCache>
                <c:ptCount val="1"/>
                <c:pt idx="0">
                  <c:v>Nevím, nedokážu určit</c:v>
                </c:pt>
              </c:strCache>
            </c:strRef>
          </c:tx>
          <c:spPr>
            <a:solidFill>
              <a:schemeClr val="accent1">
                <a:tint val="48000"/>
              </a:schemeClr>
            </a:solidFill>
            <a:ln>
              <a:noFill/>
            </a:ln>
            <a:effectLst/>
          </c:spPr>
          <c:invertIfNegative val="0"/>
          <c:dLbls>
            <c:numFmt formatCode="#,##0&quot;%&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List1!$A$2:$A$3</c:f>
              <c:strCache>
                <c:ptCount val="2"/>
                <c:pt idx="0">
                  <c:v>Aktuální průměrná úroková sazba na spořicích účtech v případě úročení částky do 200 000 Kč</c:v>
                </c:pt>
                <c:pt idx="1">
                  <c:v>Průměrná úroková sazba v roce 2013 na spořicích účtech v případě úročení částky do 200 000 Kč</c:v>
                </c:pt>
              </c:strCache>
            </c:strRef>
          </c:cat>
          <c:val>
            <c:numRef>
              <c:f>List1!$B$2:$B$3</c:f>
              <c:numCache>
                <c:formatCode>General</c:formatCode>
                <c:ptCount val="2"/>
                <c:pt idx="0">
                  <c:v>22.939</c:v>
                </c:pt>
                <c:pt idx="1">
                  <c:v>31.579000000000001</c:v>
                </c:pt>
              </c:numCache>
            </c:numRef>
          </c:val>
          <c:extLst>
            <c:ext xmlns:c16="http://schemas.microsoft.com/office/drawing/2014/chart" uri="{C3380CC4-5D6E-409C-BE32-E72D297353CC}">
              <c16:uniqueId val="{00000000-E845-43C8-A8D1-A4F6E4BB6B21}"/>
            </c:ext>
          </c:extLst>
        </c:ser>
        <c:ser>
          <c:idx val="1"/>
          <c:order val="1"/>
          <c:tx>
            <c:strRef>
              <c:f>List1!$C$1</c:f>
              <c:strCache>
                <c:ptCount val="1"/>
                <c:pt idx="0">
                  <c:v>Méně než 1 %</c:v>
                </c:pt>
              </c:strCache>
            </c:strRef>
          </c:tx>
          <c:spPr>
            <a:solidFill>
              <a:schemeClr val="accent1">
                <a:tint val="65000"/>
              </a:schemeClr>
            </a:solidFill>
            <a:ln>
              <a:noFill/>
            </a:ln>
            <a:effectLst/>
          </c:spPr>
          <c:invertIfNegative val="0"/>
          <c:dLbls>
            <c:numFmt formatCode="#,##0&quot;%&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List1!$A$2:$A$3</c:f>
              <c:strCache>
                <c:ptCount val="2"/>
                <c:pt idx="0">
                  <c:v>Aktuální průměrná úroková sazba na spořicích účtech v případě úročení částky do 200 000 Kč</c:v>
                </c:pt>
                <c:pt idx="1">
                  <c:v>Průměrná úroková sazba v roce 2013 na spořicích účtech v případě úročení částky do 200 000 Kč</c:v>
                </c:pt>
              </c:strCache>
            </c:strRef>
          </c:cat>
          <c:val>
            <c:numRef>
              <c:f>List1!$C$2:$C$3</c:f>
              <c:numCache>
                <c:formatCode>General</c:formatCode>
                <c:ptCount val="2"/>
                <c:pt idx="0">
                  <c:v>3.3759999999999999</c:v>
                </c:pt>
                <c:pt idx="1">
                  <c:v>10.824</c:v>
                </c:pt>
              </c:numCache>
            </c:numRef>
          </c:val>
          <c:extLst>
            <c:ext xmlns:c16="http://schemas.microsoft.com/office/drawing/2014/chart" uri="{C3380CC4-5D6E-409C-BE32-E72D297353CC}">
              <c16:uniqueId val="{00000001-E845-43C8-A8D1-A4F6E4BB6B21}"/>
            </c:ext>
          </c:extLst>
        </c:ser>
        <c:ser>
          <c:idx val="2"/>
          <c:order val="2"/>
          <c:tx>
            <c:strRef>
              <c:f>List1!$D$1</c:f>
              <c:strCache>
                <c:ptCount val="1"/>
                <c:pt idx="0">
                  <c:v>1-2 %</c:v>
                </c:pt>
              </c:strCache>
            </c:strRef>
          </c:tx>
          <c:spPr>
            <a:solidFill>
              <a:schemeClr val="accent1">
                <a:tint val="83000"/>
              </a:schemeClr>
            </a:solidFill>
            <a:ln>
              <a:noFill/>
            </a:ln>
            <a:effectLst/>
          </c:spPr>
          <c:invertIfNegative val="0"/>
          <c:dLbls>
            <c:numFmt formatCode="#,##0&quot;%&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List1!$A$2:$A$3</c:f>
              <c:strCache>
                <c:ptCount val="2"/>
                <c:pt idx="0">
                  <c:v>Aktuální průměrná úroková sazba na spořicích účtech v případě úročení částky do 200 000 Kč</c:v>
                </c:pt>
                <c:pt idx="1">
                  <c:v>Průměrná úroková sazba v roce 2013 na spořicích účtech v případě úročení částky do 200 000 Kč</c:v>
                </c:pt>
              </c:strCache>
            </c:strRef>
          </c:cat>
          <c:val>
            <c:numRef>
              <c:f>List1!$D$2:$D$3</c:f>
              <c:numCache>
                <c:formatCode>General</c:formatCode>
                <c:ptCount val="2"/>
                <c:pt idx="0">
                  <c:v>8.3420000000000005</c:v>
                </c:pt>
                <c:pt idx="1">
                  <c:v>19.861000000000001</c:v>
                </c:pt>
              </c:numCache>
            </c:numRef>
          </c:val>
          <c:extLst>
            <c:ext xmlns:c16="http://schemas.microsoft.com/office/drawing/2014/chart" uri="{C3380CC4-5D6E-409C-BE32-E72D297353CC}">
              <c16:uniqueId val="{00000002-E845-43C8-A8D1-A4F6E4BB6B21}"/>
            </c:ext>
          </c:extLst>
        </c:ser>
        <c:ser>
          <c:idx val="3"/>
          <c:order val="3"/>
          <c:tx>
            <c:strRef>
              <c:f>List1!$E$1</c:f>
              <c:strCache>
                <c:ptCount val="1"/>
                <c:pt idx="0">
                  <c:v>2-3 %</c:v>
                </c:pt>
              </c:strCache>
            </c:strRef>
          </c:tx>
          <c:spPr>
            <a:solidFill>
              <a:schemeClr val="accent1"/>
            </a:solidFill>
            <a:ln>
              <a:noFill/>
            </a:ln>
            <a:effectLst/>
          </c:spPr>
          <c:invertIfNegative val="0"/>
          <c:dLbls>
            <c:numFmt formatCode="#,##0&quot;%&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List1!$A$2:$A$3</c:f>
              <c:strCache>
                <c:ptCount val="2"/>
                <c:pt idx="0">
                  <c:v>Aktuální průměrná úroková sazba na spořicích účtech v případě úročení částky do 200 000 Kč</c:v>
                </c:pt>
                <c:pt idx="1">
                  <c:v>Průměrná úroková sazba v roce 2013 na spořicích účtech v případě úročení částky do 200 000 Kč</c:v>
                </c:pt>
              </c:strCache>
            </c:strRef>
          </c:cat>
          <c:val>
            <c:numRef>
              <c:f>List1!$E$2:$E$3</c:f>
              <c:numCache>
                <c:formatCode>General</c:formatCode>
                <c:ptCount val="2"/>
                <c:pt idx="0">
                  <c:v>12.115</c:v>
                </c:pt>
                <c:pt idx="1">
                  <c:v>18.867999999999999</c:v>
                </c:pt>
              </c:numCache>
            </c:numRef>
          </c:val>
          <c:extLst>
            <c:ext xmlns:c16="http://schemas.microsoft.com/office/drawing/2014/chart" uri="{C3380CC4-5D6E-409C-BE32-E72D297353CC}">
              <c16:uniqueId val="{00000003-E845-43C8-A8D1-A4F6E4BB6B21}"/>
            </c:ext>
          </c:extLst>
        </c:ser>
        <c:ser>
          <c:idx val="4"/>
          <c:order val="4"/>
          <c:tx>
            <c:strRef>
              <c:f>List1!$F$1</c:f>
              <c:strCache>
                <c:ptCount val="1"/>
                <c:pt idx="0">
                  <c:v>3-4 %</c:v>
                </c:pt>
              </c:strCache>
            </c:strRef>
          </c:tx>
          <c:spPr>
            <a:solidFill>
              <a:schemeClr val="accent1">
                <a:shade val="82000"/>
              </a:schemeClr>
            </a:solidFill>
            <a:ln>
              <a:noFill/>
            </a:ln>
            <a:effectLst/>
          </c:spPr>
          <c:invertIfNegative val="0"/>
          <c:dLbls>
            <c:numFmt formatCode="#,##0&quot;%&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List1!$A$2:$A$3</c:f>
              <c:strCache>
                <c:ptCount val="2"/>
                <c:pt idx="0">
                  <c:v>Aktuální průměrná úroková sazba na spořicích účtech v případě úročení částky do 200 000 Kč</c:v>
                </c:pt>
                <c:pt idx="1">
                  <c:v>Průměrná úroková sazba v roce 2013 na spořicích účtech v případě úročení částky do 200 000 Kč</c:v>
                </c:pt>
              </c:strCache>
            </c:strRef>
          </c:cat>
          <c:val>
            <c:numRef>
              <c:f>List1!$F$2:$F$3</c:f>
              <c:numCache>
                <c:formatCode>General</c:formatCode>
                <c:ptCount val="2"/>
                <c:pt idx="0">
                  <c:v>17.079999999999998</c:v>
                </c:pt>
                <c:pt idx="1">
                  <c:v>9.6329999999999991</c:v>
                </c:pt>
              </c:numCache>
            </c:numRef>
          </c:val>
          <c:extLst>
            <c:ext xmlns:c16="http://schemas.microsoft.com/office/drawing/2014/chart" uri="{C3380CC4-5D6E-409C-BE32-E72D297353CC}">
              <c16:uniqueId val="{00000004-E845-43C8-A8D1-A4F6E4BB6B21}"/>
            </c:ext>
          </c:extLst>
        </c:ser>
        <c:ser>
          <c:idx val="5"/>
          <c:order val="5"/>
          <c:tx>
            <c:strRef>
              <c:f>List1!$G$1</c:f>
              <c:strCache>
                <c:ptCount val="1"/>
                <c:pt idx="0">
                  <c:v>5-6 %</c:v>
                </c:pt>
              </c:strCache>
            </c:strRef>
          </c:tx>
          <c:spPr>
            <a:solidFill>
              <a:schemeClr val="accent1">
                <a:shade val="65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0">
                <a:spAutoFit/>
              </a:bodyPr>
              <a:lstStyle/>
              <a:p>
                <a:pPr algn="ctr">
                  <a:defRPr lang="en-US" sz="1197" b="1" i="0" u="none" strike="noStrike" kern="1200" baseline="0">
                    <a:solidFill>
                      <a:schemeClr val="bg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List1!$A$2:$A$3</c:f>
              <c:strCache>
                <c:ptCount val="2"/>
                <c:pt idx="0">
                  <c:v>Aktuální průměrná úroková sazba na spořicích účtech v případě úročení částky do 200 000 Kč</c:v>
                </c:pt>
                <c:pt idx="1">
                  <c:v>Průměrná úroková sazba v roce 2013 na spořicích účtech v případě úročení částky do 200 000 Kč</c:v>
                </c:pt>
              </c:strCache>
            </c:strRef>
          </c:cat>
          <c:val>
            <c:numRef>
              <c:f>List1!$G$2:$G$3</c:f>
              <c:numCache>
                <c:formatCode>General</c:formatCode>
                <c:ptCount val="2"/>
                <c:pt idx="0">
                  <c:v>33.167999999999999</c:v>
                </c:pt>
                <c:pt idx="1">
                  <c:v>6.5540000000000003</c:v>
                </c:pt>
              </c:numCache>
            </c:numRef>
          </c:val>
          <c:extLst>
            <c:ext xmlns:c16="http://schemas.microsoft.com/office/drawing/2014/chart" uri="{C3380CC4-5D6E-409C-BE32-E72D297353CC}">
              <c16:uniqueId val="{00000000-94BA-467B-AF91-C1C8AFE0AC66}"/>
            </c:ext>
          </c:extLst>
        </c:ser>
        <c:ser>
          <c:idx val="6"/>
          <c:order val="6"/>
          <c:tx>
            <c:strRef>
              <c:f>List1!$H$1</c:f>
              <c:strCache>
                <c:ptCount val="1"/>
                <c:pt idx="0">
                  <c:v>Více než 6 %</c:v>
                </c:pt>
              </c:strCache>
            </c:strRef>
          </c:tx>
          <c:spPr>
            <a:solidFill>
              <a:schemeClr val="accent1">
                <a:shade val="47000"/>
              </a:schemeClr>
            </a:solidFill>
            <a:ln>
              <a:noFill/>
            </a:ln>
            <a:effectLst/>
          </c:spPr>
          <c:invertIfNegative val="0"/>
          <c:dLbls>
            <c:numFmt formatCode="#,##0&quot; %&quot;;\-#,##0" sourceLinked="0"/>
            <c:spPr>
              <a:noFill/>
              <a:ln>
                <a:noFill/>
              </a:ln>
              <a:effectLst/>
            </c:spPr>
            <c:txPr>
              <a:bodyPr rot="0" spcFirstLastPara="1" vertOverflow="ellipsis" vert="horz" wrap="square" lIns="38100" tIns="19050" rIns="38100" bIns="19050" anchor="ctr" anchorCtr="0">
                <a:spAutoFit/>
              </a:bodyPr>
              <a:lstStyle/>
              <a:p>
                <a:pPr algn="ctr">
                  <a:defRPr lang="en-US" sz="1197" b="1" i="0" u="none" strike="noStrike" kern="1200" baseline="0">
                    <a:solidFill>
                      <a:schemeClr val="bg1"/>
                    </a:solidFill>
                    <a:latin typeface="+mn-lt"/>
                    <a:ea typeface="+mn-ea"/>
                    <a:cs typeface="+mn-cs"/>
                  </a:defRPr>
                </a:pPr>
                <a:endParaRPr lang="cs-CZ"/>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List1!$A$2:$A$3</c:f>
              <c:strCache>
                <c:ptCount val="2"/>
                <c:pt idx="0">
                  <c:v>Aktuální průměrná úroková sazba na spořicích účtech v případě úročení částky do 200 000 Kč</c:v>
                </c:pt>
                <c:pt idx="1">
                  <c:v>Průměrná úroková sazba v roce 2013 na spořicích účtech v případě úročení částky do 200 000 Kč</c:v>
                </c:pt>
              </c:strCache>
            </c:strRef>
          </c:cat>
          <c:val>
            <c:numRef>
              <c:f>List1!$H$2:$H$3</c:f>
              <c:numCache>
                <c:formatCode>General</c:formatCode>
                <c:ptCount val="2"/>
                <c:pt idx="0">
                  <c:v>2.9790000000000001</c:v>
                </c:pt>
                <c:pt idx="1">
                  <c:v>2.681</c:v>
                </c:pt>
              </c:numCache>
            </c:numRef>
          </c:val>
          <c:extLst>
            <c:ext xmlns:c16="http://schemas.microsoft.com/office/drawing/2014/chart" uri="{C3380CC4-5D6E-409C-BE32-E72D297353CC}">
              <c16:uniqueId val="{00000001-94BA-467B-AF91-C1C8AFE0AC66}"/>
            </c:ext>
          </c:extLst>
        </c:ser>
        <c:dLbls>
          <c:showLegendKey val="0"/>
          <c:showVal val="0"/>
          <c:showCatName val="0"/>
          <c:showSerName val="0"/>
          <c:showPercent val="0"/>
          <c:showBubbleSize val="0"/>
        </c:dLbls>
        <c:gapWidth val="150"/>
        <c:overlap val="100"/>
        <c:axId val="1552854528"/>
        <c:axId val="1552844128"/>
      </c:barChart>
      <c:catAx>
        <c:axId val="155285452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cs-CZ"/>
          </a:p>
        </c:txPr>
        <c:crossAx val="1552844128"/>
        <c:crosses val="autoZero"/>
        <c:auto val="1"/>
        <c:lblAlgn val="ctr"/>
        <c:lblOffset val="100"/>
        <c:noMultiLvlLbl val="0"/>
      </c:catAx>
      <c:valAx>
        <c:axId val="155284412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1552854528"/>
        <c:crosses val="autoZero"/>
        <c:crossBetween val="between"/>
      </c:valAx>
      <c:spPr>
        <a:noFill/>
        <a:ln>
          <a:noFill/>
        </a:ln>
        <a:effectLst/>
      </c:spPr>
    </c:plotArea>
    <c:legend>
      <c:legendPos val="r"/>
      <c:layout>
        <c:manualLayout>
          <c:xMode val="edge"/>
          <c:yMode val="edge"/>
          <c:x val="0.77765035103752667"/>
          <c:y val="0.12144242047564721"/>
          <c:w val="0.19115890794622384"/>
          <c:h val="0.6016089383776517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6.2057163150166683E-2"/>
          <c:y val="3.4553406400041564E-2"/>
          <c:w val="0.30493256726152951"/>
          <c:h val="0.76731912004506009"/>
        </c:manualLayout>
      </c:layout>
      <c:barChart>
        <c:barDir val="col"/>
        <c:grouping val="percentStacked"/>
        <c:varyColors val="0"/>
        <c:ser>
          <c:idx val="0"/>
          <c:order val="0"/>
          <c:tx>
            <c:strRef>
              <c:f>List1!$B$1</c:f>
              <c:strCache>
                <c:ptCount val="1"/>
                <c:pt idx="0">
                  <c:v>Nevím, nedokážu říct</c:v>
                </c:pt>
              </c:strCache>
            </c:strRef>
          </c:tx>
          <c:spPr>
            <a:solidFill>
              <a:schemeClr val="accent1">
                <a:tint val="54000"/>
              </a:schemeClr>
            </a:solidFill>
            <a:ln>
              <a:noFill/>
            </a:ln>
            <a:effectLst/>
          </c:spPr>
          <c:invertIfNegative val="0"/>
          <c:dLbls>
            <c:numFmt formatCode="#,##0&quot;%&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5% zhodnocení</c:v>
                </c:pt>
              </c:strCache>
            </c:strRef>
          </c:cat>
          <c:val>
            <c:numRef>
              <c:f>List1!$B$2</c:f>
              <c:numCache>
                <c:formatCode>General</c:formatCode>
                <c:ptCount val="1"/>
                <c:pt idx="0">
                  <c:v>12.81</c:v>
                </c:pt>
              </c:numCache>
            </c:numRef>
          </c:val>
          <c:extLst>
            <c:ext xmlns:c16="http://schemas.microsoft.com/office/drawing/2014/chart" uri="{C3380CC4-5D6E-409C-BE32-E72D297353CC}">
              <c16:uniqueId val="{00000000-E845-43C8-A8D1-A4F6E4BB6B21}"/>
            </c:ext>
          </c:extLst>
        </c:ser>
        <c:ser>
          <c:idx val="1"/>
          <c:order val="1"/>
          <c:tx>
            <c:strRef>
              <c:f>List1!$C$1</c:f>
              <c:strCache>
                <c:ptCount val="1"/>
                <c:pt idx="0">
                  <c:v>Rozhodně ne</c:v>
                </c:pt>
              </c:strCache>
            </c:strRef>
          </c:tx>
          <c:spPr>
            <a:solidFill>
              <a:schemeClr val="accent1">
                <a:tint val="77000"/>
              </a:schemeClr>
            </a:solidFill>
            <a:ln>
              <a:noFill/>
            </a:ln>
            <a:effectLst/>
          </c:spPr>
          <c:invertIfNegative val="0"/>
          <c:dLbls>
            <c:numFmt formatCode="#,##0&quot;%&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5% zhodnocení</c:v>
                </c:pt>
              </c:strCache>
            </c:strRef>
          </c:cat>
          <c:val>
            <c:numRef>
              <c:f>List1!$C$2</c:f>
              <c:numCache>
                <c:formatCode>General</c:formatCode>
                <c:ptCount val="1"/>
                <c:pt idx="0">
                  <c:v>48.460999999999999</c:v>
                </c:pt>
              </c:numCache>
            </c:numRef>
          </c:val>
          <c:extLst>
            <c:ext xmlns:c16="http://schemas.microsoft.com/office/drawing/2014/chart" uri="{C3380CC4-5D6E-409C-BE32-E72D297353CC}">
              <c16:uniqueId val="{00000001-E845-43C8-A8D1-A4F6E4BB6B21}"/>
            </c:ext>
          </c:extLst>
        </c:ser>
        <c:ser>
          <c:idx val="2"/>
          <c:order val="2"/>
          <c:tx>
            <c:strRef>
              <c:f>List1!$D$1</c:f>
              <c:strCache>
                <c:ptCount val="1"/>
                <c:pt idx="0">
                  <c:v>Spíše ne</c:v>
                </c:pt>
              </c:strCache>
            </c:strRef>
          </c:tx>
          <c:spPr>
            <a:solidFill>
              <a:schemeClr val="accent1"/>
            </a:solidFill>
            <a:ln>
              <a:noFill/>
            </a:ln>
            <a:effectLst/>
          </c:spPr>
          <c:invertIfNegative val="0"/>
          <c:dLbls>
            <c:numFmt formatCode="#,##0&quot;%&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5% zhodnocení</c:v>
                </c:pt>
              </c:strCache>
            </c:strRef>
          </c:cat>
          <c:val>
            <c:numRef>
              <c:f>List1!$D$2</c:f>
              <c:numCache>
                <c:formatCode>General</c:formatCode>
                <c:ptCount val="1"/>
                <c:pt idx="0">
                  <c:v>31.48</c:v>
                </c:pt>
              </c:numCache>
            </c:numRef>
          </c:val>
          <c:extLst>
            <c:ext xmlns:c16="http://schemas.microsoft.com/office/drawing/2014/chart" uri="{C3380CC4-5D6E-409C-BE32-E72D297353CC}">
              <c16:uniqueId val="{00000002-E845-43C8-A8D1-A4F6E4BB6B21}"/>
            </c:ext>
          </c:extLst>
        </c:ser>
        <c:ser>
          <c:idx val="3"/>
          <c:order val="3"/>
          <c:tx>
            <c:strRef>
              <c:f>List1!$E$1</c:f>
              <c:strCache>
                <c:ptCount val="1"/>
                <c:pt idx="0">
                  <c:v>Spíše ano</c:v>
                </c:pt>
              </c:strCache>
            </c:strRef>
          </c:tx>
          <c:spPr>
            <a:solidFill>
              <a:schemeClr val="accent1">
                <a:shade val="76000"/>
              </a:schemeClr>
            </a:solidFill>
            <a:ln>
              <a:noFill/>
            </a:ln>
            <a:effectLst/>
          </c:spPr>
          <c:invertIfNegative val="0"/>
          <c:dLbls>
            <c:numFmt formatCode="#,##0&quot;%&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5% zhodnocení</c:v>
                </c:pt>
              </c:strCache>
            </c:strRef>
          </c:cat>
          <c:val>
            <c:numRef>
              <c:f>List1!$E$2</c:f>
              <c:numCache>
                <c:formatCode>General</c:formatCode>
                <c:ptCount val="1"/>
                <c:pt idx="0">
                  <c:v>5.9580000000000002</c:v>
                </c:pt>
              </c:numCache>
            </c:numRef>
          </c:val>
          <c:extLst>
            <c:ext xmlns:c16="http://schemas.microsoft.com/office/drawing/2014/chart" uri="{C3380CC4-5D6E-409C-BE32-E72D297353CC}">
              <c16:uniqueId val="{00000003-E845-43C8-A8D1-A4F6E4BB6B21}"/>
            </c:ext>
          </c:extLst>
        </c:ser>
        <c:ser>
          <c:idx val="4"/>
          <c:order val="4"/>
          <c:tx>
            <c:strRef>
              <c:f>List1!$F$1</c:f>
              <c:strCache>
                <c:ptCount val="1"/>
                <c:pt idx="0">
                  <c:v>Rozhodně ano</c:v>
                </c:pt>
              </c:strCache>
            </c:strRef>
          </c:tx>
          <c:spPr>
            <a:solidFill>
              <a:schemeClr val="accent1">
                <a:shade val="53000"/>
              </a:schemeClr>
            </a:solidFill>
            <a:ln>
              <a:noFill/>
            </a:ln>
            <a:effectLst/>
          </c:spPr>
          <c:invertIfNegative val="0"/>
          <c:dLbls>
            <c:numFmt formatCode="#,##0&quot;%&quot;;\-#,##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5% zhodnocení</c:v>
                </c:pt>
              </c:strCache>
            </c:strRef>
          </c:cat>
          <c:val>
            <c:numRef>
              <c:f>List1!$F$2</c:f>
              <c:numCache>
                <c:formatCode>General</c:formatCode>
                <c:ptCount val="1"/>
                <c:pt idx="0">
                  <c:v>1.2909999999999999</c:v>
                </c:pt>
              </c:numCache>
            </c:numRef>
          </c:val>
          <c:extLst>
            <c:ext xmlns:c16="http://schemas.microsoft.com/office/drawing/2014/chart" uri="{C3380CC4-5D6E-409C-BE32-E72D297353CC}">
              <c16:uniqueId val="{00000004-E845-43C8-A8D1-A4F6E4BB6B21}"/>
            </c:ext>
          </c:extLst>
        </c:ser>
        <c:dLbls>
          <c:showLegendKey val="0"/>
          <c:showVal val="0"/>
          <c:showCatName val="0"/>
          <c:showSerName val="0"/>
          <c:showPercent val="0"/>
          <c:showBubbleSize val="0"/>
        </c:dLbls>
        <c:gapWidth val="150"/>
        <c:overlap val="100"/>
        <c:axId val="1552854528"/>
        <c:axId val="1552844128"/>
      </c:barChart>
      <c:catAx>
        <c:axId val="1552854528"/>
        <c:scaling>
          <c:orientation val="minMax"/>
        </c:scaling>
        <c:delete val="1"/>
        <c:axPos val="b"/>
        <c:numFmt formatCode="General" sourceLinked="1"/>
        <c:majorTickMark val="out"/>
        <c:minorTickMark val="none"/>
        <c:tickLblPos val="nextTo"/>
        <c:crossAx val="1552844128"/>
        <c:crosses val="autoZero"/>
        <c:auto val="1"/>
        <c:lblAlgn val="ctr"/>
        <c:lblOffset val="100"/>
        <c:noMultiLvlLbl val="0"/>
      </c:catAx>
      <c:valAx>
        <c:axId val="155284412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1552854528"/>
        <c:crosses val="autoZero"/>
        <c:crossBetween val="between"/>
      </c:valAx>
      <c:spPr>
        <a:noFill/>
        <a:ln>
          <a:noFill/>
        </a:ln>
        <a:effectLst/>
      </c:spPr>
    </c:plotArea>
    <c:legend>
      <c:legendPos val="r"/>
      <c:layout>
        <c:manualLayout>
          <c:xMode val="edge"/>
          <c:yMode val="edge"/>
          <c:x val="0.30858959190854363"/>
          <c:y val="0.12948584568277069"/>
          <c:w val="0.19115890794622384"/>
          <c:h val="0.5104501193635856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cs-CZ"/>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cs-CZ"/>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36842013778460075"/>
          <c:y val="0"/>
          <c:w val="0.61764809117514441"/>
          <c:h val="1"/>
        </c:manualLayout>
      </c:layout>
      <c:barChart>
        <c:barDir val="bar"/>
        <c:grouping val="clustered"/>
        <c:varyColors val="0"/>
        <c:ser>
          <c:idx val="0"/>
          <c:order val="0"/>
          <c:tx>
            <c:strRef>
              <c:f>List1!$B$1</c:f>
              <c:strCache>
                <c:ptCount val="1"/>
                <c:pt idx="0">
                  <c:v>Řada 1</c:v>
                </c:pt>
              </c:strCache>
            </c:strRef>
          </c:tx>
          <c:spPr>
            <a:solidFill>
              <a:schemeClr val="accent1"/>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D903-4A53-9E31-42A64F9388E9}"/>
              </c:ext>
            </c:extLst>
          </c:dPt>
          <c:dLbls>
            <c:numFmt formatCode="#,##0&quot; %&quot;;\-#,##0" sourceLinked="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List1!$A$2:$A$10</c:f>
              <c:strCache>
                <c:ptCount val="9"/>
                <c:pt idx="0">
                  <c:v>Nevím, nedokážu říct</c:v>
                </c:pt>
                <c:pt idx="1">
                  <c:v>Minimálně ve výši aktuální inflace</c:v>
                </c:pt>
                <c:pt idx="2">
                  <c:v>5 % - 6,99 %</c:v>
                </c:pt>
                <c:pt idx="3">
                  <c:v>7 % - 7,99 %</c:v>
                </c:pt>
                <c:pt idx="4">
                  <c:v>8 % - 8,99 %</c:v>
                </c:pt>
                <c:pt idx="5">
                  <c:v>9 % - 9,99 %</c:v>
                </c:pt>
                <c:pt idx="6">
                  <c:v>10 % - 10,99 %</c:v>
                </c:pt>
                <c:pt idx="7">
                  <c:v>11 % - 14,99 %</c:v>
                </c:pt>
                <c:pt idx="8">
                  <c:v>15 % a více</c:v>
                </c:pt>
              </c:strCache>
            </c:strRef>
          </c:cat>
          <c:val>
            <c:numRef>
              <c:f>List1!$B$2:$B$10</c:f>
              <c:numCache>
                <c:formatCode>General</c:formatCode>
                <c:ptCount val="9"/>
                <c:pt idx="0">
                  <c:v>19.503</c:v>
                </c:pt>
                <c:pt idx="1">
                  <c:v>1.242</c:v>
                </c:pt>
                <c:pt idx="2">
                  <c:v>4.3479999999999999</c:v>
                </c:pt>
                <c:pt idx="3">
                  <c:v>12.422000000000001</c:v>
                </c:pt>
                <c:pt idx="4">
                  <c:v>15.031000000000001</c:v>
                </c:pt>
                <c:pt idx="5">
                  <c:v>5.2169999999999996</c:v>
                </c:pt>
                <c:pt idx="6">
                  <c:v>20.87</c:v>
                </c:pt>
                <c:pt idx="7">
                  <c:v>8.82</c:v>
                </c:pt>
                <c:pt idx="8">
                  <c:v>11.553000000000001</c:v>
                </c:pt>
              </c:numCache>
            </c:numRef>
          </c:val>
          <c:extLst>
            <c:ext xmlns:c16="http://schemas.microsoft.com/office/drawing/2014/chart" uri="{C3380CC4-5D6E-409C-BE32-E72D297353CC}">
              <c16:uniqueId val="{00000002-D903-4A53-9E31-42A64F9388E9}"/>
            </c:ext>
          </c:extLst>
        </c:ser>
        <c:dLbls>
          <c:showLegendKey val="0"/>
          <c:showVal val="0"/>
          <c:showCatName val="0"/>
          <c:showSerName val="0"/>
          <c:showPercent val="0"/>
          <c:showBubbleSize val="0"/>
        </c:dLbls>
        <c:gapWidth val="129"/>
        <c:axId val="787682096"/>
        <c:axId val="787678352"/>
      </c:barChart>
      <c:catAx>
        <c:axId val="787682096"/>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cs-CZ"/>
          </a:p>
        </c:txPr>
        <c:crossAx val="787678352"/>
        <c:crosses val="autoZero"/>
        <c:auto val="1"/>
        <c:lblAlgn val="ctr"/>
        <c:lblOffset val="100"/>
        <c:noMultiLvlLbl val="0"/>
      </c:catAx>
      <c:valAx>
        <c:axId val="787678352"/>
        <c:scaling>
          <c:orientation val="minMax"/>
        </c:scaling>
        <c:delete val="1"/>
        <c:axPos val="b"/>
        <c:numFmt formatCode="#,##0&quot;%&quot;;\-#,##0" sourceLinked="0"/>
        <c:majorTickMark val="out"/>
        <c:minorTickMark val="none"/>
        <c:tickLblPos val="nextTo"/>
        <c:crossAx val="787682096"/>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10.xml><?xml version="1.0" encoding="utf-8"?>
<cs:colorStyle xmlns:cs="http://schemas.microsoft.com/office/drawing/2012/chartStyle" xmlns:a="http://schemas.openxmlformats.org/drawingml/2006/main" meth="withinLinear" id="14">
  <a:schemeClr val="accent1"/>
</cs:colorStyle>
</file>

<file path=ppt/charts/colors11.xml><?xml version="1.0" encoding="utf-8"?>
<cs:colorStyle xmlns:cs="http://schemas.microsoft.com/office/drawing/2012/chartStyle" xmlns:a="http://schemas.openxmlformats.org/drawingml/2006/main" meth="withinLinear" id="14">
  <a:schemeClr val="accent1"/>
</cs:colorStyle>
</file>

<file path=ppt/charts/colors12.xml><?xml version="1.0" encoding="utf-8"?>
<cs:colorStyle xmlns:cs="http://schemas.microsoft.com/office/drawing/2012/chartStyle" xmlns:a="http://schemas.openxmlformats.org/drawingml/2006/main" meth="withinLinear" id="14">
  <a:schemeClr val="accent1"/>
</cs:colorStyle>
</file>

<file path=ppt/charts/colors13.xml><?xml version="1.0" encoding="utf-8"?>
<cs:colorStyle xmlns:cs="http://schemas.microsoft.com/office/drawing/2012/chartStyle" xmlns:a="http://schemas.openxmlformats.org/drawingml/2006/main" meth="withinLinear" id="14">
  <a:schemeClr val="accent1"/>
</cs:colorStyle>
</file>

<file path=ppt/charts/colors14.xml><?xml version="1.0" encoding="utf-8"?>
<cs:colorStyle xmlns:cs="http://schemas.microsoft.com/office/drawing/2012/chartStyle" xmlns:a="http://schemas.openxmlformats.org/drawingml/2006/main" meth="withinLinear" id="14">
  <a:schemeClr val="accent1"/>
</cs:colorStyle>
</file>

<file path=ppt/charts/colors15.xml><?xml version="1.0" encoding="utf-8"?>
<cs:colorStyle xmlns:cs="http://schemas.microsoft.com/office/drawing/2012/chartStyle" xmlns:a="http://schemas.openxmlformats.org/drawingml/2006/main" meth="withinLinear" id="14">
  <a:schemeClr val="accent1"/>
</cs:colorStyle>
</file>

<file path=ppt/charts/colors16.xml><?xml version="1.0" encoding="utf-8"?>
<cs:colorStyle xmlns:cs="http://schemas.microsoft.com/office/drawing/2012/chartStyle" xmlns:a="http://schemas.openxmlformats.org/drawingml/2006/main" meth="withinLinearReversed" id="22">
  <a:schemeClr val="accent2"/>
</cs:colorStyle>
</file>

<file path=ppt/charts/colors17.xml><?xml version="1.0" encoding="utf-8"?>
<cs:colorStyle xmlns:cs="http://schemas.microsoft.com/office/drawing/2012/chartStyle" xmlns:a="http://schemas.openxmlformats.org/drawingml/2006/main" meth="withinLinearReversed" id="21">
  <a:schemeClr val="accent1"/>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withinLinearReversed" id="21">
  <a:schemeClr val="accent1"/>
</cs:colorStyle>
</file>

<file path=ppt/charts/colors20.xml><?xml version="1.0" encoding="utf-8"?>
<cs:colorStyle xmlns:cs="http://schemas.microsoft.com/office/drawing/2012/chartStyle" xmlns:a="http://schemas.openxmlformats.org/drawingml/2006/main" meth="withinLinear" id="14">
  <a:schemeClr val="accent1"/>
</cs:colorStyle>
</file>

<file path=ppt/charts/colors21.xml><?xml version="1.0" encoding="utf-8"?>
<cs:colorStyle xmlns:cs="http://schemas.microsoft.com/office/drawing/2012/chartStyle" xmlns:a="http://schemas.openxmlformats.org/drawingml/2006/main" meth="withinLinearReversed" id="21">
  <a:schemeClr val="accent1"/>
</cs:colorStyle>
</file>

<file path=ppt/charts/colors22.xml><?xml version="1.0" encoding="utf-8"?>
<cs:colorStyle xmlns:cs="http://schemas.microsoft.com/office/drawing/2012/chartStyle" xmlns:a="http://schemas.openxmlformats.org/drawingml/2006/main" meth="withinLinear" id="14">
  <a:schemeClr val="accent1"/>
</cs:colorStyle>
</file>

<file path=ppt/charts/colors23.xml><?xml version="1.0" encoding="utf-8"?>
<cs:colorStyle xmlns:cs="http://schemas.microsoft.com/office/drawing/2012/chartStyle" xmlns:a="http://schemas.openxmlformats.org/drawingml/2006/main" meth="withinLinear" id="14">
  <a:schemeClr val="accent1"/>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withinLinear" id="14">
  <a:schemeClr val="accent1"/>
</cs:colorStyle>
</file>

<file path=ppt/charts/colors26.xml><?xml version="1.0" encoding="utf-8"?>
<cs:colorStyle xmlns:cs="http://schemas.microsoft.com/office/drawing/2012/chartStyle" xmlns:a="http://schemas.openxmlformats.org/drawingml/2006/main" meth="withinLinear" id="14">
  <a:schemeClr val="accent1"/>
</cs:colorStyle>
</file>

<file path=ppt/charts/colors27.xml><?xml version="1.0" encoding="utf-8"?>
<cs:colorStyle xmlns:cs="http://schemas.microsoft.com/office/drawing/2012/chartStyle" xmlns:a="http://schemas.openxmlformats.org/drawingml/2006/main" meth="withinLinear" id="14">
  <a:schemeClr val="accent1"/>
</cs:colorStyle>
</file>

<file path=ppt/charts/colors28.xml><?xml version="1.0" encoding="utf-8"?>
<cs:colorStyle xmlns:cs="http://schemas.microsoft.com/office/drawing/2012/chartStyle" xmlns:a="http://schemas.openxmlformats.org/drawingml/2006/main" meth="withinLinearReversed" id="21">
  <a:schemeClr val="accent1"/>
</cs:colorStyle>
</file>

<file path=ppt/charts/colors29.xml><?xml version="1.0" encoding="utf-8"?>
<cs:colorStyle xmlns:cs="http://schemas.microsoft.com/office/drawing/2012/chartStyle" xmlns:a="http://schemas.openxmlformats.org/drawingml/2006/main" meth="withinLinearReversed" id="21">
  <a:schemeClr val="accent1"/>
</cs:colorStyle>
</file>

<file path=ppt/charts/colors3.xml><?xml version="1.0" encoding="utf-8"?>
<cs:colorStyle xmlns:cs="http://schemas.microsoft.com/office/drawing/2012/chartStyle" xmlns:a="http://schemas.openxmlformats.org/drawingml/2006/main" meth="withinLinearReversed" id="21">
  <a:schemeClr val="accent1"/>
</cs:colorStyle>
</file>

<file path=ppt/charts/colors30.xml><?xml version="1.0" encoding="utf-8"?>
<cs:colorStyle xmlns:cs="http://schemas.microsoft.com/office/drawing/2012/chartStyle" xmlns:a="http://schemas.openxmlformats.org/drawingml/2006/main" meth="withinLinear" id="15">
  <a:schemeClr val="accent2"/>
</cs:colorStyle>
</file>

<file path=ppt/charts/colors31.xml><?xml version="1.0" encoding="utf-8"?>
<cs:colorStyle xmlns:cs="http://schemas.microsoft.com/office/drawing/2012/chartStyle" xmlns:a="http://schemas.openxmlformats.org/drawingml/2006/main" meth="withinLinear" id="14">
  <a:schemeClr val="accent1"/>
</cs:colorStyle>
</file>

<file path=ppt/charts/colors32.xml><?xml version="1.0" encoding="utf-8"?>
<cs:colorStyle xmlns:cs="http://schemas.microsoft.com/office/drawing/2012/chartStyle" xmlns:a="http://schemas.openxmlformats.org/drawingml/2006/main" meth="withinLinearReversed" id="21">
  <a:schemeClr val="accent1"/>
</cs:colorStyle>
</file>

<file path=ppt/charts/colors33.xml><?xml version="1.0" encoding="utf-8"?>
<cs:colorStyle xmlns:cs="http://schemas.microsoft.com/office/drawing/2012/chartStyle" xmlns:a="http://schemas.openxmlformats.org/drawingml/2006/main" meth="withinLinear" id="14">
  <a:schemeClr val="accent1"/>
</cs:colorStyle>
</file>

<file path=ppt/charts/colors34.xml><?xml version="1.0" encoding="utf-8"?>
<cs:colorStyle xmlns:cs="http://schemas.microsoft.com/office/drawing/2012/chartStyle" xmlns:a="http://schemas.openxmlformats.org/drawingml/2006/main" meth="withinLinear" id="14">
  <a:schemeClr val="accent1"/>
</cs:colorStyle>
</file>

<file path=ppt/charts/colors35.xml><?xml version="1.0" encoding="utf-8"?>
<cs:colorStyle xmlns:cs="http://schemas.microsoft.com/office/drawing/2012/chartStyle" xmlns:a="http://schemas.openxmlformats.org/drawingml/2006/main" meth="withinLinear" id="14">
  <a:schemeClr val="accent1"/>
</cs:colorStyle>
</file>

<file path=ppt/charts/colors36.xml><?xml version="1.0" encoding="utf-8"?>
<cs:colorStyle xmlns:cs="http://schemas.microsoft.com/office/drawing/2012/chartStyle" xmlns:a="http://schemas.openxmlformats.org/drawingml/2006/main" meth="withinLinear" id="14">
  <a:schemeClr val="accent1"/>
</cs:colorStyle>
</file>

<file path=ppt/charts/colors37.xml><?xml version="1.0" encoding="utf-8"?>
<cs:colorStyle xmlns:cs="http://schemas.microsoft.com/office/drawing/2012/chartStyle" xmlns:a="http://schemas.openxmlformats.org/drawingml/2006/main" meth="withinLinearReversed" id="21">
  <a:schemeClr val="accent1"/>
</cs:colorStyle>
</file>

<file path=ppt/charts/colors38.xml><?xml version="1.0" encoding="utf-8"?>
<cs:colorStyle xmlns:cs="http://schemas.microsoft.com/office/drawing/2012/chartStyle" xmlns:a="http://schemas.openxmlformats.org/drawingml/2006/main" meth="withinLinear" id="14">
  <a:schemeClr val="accent1"/>
</cs:colorStyle>
</file>

<file path=ppt/charts/colors39.xml><?xml version="1.0" encoding="utf-8"?>
<cs:colorStyle xmlns:cs="http://schemas.microsoft.com/office/drawing/2012/chartStyle" xmlns:a="http://schemas.openxmlformats.org/drawingml/2006/main" meth="withinLinearReversed" id="21">
  <a:schemeClr val="accent1"/>
</cs:colorStyle>
</file>

<file path=ppt/charts/colors4.xml><?xml version="1.0" encoding="utf-8"?>
<cs:colorStyle xmlns:cs="http://schemas.microsoft.com/office/drawing/2012/chartStyle" xmlns:a="http://schemas.openxmlformats.org/drawingml/2006/main" meth="withinLinearReversed" id="21">
  <a:schemeClr val="accent1"/>
</cs:colorStyle>
</file>

<file path=ppt/charts/colors5.xml><?xml version="1.0" encoding="utf-8"?>
<cs:colorStyle xmlns:cs="http://schemas.microsoft.com/office/drawing/2012/chartStyle" xmlns:a="http://schemas.openxmlformats.org/drawingml/2006/main" meth="withinLinearReversed" id="21">
  <a:schemeClr val="accent1"/>
</cs:colorStyle>
</file>

<file path=ppt/charts/colors6.xml><?xml version="1.0" encoding="utf-8"?>
<cs:colorStyle xmlns:cs="http://schemas.microsoft.com/office/drawing/2012/chartStyle" xmlns:a="http://schemas.openxmlformats.org/drawingml/2006/main" meth="withinLinearReversed" id="21">
  <a:schemeClr val="accent1"/>
</cs:colorStyle>
</file>

<file path=ppt/charts/colors7.xml><?xml version="1.0" encoding="utf-8"?>
<cs:colorStyle xmlns:cs="http://schemas.microsoft.com/office/drawing/2012/chartStyle" xmlns:a="http://schemas.openxmlformats.org/drawingml/2006/main" meth="withinLinearReversed" id="21">
  <a:schemeClr val="accent1"/>
</cs:colorStyle>
</file>

<file path=ppt/charts/colors8.xml><?xml version="1.0" encoding="utf-8"?>
<cs:colorStyle xmlns:cs="http://schemas.microsoft.com/office/drawing/2012/chartStyle" xmlns:a="http://schemas.openxmlformats.org/drawingml/2006/main" meth="withinLinearReversed" id="21">
  <a:schemeClr val="accent1"/>
</cs:colorStyle>
</file>

<file path=ppt/charts/colors9.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0-26T07:49:22.341"/>
    </inkml:context>
    <inkml:brush xml:id="br0">
      <inkml:brushProperty name="width" value="0.35" units="cm"/>
      <inkml:brushProperty name="height" value="2.1" units="cm"/>
      <inkml:brushProperty name="color" value="#E71224"/>
      <inkml:brushProperty name="ignorePressure" value="1"/>
      <inkml:brushProperty name="inkEffects" value="pencil"/>
    </inkml:brush>
  </inkml:definitions>
  <inkml:trace contextRef="#ctx0" brushRef="#br0">1 1054,'12'0,"40"0,53 0,63 0,56 0,39 0,22 0,23 0,-5 0,-18 0,-34 0,-41-6,-44-2,-39 0,-35-4,-26-6,-26-13,-18-6,-14-3,-8-1,-4 1,-1-6,0 1,1 0,1-3,1 0,-5 3,-2 2,-4-3,-1 0,2 2,-3 3,2 2,2 7,3 4,4-6,1-2,2-3,1 1,1 0,-1 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0-26T07:50:34.345"/>
    </inkml:context>
    <inkml:brush xml:id="br0">
      <inkml:brushProperty name="width" value="0.35" units="cm"/>
      <inkml:brushProperty name="height" value="2.1" units="cm"/>
      <inkml:brushProperty name="color" value="#E71224"/>
      <inkml:brushProperty name="ignorePressure" value="1"/>
      <inkml:brushProperty name="inkEffects" value="pencil"/>
    </inkml:brush>
  </inkml:definitions>
  <inkml:trace contextRef="#ctx0" brushRef="#br0">1 1054,'12'0,"40"0,53 0,63 0,56 0,39 0,22 0,23 0,-5 0,-18 0,-34 0,-41-6,-44-2,-39 0,-35-4,-26-6,-26-13,-18-6,-14-3,-8-1,-4 1,-1-6,0 1,1 0,1-3,1 0,-5 3,-2 2,-4-3,-1 0,2 2,-3 3,2 2,2 7,3 4,4-6,1-2,2-3,1 1,1 0,-1 7</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944AC542-F418-4F64-9802-3900C10409CC}" type="datetimeFigureOut">
              <a:rPr lang="cs-CZ" smtClean="0"/>
              <a:t>31.10.2023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C5F665F-11EA-43BE-8BF1-ECBA22AAF2BF}" type="slidenum">
              <a:rPr lang="cs-CZ" smtClean="0"/>
              <a:t>‹#›</a:t>
            </a:fld>
            <a:endParaRPr lang="cs-CZ"/>
          </a:p>
        </p:txBody>
      </p:sp>
    </p:spTree>
    <p:extLst>
      <p:ext uri="{BB962C8B-B14F-4D97-AF65-F5344CB8AC3E}">
        <p14:creationId xmlns:p14="http://schemas.microsoft.com/office/powerpoint/2010/main" val="396091502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44AC542-F418-4F64-9802-3900C10409CC}" type="datetimeFigureOut">
              <a:rPr lang="cs-CZ" smtClean="0"/>
              <a:t>31.10.2023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C5F665F-11EA-43BE-8BF1-ECBA22AAF2BF}" type="slidenum">
              <a:rPr lang="cs-CZ" smtClean="0"/>
              <a:t>‹#›</a:t>
            </a:fld>
            <a:endParaRPr lang="cs-CZ"/>
          </a:p>
        </p:txBody>
      </p:sp>
    </p:spTree>
    <p:extLst>
      <p:ext uri="{BB962C8B-B14F-4D97-AF65-F5344CB8AC3E}">
        <p14:creationId xmlns:p14="http://schemas.microsoft.com/office/powerpoint/2010/main" val="182797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44AC542-F418-4F64-9802-3900C10409CC}" type="datetimeFigureOut">
              <a:rPr lang="cs-CZ" smtClean="0"/>
              <a:t>31.10.2023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C5F665F-11EA-43BE-8BF1-ECBA22AAF2BF}" type="slidenum">
              <a:rPr lang="cs-CZ" smtClean="0"/>
              <a:t>‹#›</a:t>
            </a:fld>
            <a:endParaRPr lang="cs-CZ"/>
          </a:p>
        </p:txBody>
      </p:sp>
    </p:spTree>
    <p:extLst>
      <p:ext uri="{BB962C8B-B14F-4D97-AF65-F5344CB8AC3E}">
        <p14:creationId xmlns:p14="http://schemas.microsoft.com/office/powerpoint/2010/main" val="3034691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_headline_white">
    <p:spTree>
      <p:nvGrpSpPr>
        <p:cNvPr id="1" name=""/>
        <p:cNvGrpSpPr/>
        <p:nvPr/>
      </p:nvGrpSpPr>
      <p:grpSpPr>
        <a:xfrm>
          <a:off x="0" y="0"/>
          <a:ext cx="0" cy="0"/>
          <a:chOff x="0" y="0"/>
          <a:chExt cx="0" cy="0"/>
        </a:xfrm>
      </p:grpSpPr>
      <p:sp>
        <p:nvSpPr>
          <p:cNvPr id="8" name="Zástupný text 11">
            <a:extLst>
              <a:ext uri="{FF2B5EF4-FFF2-40B4-BE49-F238E27FC236}">
                <a16:creationId xmlns:a16="http://schemas.microsoft.com/office/drawing/2014/main" id="{D75B9138-CC83-4560-8013-7172DC0AD3F9}"/>
              </a:ext>
            </a:extLst>
          </p:cNvPr>
          <p:cNvSpPr>
            <a:spLocks noGrp="1"/>
          </p:cNvSpPr>
          <p:nvPr>
            <p:ph type="body" sz="quarter" idx="10" hasCustomPrompt="1"/>
          </p:nvPr>
        </p:nvSpPr>
        <p:spPr>
          <a:xfrm>
            <a:off x="241200" y="900000"/>
            <a:ext cx="11607900" cy="642385"/>
          </a:xfrm>
          <a:prstGeom prst="rect">
            <a:avLst/>
          </a:prstGeom>
        </p:spPr>
        <p:txBody>
          <a:bodyPr vert="horz" lIns="90000" tIns="46800" rIns="90000" bIns="46800" rtlCol="0" anchor="t" anchorCtr="0">
            <a:noAutofit/>
          </a:bodyPr>
          <a:lstStyle>
            <a:lvl1pPr marL="0" marR="0" indent="-232828" algn="l" defTabSz="1219140" rtl="0" eaLnBrk="1" fontAlgn="auto" latinLnBrk="0" hangingPunct="1">
              <a:lnSpc>
                <a:spcPct val="100000"/>
              </a:lnSpc>
              <a:spcBef>
                <a:spcPct val="20000"/>
              </a:spcBef>
              <a:spcAft>
                <a:spcPts val="0"/>
              </a:spcAft>
              <a:buClrTx/>
              <a:buSzTx/>
              <a:buFont typeface="Arial" pitchFamily="34" charset="0"/>
              <a:buNone/>
              <a:tabLst/>
              <a:defRPr lang="cs-CZ" sz="1400" b="1" dirty="0" smtClean="0">
                <a:solidFill>
                  <a:schemeClr val="tx1">
                    <a:lumMod val="50000"/>
                    <a:lumOff val="50000"/>
                  </a:schemeClr>
                </a:solidFill>
                <a:latin typeface="Arial" panose="020B0604020202020204" pitchFamily="34" charset="0"/>
              </a:defRPr>
            </a:lvl1pPr>
            <a:lvl2pPr>
              <a:defRPr lang="cs-CZ" dirty="0" smtClean="0">
                <a:solidFill>
                  <a:schemeClr val="tx1"/>
                </a:solidFill>
                <a:latin typeface="+mn-lt"/>
                <a:cs typeface="+mn-cs"/>
              </a:defRPr>
            </a:lvl2pPr>
            <a:lvl3pPr>
              <a:defRPr lang="cs-CZ" dirty="0" smtClean="0">
                <a:solidFill>
                  <a:schemeClr val="tx1"/>
                </a:solidFill>
                <a:latin typeface="+mn-lt"/>
                <a:cs typeface="+mn-cs"/>
              </a:defRPr>
            </a:lvl3pPr>
            <a:lvl4pPr>
              <a:defRPr lang="cs-CZ" sz="2400" dirty="0" smtClean="0">
                <a:solidFill>
                  <a:schemeClr val="tx1"/>
                </a:solidFill>
                <a:latin typeface="+mn-lt"/>
                <a:cs typeface="+mn-cs"/>
              </a:defRPr>
            </a:lvl4pPr>
            <a:lvl5pPr>
              <a:defRPr lang="cs-CZ" sz="2400" dirty="0">
                <a:solidFill>
                  <a:schemeClr val="tx1"/>
                </a:solidFill>
                <a:latin typeface="+mn-lt"/>
                <a:cs typeface="+mn-cs"/>
              </a:defRPr>
            </a:lvl5pPr>
          </a:lstStyle>
          <a:p>
            <a:pPr marL="0" marR="0" lvl="0" indent="-232828" algn="l" defTabSz="1219140" rtl="0" eaLnBrk="1" fontAlgn="auto" latinLnBrk="0" hangingPunct="1">
              <a:lnSpc>
                <a:spcPct val="100000"/>
              </a:lnSpc>
              <a:spcBef>
                <a:spcPct val="20000"/>
              </a:spcBef>
              <a:spcAft>
                <a:spcPts val="0"/>
              </a:spcAft>
              <a:buClrTx/>
              <a:buSzTx/>
              <a:buFont typeface="Arial" pitchFamily="34" charset="0"/>
              <a:buNone/>
              <a:tabLst/>
              <a:defRPr/>
            </a:pPr>
            <a:r>
              <a:rPr lang="en-GB" noProof="0" dirty="0"/>
              <a:t>Headline</a:t>
            </a:r>
          </a:p>
        </p:txBody>
      </p:sp>
      <p:sp>
        <p:nvSpPr>
          <p:cNvPr id="11" name="Zástupný nadpis 1">
            <a:extLst>
              <a:ext uri="{FF2B5EF4-FFF2-40B4-BE49-F238E27FC236}">
                <a16:creationId xmlns:a16="http://schemas.microsoft.com/office/drawing/2014/main" id="{FB7DCFB9-985E-43F8-BAC9-BD2F23ADF11A}"/>
              </a:ext>
            </a:extLst>
          </p:cNvPr>
          <p:cNvSpPr>
            <a:spLocks noGrp="1"/>
          </p:cNvSpPr>
          <p:nvPr>
            <p:ph type="title" hasCustomPrompt="1"/>
          </p:nvPr>
        </p:nvSpPr>
        <p:spPr>
          <a:xfrm>
            <a:off x="241200" y="399600"/>
            <a:ext cx="11607900" cy="486000"/>
          </a:xfrm>
          <a:prstGeom prst="rect">
            <a:avLst/>
          </a:prstGeom>
        </p:spPr>
        <p:txBody>
          <a:bodyPr vert="horz" lIns="91440" tIns="45720" rIns="91440" bIns="45720" rtlCol="0" anchor="t">
            <a:noAutofit/>
          </a:bodyPr>
          <a:lstStyle>
            <a:lvl1pPr algn="l">
              <a:defRPr sz="3600">
                <a:solidFill>
                  <a:srgbClr val="FF0000"/>
                </a:solidFill>
                <a:latin typeface="Arial Black" panose="020B0A04020102020204" pitchFamily="34" charset="0"/>
              </a:defRPr>
            </a:lvl1pPr>
          </a:lstStyle>
          <a:p>
            <a:r>
              <a:rPr lang="cs-CZ" dirty="0"/>
              <a:t>SLIDE TITLE</a:t>
            </a:r>
          </a:p>
        </p:txBody>
      </p:sp>
    </p:spTree>
    <p:extLst>
      <p:ext uri="{BB962C8B-B14F-4D97-AF65-F5344CB8AC3E}">
        <p14:creationId xmlns:p14="http://schemas.microsoft.com/office/powerpoint/2010/main" val="21977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44AC542-F418-4F64-9802-3900C10409CC}" type="datetimeFigureOut">
              <a:rPr lang="cs-CZ" smtClean="0"/>
              <a:t>31.10.2023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C5F665F-11EA-43BE-8BF1-ECBA22AAF2BF}" type="slidenum">
              <a:rPr lang="cs-CZ" smtClean="0"/>
              <a:t>‹#›</a:t>
            </a:fld>
            <a:endParaRPr lang="cs-CZ"/>
          </a:p>
        </p:txBody>
      </p:sp>
    </p:spTree>
    <p:extLst>
      <p:ext uri="{BB962C8B-B14F-4D97-AF65-F5344CB8AC3E}">
        <p14:creationId xmlns:p14="http://schemas.microsoft.com/office/powerpoint/2010/main" val="3762958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944AC542-F418-4F64-9802-3900C10409CC}" type="datetimeFigureOut">
              <a:rPr lang="cs-CZ" smtClean="0"/>
              <a:t>31.10.2023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C5F665F-11EA-43BE-8BF1-ECBA22AAF2BF}" type="slidenum">
              <a:rPr lang="cs-CZ" smtClean="0"/>
              <a:t>‹#›</a:t>
            </a:fld>
            <a:endParaRPr lang="cs-CZ"/>
          </a:p>
        </p:txBody>
      </p:sp>
    </p:spTree>
    <p:extLst>
      <p:ext uri="{BB962C8B-B14F-4D97-AF65-F5344CB8AC3E}">
        <p14:creationId xmlns:p14="http://schemas.microsoft.com/office/powerpoint/2010/main" val="2284780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44AC542-F418-4F64-9802-3900C10409CC}" type="datetimeFigureOut">
              <a:rPr lang="cs-CZ" smtClean="0"/>
              <a:t>31.10.2023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C5F665F-11EA-43BE-8BF1-ECBA22AAF2BF}" type="slidenum">
              <a:rPr lang="cs-CZ" smtClean="0"/>
              <a:t>‹#›</a:t>
            </a:fld>
            <a:endParaRPr lang="cs-CZ"/>
          </a:p>
        </p:txBody>
      </p:sp>
    </p:spTree>
    <p:extLst>
      <p:ext uri="{BB962C8B-B14F-4D97-AF65-F5344CB8AC3E}">
        <p14:creationId xmlns:p14="http://schemas.microsoft.com/office/powerpoint/2010/main" val="26448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44AC542-F418-4F64-9802-3900C10409CC}" type="datetimeFigureOut">
              <a:rPr lang="cs-CZ" smtClean="0"/>
              <a:t>31.10.2023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C5F665F-11EA-43BE-8BF1-ECBA22AAF2BF}" type="slidenum">
              <a:rPr lang="cs-CZ" smtClean="0"/>
              <a:t>‹#›</a:t>
            </a:fld>
            <a:endParaRPr lang="cs-CZ"/>
          </a:p>
        </p:txBody>
      </p:sp>
    </p:spTree>
    <p:extLst>
      <p:ext uri="{BB962C8B-B14F-4D97-AF65-F5344CB8AC3E}">
        <p14:creationId xmlns:p14="http://schemas.microsoft.com/office/powerpoint/2010/main" val="3461107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944AC542-F418-4F64-9802-3900C10409CC}" type="datetimeFigureOut">
              <a:rPr lang="cs-CZ" smtClean="0"/>
              <a:t>31.10.2023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C5F665F-11EA-43BE-8BF1-ECBA22AAF2BF}" type="slidenum">
              <a:rPr lang="cs-CZ" smtClean="0"/>
              <a:t>‹#›</a:t>
            </a:fld>
            <a:endParaRPr lang="cs-CZ"/>
          </a:p>
        </p:txBody>
      </p:sp>
    </p:spTree>
    <p:extLst>
      <p:ext uri="{BB962C8B-B14F-4D97-AF65-F5344CB8AC3E}">
        <p14:creationId xmlns:p14="http://schemas.microsoft.com/office/powerpoint/2010/main" val="3564667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44AC542-F418-4F64-9802-3900C10409CC}" type="datetimeFigureOut">
              <a:rPr lang="cs-CZ" smtClean="0"/>
              <a:t>31.10.2023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C5F665F-11EA-43BE-8BF1-ECBA22AAF2BF}" type="slidenum">
              <a:rPr lang="cs-CZ" smtClean="0"/>
              <a:t>‹#›</a:t>
            </a:fld>
            <a:endParaRPr lang="cs-CZ"/>
          </a:p>
        </p:txBody>
      </p:sp>
    </p:spTree>
    <p:extLst>
      <p:ext uri="{BB962C8B-B14F-4D97-AF65-F5344CB8AC3E}">
        <p14:creationId xmlns:p14="http://schemas.microsoft.com/office/powerpoint/2010/main" val="1426473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44AC542-F418-4F64-9802-3900C10409CC}" type="datetimeFigureOut">
              <a:rPr lang="cs-CZ" smtClean="0"/>
              <a:t>31.10.2023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C5F665F-11EA-43BE-8BF1-ECBA22AAF2BF}" type="slidenum">
              <a:rPr lang="cs-CZ" smtClean="0"/>
              <a:t>‹#›</a:t>
            </a:fld>
            <a:endParaRPr lang="cs-CZ"/>
          </a:p>
        </p:txBody>
      </p:sp>
    </p:spTree>
    <p:extLst>
      <p:ext uri="{BB962C8B-B14F-4D97-AF65-F5344CB8AC3E}">
        <p14:creationId xmlns:p14="http://schemas.microsoft.com/office/powerpoint/2010/main" val="2950951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944AC542-F418-4F64-9802-3900C10409CC}" type="datetimeFigureOut">
              <a:rPr lang="cs-CZ" smtClean="0"/>
              <a:t>31.10.2023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C5F665F-11EA-43BE-8BF1-ECBA22AAF2BF}" type="slidenum">
              <a:rPr lang="cs-CZ" smtClean="0"/>
              <a:t>‹#›</a:t>
            </a:fld>
            <a:endParaRPr lang="cs-CZ"/>
          </a:p>
        </p:txBody>
      </p:sp>
    </p:spTree>
    <p:extLst>
      <p:ext uri="{BB962C8B-B14F-4D97-AF65-F5344CB8AC3E}">
        <p14:creationId xmlns:p14="http://schemas.microsoft.com/office/powerpoint/2010/main" val="2429933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AC542-F418-4F64-9802-3900C10409CC}" type="datetimeFigureOut">
              <a:rPr lang="cs-CZ" smtClean="0"/>
              <a:t>31.10.2023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5F665F-11EA-43BE-8BF1-ECBA22AAF2BF}" type="slidenum">
              <a:rPr lang="cs-CZ" smtClean="0"/>
              <a:t>‹#›</a:t>
            </a:fld>
            <a:endParaRPr lang="cs-CZ"/>
          </a:p>
        </p:txBody>
      </p:sp>
      <p:pic>
        <p:nvPicPr>
          <p:cNvPr id="7" name="Obrázek 6">
            <a:extLst>
              <a:ext uri="{FF2B5EF4-FFF2-40B4-BE49-F238E27FC236}">
                <a16:creationId xmlns:a16="http://schemas.microsoft.com/office/drawing/2014/main" id="{0A42C593-970C-4977-2909-F3890202636A}"/>
              </a:ext>
            </a:extLst>
          </p:cNvPr>
          <p:cNvPicPr>
            <a:picLocks noChangeAspect="1"/>
          </p:cNvPicPr>
          <p:nvPr userDrawn="1"/>
        </p:nvPicPr>
        <p:blipFill>
          <a:blip r:embed="rId14"/>
          <a:stretch>
            <a:fillRect/>
          </a:stretch>
        </p:blipFill>
        <p:spPr>
          <a:xfrm>
            <a:off x="0" y="5801916"/>
            <a:ext cx="12192000" cy="996648"/>
          </a:xfrm>
          <a:prstGeom prst="rect">
            <a:avLst/>
          </a:prstGeom>
        </p:spPr>
      </p:pic>
      <p:sp>
        <p:nvSpPr>
          <p:cNvPr id="8" name="Obdélník 7">
            <a:extLst>
              <a:ext uri="{FF2B5EF4-FFF2-40B4-BE49-F238E27FC236}">
                <a16:creationId xmlns:a16="http://schemas.microsoft.com/office/drawing/2014/main" id="{8214B1F2-3727-A141-2F74-243EF6E219E5}"/>
              </a:ext>
            </a:extLst>
          </p:cNvPr>
          <p:cNvSpPr/>
          <p:nvPr userDrawn="1"/>
        </p:nvSpPr>
        <p:spPr>
          <a:xfrm>
            <a:off x="0" y="6760464"/>
            <a:ext cx="12192000" cy="97536"/>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126446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customXml" Target="../ink/ink1.xml"/><Relationship Id="rId7"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12.xml"/><Relationship Id="rId6" Type="http://schemas.openxmlformats.org/officeDocument/2006/relationships/chart" Target="../charts/chart2.xml"/><Relationship Id="rId5" Type="http://schemas.openxmlformats.org/officeDocument/2006/relationships/customXml" Target="../ink/ink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19.xml"/><Relationship Id="rId1" Type="http://schemas.openxmlformats.org/officeDocument/2006/relationships/slideLayout" Target="../slideLayouts/slideLayout12.xml"/><Relationship Id="rId6" Type="http://schemas.openxmlformats.org/officeDocument/2006/relationships/chart" Target="../charts/chart21.xml"/><Relationship Id="rId5" Type="http://schemas.openxmlformats.org/officeDocument/2006/relationships/chart" Target="../charts/chart20.xml"/><Relationship Id="rId4" Type="http://schemas.openxmlformats.org/officeDocument/2006/relationships/image" Target="../media/image10.sv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24.xml"/><Relationship Id="rId1" Type="http://schemas.openxmlformats.org/officeDocument/2006/relationships/slideLayout" Target="../slideLayouts/slideLayout12.xml"/><Relationship Id="rId4" Type="http://schemas.openxmlformats.org/officeDocument/2006/relationships/chart" Target="../charts/chart25.xml"/></Relationships>
</file>

<file path=ppt/slides/_rels/slide14.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chart" Target="../charts/chart26.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chart" Target="../charts/chart30.xml"/><Relationship Id="rId1" Type="http://schemas.openxmlformats.org/officeDocument/2006/relationships/slideLayout" Target="../slideLayouts/slideLayout12.xml"/><Relationship Id="rId4" Type="http://schemas.openxmlformats.org/officeDocument/2006/relationships/chart" Target="../charts/chart32.xml"/></Relationships>
</file>

<file path=ppt/slides/_rels/slide18.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chart" Target="../charts/chart4.xml"/><Relationship Id="rId4" Type="http://schemas.openxmlformats.org/officeDocument/2006/relationships/chart" Target="../charts/chart3.xml"/></Relationships>
</file>

<file path=ppt/slides/_rels/slide20.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hart" Target="../charts/chart35.xml"/><Relationship Id="rId1" Type="http://schemas.openxmlformats.org/officeDocument/2006/relationships/slideLayout" Target="../slideLayouts/slideLayout12.xml"/><Relationship Id="rId5" Type="http://schemas.openxmlformats.org/officeDocument/2006/relationships/chart" Target="../charts/chart36.xml"/><Relationship Id="rId4" Type="http://schemas.openxmlformats.org/officeDocument/2006/relationships/image" Target="../media/image13.svg"/></Relationships>
</file>

<file path=ppt/slides/_rels/slide22.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chart" Target="../charts/chart3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12.xml"/><Relationship Id="rId5" Type="http://schemas.openxmlformats.org/officeDocument/2006/relationships/image" Target="../media/image5.sv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chart" Target="../charts/chart11.xml"/><Relationship Id="rId7" Type="http://schemas.openxmlformats.org/officeDocument/2006/relationships/chart" Target="../charts/chart13.xml"/><Relationship Id="rId2" Type="http://schemas.openxmlformats.org/officeDocument/2006/relationships/chart" Target="../charts/chart10.xml"/><Relationship Id="rId1" Type="http://schemas.openxmlformats.org/officeDocument/2006/relationships/slideLayout" Target="../slideLayouts/slideLayout12.xml"/><Relationship Id="rId6" Type="http://schemas.openxmlformats.org/officeDocument/2006/relationships/image" Target="../media/image7.svg"/><Relationship Id="rId5" Type="http://schemas.openxmlformats.org/officeDocument/2006/relationships/image" Target="../media/image5.png"/><Relationship Id="rId4" Type="http://schemas.openxmlformats.org/officeDocument/2006/relationships/chart" Target="../charts/chart1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4.xml"/><Relationship Id="rId1" Type="http://schemas.openxmlformats.org/officeDocument/2006/relationships/slideLayout" Target="../slideLayouts/slideLayout12.xml"/><Relationship Id="rId5" Type="http://schemas.openxmlformats.org/officeDocument/2006/relationships/chart" Target="../charts/chart16.xml"/><Relationship Id="rId4" Type="http://schemas.openxmlformats.org/officeDocument/2006/relationships/chart" Target="../charts/chart15.xml"/></Relationships>
</file>

<file path=ppt/slides/_rels/slide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text 5">
            <a:extLst>
              <a:ext uri="{FF2B5EF4-FFF2-40B4-BE49-F238E27FC236}">
                <a16:creationId xmlns:a16="http://schemas.microsoft.com/office/drawing/2014/main" id="{E50842EE-9C61-D6E0-5D46-A169E853B2F4}"/>
              </a:ext>
            </a:extLst>
          </p:cNvPr>
          <p:cNvSpPr>
            <a:spLocks noGrp="1"/>
          </p:cNvSpPr>
          <p:nvPr>
            <p:ph type="body" sz="quarter" idx="10"/>
          </p:nvPr>
        </p:nvSpPr>
        <p:spPr>
          <a:xfrm>
            <a:off x="241891" y="900348"/>
            <a:ext cx="10898550" cy="642385"/>
          </a:xfrm>
        </p:spPr>
        <p:txBody>
          <a:bodyPr/>
          <a:lstStyle/>
          <a:p>
            <a:r>
              <a:rPr lang="cs-CZ" dirty="0"/>
              <a:t>Téměř polovina Čechů si myslí, že inflace je letos vyšší než loni. Přitom podle ČNB začala klesat už od začátku roku 2023. Pouze 14 % lidí má pak povědomí o aktuální míře inflace.</a:t>
            </a:r>
          </a:p>
        </p:txBody>
      </p:sp>
      <p:sp>
        <p:nvSpPr>
          <p:cNvPr id="5" name="Nadpis 4">
            <a:extLst>
              <a:ext uri="{FF2B5EF4-FFF2-40B4-BE49-F238E27FC236}">
                <a16:creationId xmlns:a16="http://schemas.microsoft.com/office/drawing/2014/main" id="{F560C2E3-2EAE-9DE3-D4B9-5A2884098488}"/>
              </a:ext>
            </a:extLst>
          </p:cNvPr>
          <p:cNvSpPr>
            <a:spLocks noGrp="1"/>
          </p:cNvSpPr>
          <p:nvPr>
            <p:ph type="title"/>
          </p:nvPr>
        </p:nvSpPr>
        <p:spPr>
          <a:xfrm>
            <a:off x="241890" y="398161"/>
            <a:ext cx="10898550" cy="486000"/>
          </a:xfrm>
        </p:spPr>
        <p:txBody>
          <a:bodyPr>
            <a:normAutofit fontScale="90000"/>
          </a:bodyPr>
          <a:lstStyle/>
          <a:p>
            <a:r>
              <a:rPr lang="cs-CZ" dirty="0">
                <a:solidFill>
                  <a:srgbClr val="FF0000"/>
                </a:solidFill>
                <a:latin typeface="Arial Black" panose="020B0A04020102020204" pitchFamily="34" charset="0"/>
              </a:rPr>
              <a:t>ZNALOST MÍRY INFLACE</a:t>
            </a:r>
          </a:p>
        </p:txBody>
      </p:sp>
      <p:sp>
        <p:nvSpPr>
          <p:cNvPr id="11" name="Zástupný text 3">
            <a:extLst>
              <a:ext uri="{FF2B5EF4-FFF2-40B4-BE49-F238E27FC236}">
                <a16:creationId xmlns:a16="http://schemas.microsoft.com/office/drawing/2014/main" id="{C474288B-8C1F-D002-2C61-F105EA3675F8}"/>
              </a:ext>
            </a:extLst>
          </p:cNvPr>
          <p:cNvSpPr txBox="1">
            <a:spLocks/>
          </p:cNvSpPr>
          <p:nvPr/>
        </p:nvSpPr>
        <p:spPr>
          <a:xfrm>
            <a:off x="598242" y="5437030"/>
            <a:ext cx="10586475" cy="307777"/>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n=1007</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Q44. Je podle Vás inflace v letošním roce... Q45. Dokážete uvést, v jaké výši je aktuální inflace? Q46. Jak se podle Vás bude vyvíjet míra inflace v následujících 6 měsících?</a:t>
            </a:r>
          </a:p>
        </p:txBody>
      </p:sp>
      <p:sp>
        <p:nvSpPr>
          <p:cNvPr id="10" name="Obdélník 9">
            <a:extLst>
              <a:ext uri="{FF2B5EF4-FFF2-40B4-BE49-F238E27FC236}">
                <a16:creationId xmlns:a16="http://schemas.microsoft.com/office/drawing/2014/main" id="{B63D42BD-FFEF-308A-760A-B3A9DC286380}"/>
              </a:ext>
            </a:extLst>
          </p:cNvPr>
          <p:cNvSpPr/>
          <p:nvPr/>
        </p:nvSpPr>
        <p:spPr>
          <a:xfrm>
            <a:off x="6702614" y="1619431"/>
            <a:ext cx="5436046" cy="34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cs-CZ" sz="1400" b="1" dirty="0">
                <a:solidFill>
                  <a:srgbClr val="000000"/>
                </a:solidFill>
                <a:latin typeface="Arial" panose="020B0604020202020204"/>
              </a:rPr>
              <a:t>ZNALOST INFLACE</a:t>
            </a:r>
            <a:endPar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aphicFrame>
        <p:nvGraphicFramePr>
          <p:cNvPr id="2" name="Graf 1">
            <a:extLst>
              <a:ext uri="{FF2B5EF4-FFF2-40B4-BE49-F238E27FC236}">
                <a16:creationId xmlns:a16="http://schemas.microsoft.com/office/drawing/2014/main" id="{7925F84E-B2FE-D26A-88A8-D09102835D0F}"/>
              </a:ext>
            </a:extLst>
          </p:cNvPr>
          <p:cNvGraphicFramePr/>
          <p:nvPr>
            <p:extLst>
              <p:ext uri="{D42A27DB-BD31-4B8C-83A1-F6EECF244321}">
                <p14:modId xmlns:p14="http://schemas.microsoft.com/office/powerpoint/2010/main" val="931689505"/>
              </p:ext>
            </p:extLst>
          </p:nvPr>
        </p:nvGraphicFramePr>
        <p:xfrm>
          <a:off x="5078820" y="1821432"/>
          <a:ext cx="6940504" cy="3778884"/>
        </p:xfrm>
        <a:graphic>
          <a:graphicData uri="http://schemas.openxmlformats.org/drawingml/2006/chart">
            <c:chart xmlns:c="http://schemas.openxmlformats.org/drawingml/2006/chart" xmlns:r="http://schemas.openxmlformats.org/officeDocument/2006/relationships" r:id="rId2"/>
          </a:graphicData>
        </a:graphic>
      </p:graphicFrame>
      <p:grpSp>
        <p:nvGrpSpPr>
          <p:cNvPr id="3" name="Skupina 2">
            <a:extLst>
              <a:ext uri="{FF2B5EF4-FFF2-40B4-BE49-F238E27FC236}">
                <a16:creationId xmlns:a16="http://schemas.microsoft.com/office/drawing/2014/main" id="{20E3DFBA-5B6C-B377-3D6F-BF15641AFF54}"/>
              </a:ext>
            </a:extLst>
          </p:cNvPr>
          <p:cNvGrpSpPr/>
          <p:nvPr/>
        </p:nvGrpSpPr>
        <p:grpSpPr>
          <a:xfrm>
            <a:off x="4727848" y="1992675"/>
            <a:ext cx="2327267" cy="1320593"/>
            <a:chOff x="5162573" y="1353139"/>
            <a:chExt cx="2327267" cy="1320593"/>
          </a:xfrm>
        </p:grpSpPr>
        <p:sp>
          <p:nvSpPr>
            <p:cNvPr id="7" name="TextovéPole 6">
              <a:extLst>
                <a:ext uri="{FF2B5EF4-FFF2-40B4-BE49-F238E27FC236}">
                  <a16:creationId xmlns:a16="http://schemas.microsoft.com/office/drawing/2014/main" id="{05E28E92-F7F2-09B4-6687-E5B7CD6B9D77}"/>
                </a:ext>
              </a:extLst>
            </p:cNvPr>
            <p:cNvSpPr txBox="1"/>
            <p:nvPr/>
          </p:nvSpPr>
          <p:spPr>
            <a:xfrm flipH="1">
              <a:off x="5162573" y="1353139"/>
              <a:ext cx="2327267" cy="307777"/>
            </a:xfrm>
            <a:prstGeom prst="rect">
              <a:avLst/>
            </a:prstGeom>
            <a:noFill/>
            <a:ln>
              <a:noFill/>
            </a:ln>
          </p:spPr>
          <p:txBody>
            <a:bodyPr wrap="square" rtlCol="0">
              <a:spAutoFit/>
            </a:bodyPr>
            <a:lstStyle/>
            <a:p>
              <a:pPr algn="ctr"/>
              <a:r>
                <a:rPr lang="cs-CZ" sz="1400" b="1" i="1" dirty="0">
                  <a:solidFill>
                    <a:srgbClr val="94190C"/>
                  </a:solidFill>
                  <a:latin typeface="Arial" panose="020B0604020202020204" pitchFamily="34" charset="0"/>
                  <a:cs typeface="Arial" panose="020B0604020202020204" pitchFamily="34" charset="0"/>
                </a:rPr>
                <a:t>Inflace září 2023</a:t>
              </a:r>
              <a:endParaRPr lang="cs-CZ" sz="1400" i="1" dirty="0">
                <a:solidFill>
                  <a:srgbClr val="94190C"/>
                </a:solidFill>
                <a:latin typeface="Arial" panose="020B0604020202020204" pitchFamily="34" charset="0"/>
                <a:cs typeface="Arial" panose="020B0604020202020204" pitchFamily="34" charset="0"/>
              </a:endParaRPr>
            </a:p>
          </p:txBody>
        </p:sp>
        <p:sp>
          <p:nvSpPr>
            <p:cNvPr id="8" name="Ovál 7">
              <a:extLst>
                <a:ext uri="{FF2B5EF4-FFF2-40B4-BE49-F238E27FC236}">
                  <a16:creationId xmlns:a16="http://schemas.microsoft.com/office/drawing/2014/main" id="{B9DC27DB-7A8A-AC07-71A5-28A3B054ED7F}"/>
                </a:ext>
              </a:extLst>
            </p:cNvPr>
            <p:cNvSpPr/>
            <p:nvPr/>
          </p:nvSpPr>
          <p:spPr>
            <a:xfrm>
              <a:off x="5788367" y="1692150"/>
              <a:ext cx="1075680" cy="98158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000" dirty="0"/>
            </a:p>
          </p:txBody>
        </p:sp>
        <p:sp>
          <p:nvSpPr>
            <p:cNvPr id="9" name="TextovéPole 8">
              <a:extLst>
                <a:ext uri="{FF2B5EF4-FFF2-40B4-BE49-F238E27FC236}">
                  <a16:creationId xmlns:a16="http://schemas.microsoft.com/office/drawing/2014/main" id="{A62B09F8-C62B-D9C2-B164-008F43CC634F}"/>
                </a:ext>
              </a:extLst>
            </p:cNvPr>
            <p:cNvSpPr txBox="1"/>
            <p:nvPr/>
          </p:nvSpPr>
          <p:spPr>
            <a:xfrm>
              <a:off x="5979457" y="1951880"/>
              <a:ext cx="774571" cy="369332"/>
            </a:xfrm>
            <a:prstGeom prst="rect">
              <a:avLst/>
            </a:prstGeom>
            <a:noFill/>
            <a:ln>
              <a:noFill/>
            </a:ln>
          </p:spPr>
          <p:txBody>
            <a:bodyPr wrap="none" rtlCol="0">
              <a:spAutoFit/>
            </a:bodyPr>
            <a:lstStyle/>
            <a:p>
              <a:pPr algn="ctr"/>
              <a:r>
                <a:rPr lang="cs-CZ" b="1" dirty="0">
                  <a:solidFill>
                    <a:schemeClr val="bg1"/>
                  </a:solidFill>
                  <a:latin typeface="Arial" panose="020B0604020202020204" pitchFamily="34" charset="0"/>
                </a:rPr>
                <a:t>6,9 %</a:t>
              </a:r>
              <a:endParaRPr lang="cs-CZ" sz="1050" b="1" dirty="0">
                <a:solidFill>
                  <a:schemeClr val="bg1"/>
                </a:solidFill>
                <a:latin typeface="Arial" panose="020B0604020202020204" pitchFamily="34" charset="0"/>
              </a:endParaRPr>
            </a:p>
          </p:txBody>
        </p:sp>
      </p:grpSp>
      <p:grpSp>
        <p:nvGrpSpPr>
          <p:cNvPr id="17" name="Skupina 16">
            <a:extLst>
              <a:ext uri="{FF2B5EF4-FFF2-40B4-BE49-F238E27FC236}">
                <a16:creationId xmlns:a16="http://schemas.microsoft.com/office/drawing/2014/main" id="{C55C4BBF-A6FC-F41E-B75A-B7E6440673CD}"/>
              </a:ext>
            </a:extLst>
          </p:cNvPr>
          <p:cNvGrpSpPr/>
          <p:nvPr/>
        </p:nvGrpSpPr>
        <p:grpSpPr>
          <a:xfrm>
            <a:off x="10783815" y="2837253"/>
            <a:ext cx="1075680" cy="379540"/>
            <a:chOff x="4250015" y="2949623"/>
            <a:chExt cx="1075680" cy="379540"/>
          </a:xfrm>
        </p:grpSpPr>
        <mc:AlternateContent xmlns:mc="http://schemas.openxmlformats.org/markup-compatibility/2006">
          <mc:Choice xmlns:p14="http://schemas.microsoft.com/office/powerpoint/2010/main" xmlns:aink="http://schemas.microsoft.com/office/drawing/2016/ink" xmlns="" Requires="p14 aink">
            <p:contentPart p14:bwMode="auto" r:id="rId3">
              <p14:nvContentPartPr>
                <p14:cNvPr id="15" name="Rukopis 14">
                  <a:extLst>
                    <a:ext uri="{FF2B5EF4-FFF2-40B4-BE49-F238E27FC236}">
                      <a16:creationId xmlns:a16="http://schemas.microsoft.com/office/drawing/2014/main" id="{A44233BC-8E8C-CFE6-0E4D-587F9A533B9B}"/>
                    </a:ext>
                  </a:extLst>
                </p14:cNvPr>
                <p14:cNvContentPartPr/>
                <p14:nvPr/>
              </p14:nvContentPartPr>
              <p14:xfrm>
                <a:off x="4250015" y="2949723"/>
                <a:ext cx="1075680" cy="379440"/>
              </p14:xfrm>
            </p:contentPart>
          </mc:Choice>
          <mc:Fallback>
            <p:pic>
              <p:nvPicPr>
                <p:cNvPr id="15" name="Rukopis 14">
                  <a:extLst>
                    <a:ext uri="{FF2B5EF4-FFF2-40B4-BE49-F238E27FC236}">
                      <a16:creationId xmlns:a16="http://schemas.microsoft.com/office/drawing/2014/main" id="{A44233BC-8E8C-CFE6-0E4D-587F9A533B9B}"/>
                    </a:ext>
                  </a:extLst>
                </p:cNvPr>
                <p:cNvPicPr/>
                <p:nvPr/>
              </p:nvPicPr>
              <p:blipFill>
                <a:blip r:embed="rId4"/>
                <a:stretch>
                  <a:fillRect/>
                </a:stretch>
              </p:blipFill>
              <p:spPr>
                <a:xfrm>
                  <a:off x="4187375" y="2572083"/>
                  <a:ext cx="1201320" cy="1135080"/>
                </a:xfrm>
                <a:prstGeom prst="rect">
                  <a:avLst/>
                </a:prstGeom>
              </p:spPr>
            </p:pic>
          </mc:Fallback>
        </mc:AlternateContent>
        <mc:AlternateContent xmlns:mc="http://schemas.openxmlformats.org/markup-compatibility/2006">
          <mc:Choice xmlns:p14="http://schemas.microsoft.com/office/powerpoint/2010/main" xmlns:aink="http://schemas.microsoft.com/office/drawing/2016/ink" xmlns="" Requires="p14 aink">
            <p:contentPart p14:bwMode="auto" r:id="rId5">
              <p14:nvContentPartPr>
                <p14:cNvPr id="16" name="Rukopis 15">
                  <a:extLst>
                    <a:ext uri="{FF2B5EF4-FFF2-40B4-BE49-F238E27FC236}">
                      <a16:creationId xmlns:a16="http://schemas.microsoft.com/office/drawing/2014/main" id="{0DC63121-FF30-FBD1-8CD4-5B75CFF3CD78}"/>
                    </a:ext>
                  </a:extLst>
                </p14:cNvPr>
                <p14:cNvContentPartPr/>
                <p14:nvPr/>
              </p14:nvContentPartPr>
              <p14:xfrm>
                <a:off x="4250015" y="2949623"/>
                <a:ext cx="1075680" cy="379440"/>
              </p14:xfrm>
            </p:contentPart>
          </mc:Choice>
          <mc:Fallback>
            <p:pic>
              <p:nvPicPr>
                <p:cNvPr id="16" name="Rukopis 15">
                  <a:extLst>
                    <a:ext uri="{FF2B5EF4-FFF2-40B4-BE49-F238E27FC236}">
                      <a16:creationId xmlns:a16="http://schemas.microsoft.com/office/drawing/2014/main" id="{0DC63121-FF30-FBD1-8CD4-5B75CFF3CD78}"/>
                    </a:ext>
                  </a:extLst>
                </p:cNvPr>
                <p:cNvPicPr/>
                <p:nvPr/>
              </p:nvPicPr>
              <p:blipFill>
                <a:blip r:embed="rId4"/>
                <a:stretch>
                  <a:fillRect/>
                </a:stretch>
              </p:blipFill>
              <p:spPr>
                <a:xfrm>
                  <a:off x="4187375" y="2571983"/>
                  <a:ext cx="1201320" cy="1135080"/>
                </a:xfrm>
                <a:prstGeom prst="rect">
                  <a:avLst/>
                </a:prstGeom>
              </p:spPr>
            </p:pic>
          </mc:Fallback>
        </mc:AlternateContent>
      </p:grpSp>
      <p:sp>
        <p:nvSpPr>
          <p:cNvPr id="18" name="Obdélník 17">
            <a:extLst>
              <a:ext uri="{FF2B5EF4-FFF2-40B4-BE49-F238E27FC236}">
                <a16:creationId xmlns:a16="http://schemas.microsoft.com/office/drawing/2014/main" id="{CC9EF3E2-F14A-57F5-A6C6-1E507F45ECA4}"/>
              </a:ext>
            </a:extLst>
          </p:cNvPr>
          <p:cNvSpPr/>
          <p:nvPr/>
        </p:nvSpPr>
        <p:spPr>
          <a:xfrm>
            <a:off x="-174090" y="1618265"/>
            <a:ext cx="5436046" cy="34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cs-CZ" sz="1400" b="1" dirty="0">
                <a:solidFill>
                  <a:srgbClr val="000000"/>
                </a:solidFill>
                <a:latin typeface="Arial" panose="020B0604020202020204"/>
              </a:rPr>
              <a:t>MÍRA INFLACE PODLE ČECHŮ</a:t>
            </a:r>
            <a:endPar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pSp>
        <p:nvGrpSpPr>
          <p:cNvPr id="19" name="Skupina 18">
            <a:extLst>
              <a:ext uri="{FF2B5EF4-FFF2-40B4-BE49-F238E27FC236}">
                <a16:creationId xmlns:a16="http://schemas.microsoft.com/office/drawing/2014/main" id="{BD366228-C0C3-3B10-AB58-604021A388C8}"/>
              </a:ext>
            </a:extLst>
          </p:cNvPr>
          <p:cNvGrpSpPr/>
          <p:nvPr/>
        </p:nvGrpSpPr>
        <p:grpSpPr>
          <a:xfrm>
            <a:off x="4727847" y="3466716"/>
            <a:ext cx="2327267" cy="1320593"/>
            <a:chOff x="5162573" y="1353139"/>
            <a:chExt cx="2327267" cy="1320593"/>
          </a:xfrm>
        </p:grpSpPr>
        <p:sp>
          <p:nvSpPr>
            <p:cNvPr id="20" name="TextovéPole 19">
              <a:extLst>
                <a:ext uri="{FF2B5EF4-FFF2-40B4-BE49-F238E27FC236}">
                  <a16:creationId xmlns:a16="http://schemas.microsoft.com/office/drawing/2014/main" id="{EC573EA5-484C-3909-62E8-852EF18EE03D}"/>
                </a:ext>
              </a:extLst>
            </p:cNvPr>
            <p:cNvSpPr txBox="1"/>
            <p:nvPr/>
          </p:nvSpPr>
          <p:spPr>
            <a:xfrm flipH="1">
              <a:off x="5162573" y="1353139"/>
              <a:ext cx="2327267" cy="307777"/>
            </a:xfrm>
            <a:prstGeom prst="rect">
              <a:avLst/>
            </a:prstGeom>
            <a:noFill/>
            <a:ln>
              <a:noFill/>
            </a:ln>
          </p:spPr>
          <p:txBody>
            <a:bodyPr wrap="square" rtlCol="0">
              <a:spAutoFit/>
            </a:bodyPr>
            <a:lstStyle/>
            <a:p>
              <a:pPr algn="ctr"/>
              <a:r>
                <a:rPr lang="cs-CZ" sz="1400" b="1" i="1" dirty="0">
                  <a:solidFill>
                    <a:srgbClr val="F04D3C"/>
                  </a:solidFill>
                  <a:latin typeface="Arial" panose="020B0604020202020204" pitchFamily="34" charset="0"/>
                  <a:cs typeface="Arial" panose="020B0604020202020204" pitchFamily="34" charset="0"/>
                </a:rPr>
                <a:t>Inflace září 2022</a:t>
              </a:r>
              <a:endParaRPr lang="cs-CZ" sz="1400" i="1" dirty="0">
                <a:solidFill>
                  <a:srgbClr val="F04D3C"/>
                </a:solidFill>
                <a:latin typeface="Arial" panose="020B0604020202020204" pitchFamily="34" charset="0"/>
                <a:cs typeface="Arial" panose="020B0604020202020204" pitchFamily="34" charset="0"/>
              </a:endParaRPr>
            </a:p>
          </p:txBody>
        </p:sp>
        <p:sp>
          <p:nvSpPr>
            <p:cNvPr id="21" name="Ovál 20">
              <a:extLst>
                <a:ext uri="{FF2B5EF4-FFF2-40B4-BE49-F238E27FC236}">
                  <a16:creationId xmlns:a16="http://schemas.microsoft.com/office/drawing/2014/main" id="{8A524A67-3E26-B3A7-E05C-FFCBF0AD56A5}"/>
                </a:ext>
              </a:extLst>
            </p:cNvPr>
            <p:cNvSpPr/>
            <p:nvPr/>
          </p:nvSpPr>
          <p:spPr>
            <a:xfrm>
              <a:off x="5788367" y="1692150"/>
              <a:ext cx="1075680" cy="98158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000" dirty="0"/>
            </a:p>
          </p:txBody>
        </p:sp>
        <p:sp>
          <p:nvSpPr>
            <p:cNvPr id="22" name="TextovéPole 21">
              <a:extLst>
                <a:ext uri="{FF2B5EF4-FFF2-40B4-BE49-F238E27FC236}">
                  <a16:creationId xmlns:a16="http://schemas.microsoft.com/office/drawing/2014/main" id="{940F4890-1AC2-0F57-A53F-73A9C9FE1AC8}"/>
                </a:ext>
              </a:extLst>
            </p:cNvPr>
            <p:cNvSpPr txBox="1"/>
            <p:nvPr/>
          </p:nvSpPr>
          <p:spPr>
            <a:xfrm>
              <a:off x="5923351" y="1951880"/>
              <a:ext cx="886782" cy="461665"/>
            </a:xfrm>
            <a:prstGeom prst="rect">
              <a:avLst/>
            </a:prstGeom>
            <a:noFill/>
            <a:ln>
              <a:noFill/>
            </a:ln>
          </p:spPr>
          <p:txBody>
            <a:bodyPr wrap="none" rtlCol="0">
              <a:spAutoFit/>
            </a:bodyPr>
            <a:lstStyle/>
            <a:p>
              <a:pPr algn="ctr"/>
              <a:r>
                <a:rPr lang="cs-CZ" b="1" dirty="0">
                  <a:solidFill>
                    <a:schemeClr val="bg1"/>
                  </a:solidFill>
                </a:rPr>
                <a:t>18 %</a:t>
              </a:r>
              <a:endParaRPr lang="cs-CZ" sz="1050" b="1" dirty="0">
                <a:solidFill>
                  <a:schemeClr val="bg1"/>
                </a:solidFill>
              </a:endParaRPr>
            </a:p>
          </p:txBody>
        </p:sp>
      </p:grpSp>
      <p:graphicFrame>
        <p:nvGraphicFramePr>
          <p:cNvPr id="23" name="Graf 22">
            <a:extLst>
              <a:ext uri="{FF2B5EF4-FFF2-40B4-BE49-F238E27FC236}">
                <a16:creationId xmlns:a16="http://schemas.microsoft.com/office/drawing/2014/main" id="{2BCC686C-AD18-A43A-2EA8-64C63A1DDA2D}"/>
              </a:ext>
            </a:extLst>
          </p:cNvPr>
          <p:cNvGraphicFramePr/>
          <p:nvPr>
            <p:extLst>
              <p:ext uri="{D42A27DB-BD31-4B8C-83A1-F6EECF244321}">
                <p14:modId xmlns:p14="http://schemas.microsoft.com/office/powerpoint/2010/main" val="1161283115"/>
              </p:ext>
            </p:extLst>
          </p:nvPr>
        </p:nvGraphicFramePr>
        <p:xfrm>
          <a:off x="293094" y="1793922"/>
          <a:ext cx="4095899" cy="4536604"/>
        </p:xfrm>
        <a:graphic>
          <a:graphicData uri="http://schemas.openxmlformats.org/drawingml/2006/chart">
            <c:chart xmlns:c="http://schemas.openxmlformats.org/drawingml/2006/chart" xmlns:r="http://schemas.openxmlformats.org/officeDocument/2006/relationships" r:id="rId6"/>
          </a:graphicData>
        </a:graphic>
      </p:graphicFrame>
      <p:pic>
        <p:nvPicPr>
          <p:cNvPr id="24" name="Grafický objekt 23" descr="Šipka s nepatrným zakřivením se souvislou výplní">
            <a:extLst>
              <a:ext uri="{FF2B5EF4-FFF2-40B4-BE49-F238E27FC236}">
                <a16:creationId xmlns:a16="http://schemas.microsoft.com/office/drawing/2014/main" id="{77238E7F-F34A-00F7-B0D0-ACAAAB0F16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xmlns="" r:embed="rId8"/>
              </a:ext>
            </a:extLst>
          </a:blip>
          <a:stretch>
            <a:fillRect/>
          </a:stretch>
        </p:blipFill>
        <p:spPr>
          <a:xfrm rot="5017589" flipH="1" flipV="1">
            <a:off x="6206734" y="3203766"/>
            <a:ext cx="1479178" cy="651823"/>
          </a:xfrm>
          <a:prstGeom prst="rect">
            <a:avLst/>
          </a:prstGeom>
        </p:spPr>
      </p:pic>
      <p:sp>
        <p:nvSpPr>
          <p:cNvPr id="4" name="TextovéPole 3">
            <a:extLst>
              <a:ext uri="{FF2B5EF4-FFF2-40B4-BE49-F238E27FC236}">
                <a16:creationId xmlns:a16="http://schemas.microsoft.com/office/drawing/2014/main" id="{295E22A2-F720-8CB8-DDCC-A83E7C091E61}"/>
              </a:ext>
            </a:extLst>
          </p:cNvPr>
          <p:cNvSpPr txBox="1"/>
          <p:nvPr/>
        </p:nvSpPr>
        <p:spPr>
          <a:xfrm>
            <a:off x="5426850" y="4816790"/>
            <a:ext cx="929260" cy="246221"/>
          </a:xfrm>
          <a:prstGeom prst="rect">
            <a:avLst/>
          </a:prstGeom>
          <a:noFill/>
        </p:spPr>
        <p:txBody>
          <a:bodyPr wrap="square" rtlCol="0">
            <a:spAutoFit/>
          </a:bodyPr>
          <a:lstStyle/>
          <a:p>
            <a:pPr algn="ctr"/>
            <a:r>
              <a:rPr lang="cs-CZ" sz="1000" dirty="0">
                <a:solidFill>
                  <a:schemeClr val="bg1">
                    <a:lumMod val="50000"/>
                  </a:schemeClr>
                </a:solidFill>
                <a:latin typeface="Arial" panose="020B0604020202020204" pitchFamily="34" charset="0"/>
                <a:cs typeface="Arial" panose="020B0604020202020204" pitchFamily="34" charset="0"/>
              </a:rPr>
              <a:t>Zdroj: ČNB</a:t>
            </a:r>
          </a:p>
        </p:txBody>
      </p:sp>
    </p:spTree>
    <p:extLst>
      <p:ext uri="{BB962C8B-B14F-4D97-AF65-F5344CB8AC3E}">
        <p14:creationId xmlns:p14="http://schemas.microsoft.com/office/powerpoint/2010/main" val="33422832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Tabulka 23">
            <a:extLst>
              <a:ext uri="{FF2B5EF4-FFF2-40B4-BE49-F238E27FC236}">
                <a16:creationId xmlns:a16="http://schemas.microsoft.com/office/drawing/2014/main" id="{FF2E7742-670E-D317-42D4-96899500FF71}"/>
              </a:ext>
            </a:extLst>
          </p:cNvPr>
          <p:cNvGraphicFramePr>
            <a:graphicFrameLocks noGrp="1"/>
          </p:cNvGraphicFramePr>
          <p:nvPr>
            <p:extLst>
              <p:ext uri="{D42A27DB-BD31-4B8C-83A1-F6EECF244321}">
                <p14:modId xmlns:p14="http://schemas.microsoft.com/office/powerpoint/2010/main" val="2963912630"/>
              </p:ext>
            </p:extLst>
          </p:nvPr>
        </p:nvGraphicFramePr>
        <p:xfrm>
          <a:off x="5136794" y="3703454"/>
          <a:ext cx="1152000" cy="1414444"/>
        </p:xfrm>
        <a:graphic>
          <a:graphicData uri="http://schemas.openxmlformats.org/drawingml/2006/table">
            <a:tbl>
              <a:tblPr firstRow="1" bandRow="1">
                <a:tableStyleId>{5C22544A-7EE6-4342-B048-85BDC9FD1C3A}</a:tableStyleId>
              </a:tblPr>
              <a:tblGrid>
                <a:gridCol w="576000">
                  <a:extLst>
                    <a:ext uri="{9D8B030D-6E8A-4147-A177-3AD203B41FA5}">
                      <a16:colId xmlns:a16="http://schemas.microsoft.com/office/drawing/2014/main" val="3986815659"/>
                    </a:ext>
                  </a:extLst>
                </a:gridCol>
                <a:gridCol w="576000">
                  <a:extLst>
                    <a:ext uri="{9D8B030D-6E8A-4147-A177-3AD203B41FA5}">
                      <a16:colId xmlns:a16="http://schemas.microsoft.com/office/drawing/2014/main" val="4169090295"/>
                    </a:ext>
                  </a:extLst>
                </a:gridCol>
              </a:tblGrid>
              <a:tr h="370511">
                <a:tc>
                  <a:txBody>
                    <a:bodyPr/>
                    <a:lstStyle/>
                    <a:p>
                      <a:pPr algn="ctr"/>
                      <a:r>
                        <a:rPr lang="cs-CZ" sz="1000" b="1" dirty="0">
                          <a:solidFill>
                            <a:schemeClr val="tx1"/>
                          </a:solidFill>
                        </a:rPr>
                        <a:t>Ano</a:t>
                      </a:r>
                    </a:p>
                  </a:txBody>
                  <a:tcPr>
                    <a:noFill/>
                  </a:tcPr>
                </a:tc>
                <a:tc>
                  <a:txBody>
                    <a:bodyPr/>
                    <a:lstStyle/>
                    <a:p>
                      <a:pPr algn="ctr"/>
                      <a:r>
                        <a:rPr lang="cs-CZ" sz="1000" b="1" dirty="0">
                          <a:solidFill>
                            <a:schemeClr val="tx1">
                              <a:lumMod val="50000"/>
                              <a:lumOff val="50000"/>
                            </a:schemeClr>
                          </a:solidFill>
                        </a:rPr>
                        <a:t>Leden 2023</a:t>
                      </a:r>
                    </a:p>
                  </a:txBody>
                  <a:tcPr>
                    <a:noFill/>
                  </a:tcPr>
                </a:tc>
                <a:extLst>
                  <a:ext uri="{0D108BD9-81ED-4DB2-BD59-A6C34878D82A}">
                    <a16:rowId xmlns:a16="http://schemas.microsoft.com/office/drawing/2014/main" val="2753650148"/>
                  </a:ext>
                </a:extLst>
              </a:tr>
              <a:tr h="509102">
                <a:tc>
                  <a:txBody>
                    <a:bodyPr/>
                    <a:lstStyle/>
                    <a:p>
                      <a:pPr algn="ctr"/>
                      <a:r>
                        <a:rPr lang="cs-CZ" sz="1000" b="1" dirty="0">
                          <a:solidFill>
                            <a:schemeClr val="tx1"/>
                          </a:solidFill>
                        </a:rPr>
                        <a:t>22 % </a:t>
                      </a:r>
                    </a:p>
                  </a:txBody>
                  <a:tcPr>
                    <a:noFill/>
                  </a:tcPr>
                </a:tc>
                <a:tc>
                  <a:txBody>
                    <a:bodyPr/>
                    <a:lstStyle/>
                    <a:p>
                      <a:pPr algn="ctr"/>
                      <a:r>
                        <a:rPr lang="cs-CZ" sz="1000" b="1" dirty="0">
                          <a:solidFill>
                            <a:schemeClr val="tx1">
                              <a:lumMod val="50000"/>
                              <a:lumOff val="50000"/>
                            </a:schemeClr>
                          </a:solidFill>
                        </a:rPr>
                        <a:t>19 %</a:t>
                      </a:r>
                    </a:p>
                  </a:txBody>
                  <a:tcPr>
                    <a:noFill/>
                  </a:tcPr>
                </a:tc>
                <a:extLst>
                  <a:ext uri="{0D108BD9-81ED-4DB2-BD59-A6C34878D82A}">
                    <a16:rowId xmlns:a16="http://schemas.microsoft.com/office/drawing/2014/main" val="618404273"/>
                  </a:ext>
                </a:extLst>
              </a:tr>
              <a:tr h="509102">
                <a:tc>
                  <a:txBody>
                    <a:bodyPr/>
                    <a:lstStyle/>
                    <a:p>
                      <a:pPr algn="ctr"/>
                      <a:r>
                        <a:rPr lang="cs-CZ" sz="1000" b="1" dirty="0">
                          <a:solidFill>
                            <a:schemeClr val="tx1"/>
                          </a:solidFill>
                        </a:rPr>
                        <a:t>39 %</a:t>
                      </a:r>
                    </a:p>
                  </a:txBody>
                  <a:tcPr>
                    <a:noFill/>
                  </a:tcPr>
                </a:tc>
                <a:tc>
                  <a:txBody>
                    <a:bodyPr/>
                    <a:lstStyle/>
                    <a:p>
                      <a:pPr algn="ctr"/>
                      <a:r>
                        <a:rPr lang="cs-CZ" sz="1000" b="1" dirty="0">
                          <a:solidFill>
                            <a:schemeClr val="tx1">
                              <a:lumMod val="50000"/>
                              <a:lumOff val="50000"/>
                            </a:schemeClr>
                          </a:solidFill>
                        </a:rPr>
                        <a:t>43 %</a:t>
                      </a:r>
                    </a:p>
                  </a:txBody>
                  <a:tcPr>
                    <a:noFill/>
                  </a:tcPr>
                </a:tc>
                <a:extLst>
                  <a:ext uri="{0D108BD9-81ED-4DB2-BD59-A6C34878D82A}">
                    <a16:rowId xmlns:a16="http://schemas.microsoft.com/office/drawing/2014/main" val="916832602"/>
                  </a:ext>
                </a:extLst>
              </a:tr>
            </a:tbl>
          </a:graphicData>
        </a:graphic>
      </p:graphicFrame>
      <p:sp>
        <p:nvSpPr>
          <p:cNvPr id="6" name="Zástupný text 5">
            <a:extLst>
              <a:ext uri="{FF2B5EF4-FFF2-40B4-BE49-F238E27FC236}">
                <a16:creationId xmlns:a16="http://schemas.microsoft.com/office/drawing/2014/main" id="{E50842EE-9C61-D6E0-5D46-A169E853B2F4}"/>
              </a:ext>
            </a:extLst>
          </p:cNvPr>
          <p:cNvSpPr>
            <a:spLocks noGrp="1"/>
          </p:cNvSpPr>
          <p:nvPr>
            <p:ph type="body" sz="quarter" idx="10"/>
          </p:nvPr>
        </p:nvSpPr>
        <p:spPr/>
        <p:txBody>
          <a:bodyPr/>
          <a:lstStyle/>
          <a:p>
            <a:r>
              <a:rPr lang="cs-CZ" dirty="0"/>
              <a:t>Hypotéku si plánuje v následujících dvou letech vzít necelá pětina těch, kteří si v příštích pěti letech plánují pořídit nebo zrekonstruovat byt či dům, dlouhodobě si byt pronajmout nebo refixovat stávající hypoteční úvěr. Více než třetina jsou lidé, kteří si plánují pořídit vlastní dům za účelem bydlení. Necelá třetina pak plánuje vlastní byt také za účelem bydlení.</a:t>
            </a:r>
          </a:p>
        </p:txBody>
      </p:sp>
      <p:sp>
        <p:nvSpPr>
          <p:cNvPr id="5" name="Nadpis 4">
            <a:extLst>
              <a:ext uri="{FF2B5EF4-FFF2-40B4-BE49-F238E27FC236}">
                <a16:creationId xmlns:a16="http://schemas.microsoft.com/office/drawing/2014/main" id="{F560C2E3-2EAE-9DE3-D4B9-5A2884098488}"/>
              </a:ext>
            </a:extLst>
          </p:cNvPr>
          <p:cNvSpPr>
            <a:spLocks noGrp="1"/>
          </p:cNvSpPr>
          <p:nvPr>
            <p:ph type="title"/>
          </p:nvPr>
        </p:nvSpPr>
        <p:spPr/>
        <p:txBody>
          <a:bodyPr>
            <a:normAutofit fontScale="90000"/>
          </a:bodyPr>
          <a:lstStyle/>
          <a:p>
            <a:r>
              <a:rPr lang="cs-CZ" dirty="0"/>
              <a:t>PLÁNOVÁNÍ HYPOTÉKY</a:t>
            </a:r>
          </a:p>
        </p:txBody>
      </p:sp>
      <p:sp>
        <p:nvSpPr>
          <p:cNvPr id="18" name="Zástupný text 3">
            <a:extLst>
              <a:ext uri="{FF2B5EF4-FFF2-40B4-BE49-F238E27FC236}">
                <a16:creationId xmlns:a16="http://schemas.microsoft.com/office/drawing/2014/main" id="{B52E979F-91B2-4E4B-97E7-8AFC6370349D}"/>
              </a:ext>
            </a:extLst>
          </p:cNvPr>
          <p:cNvSpPr txBox="1">
            <a:spLocks/>
          </p:cNvSpPr>
          <p:nvPr/>
        </p:nvSpPr>
        <p:spPr>
          <a:xfrm>
            <a:off x="597600" y="5329320"/>
            <a:ext cx="11251500" cy="615553"/>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n=430</a:t>
            </a:r>
            <a:r>
              <a:rPr lang="cs-CZ" sz="1000" i="1" dirty="0">
                <a:solidFill>
                  <a:srgbClr val="FFFFFF">
                    <a:lumMod val="50000"/>
                  </a:srgbClr>
                </a:solidFill>
                <a:latin typeface="Arial" panose="020B0604020202020204" pitchFamily="34" charset="0"/>
                <a:cs typeface="Arial" pitchFamily="34" charset="0"/>
              </a:rPr>
              <a:t>, ti, kteří v příštích pěti letech plánují: pořídit si vlastní dům nebo byt za účelem vlastního bydlení, rekonstrukci domu nebo bytu za účelem vlastního bydlení, pořídit si vlastní dům na investici, za účelem pronájmu ostatním, refixovat stávající hypoteční úvěr na dům nebo byt, plánují si dlouhodobě pronajmout byt k vlastnímu bydlení</a:t>
            </a:r>
            <a:endPar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Q16. Plánujete si vzít v následujících dvou letech hypotéku?, Q23. Bez ohledu na to, zda si plánujete vzít v budoucnosti hypotéku nebo ne, řekl/a byste, že jsou nyní hypotéky pro Vás osobně dostupné?</a:t>
            </a:r>
          </a:p>
        </p:txBody>
      </p:sp>
      <p:graphicFrame>
        <p:nvGraphicFramePr>
          <p:cNvPr id="2" name="Graf 1">
            <a:extLst>
              <a:ext uri="{FF2B5EF4-FFF2-40B4-BE49-F238E27FC236}">
                <a16:creationId xmlns:a16="http://schemas.microsoft.com/office/drawing/2014/main" id="{7F52CF23-20C3-20E4-55B3-C943C71E6E10}"/>
              </a:ext>
            </a:extLst>
          </p:cNvPr>
          <p:cNvGraphicFramePr/>
          <p:nvPr>
            <p:extLst>
              <p:ext uri="{D42A27DB-BD31-4B8C-83A1-F6EECF244321}">
                <p14:modId xmlns:p14="http://schemas.microsoft.com/office/powerpoint/2010/main" val="4083019316"/>
              </p:ext>
            </p:extLst>
          </p:nvPr>
        </p:nvGraphicFramePr>
        <p:xfrm>
          <a:off x="1562271" y="1741875"/>
          <a:ext cx="4320480" cy="25963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Grafický objekt 2" descr="Šipka s nepatrným zakřivením se souvislou výplní">
            <a:extLst>
              <a:ext uri="{FF2B5EF4-FFF2-40B4-BE49-F238E27FC236}">
                <a16:creationId xmlns:a16="http://schemas.microsoft.com/office/drawing/2014/main" id="{DD5EECA0-0F3A-F8D1-8EA6-C8DB990625A5}"/>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xmlns="" r:embed="rId4"/>
              </a:ext>
            </a:extLst>
          </a:blip>
          <a:stretch>
            <a:fillRect/>
          </a:stretch>
        </p:blipFill>
        <p:spPr>
          <a:xfrm rot="21375139" flipV="1">
            <a:off x="4973579" y="2182247"/>
            <a:ext cx="1866972" cy="667880"/>
          </a:xfrm>
          <a:prstGeom prst="rect">
            <a:avLst/>
          </a:prstGeom>
        </p:spPr>
      </p:pic>
      <p:graphicFrame>
        <p:nvGraphicFramePr>
          <p:cNvPr id="4" name="Graf 3">
            <a:extLst>
              <a:ext uri="{FF2B5EF4-FFF2-40B4-BE49-F238E27FC236}">
                <a16:creationId xmlns:a16="http://schemas.microsoft.com/office/drawing/2014/main" id="{E4C29FAA-162C-EB49-21FF-9FE7D871095D}"/>
              </a:ext>
            </a:extLst>
          </p:cNvPr>
          <p:cNvGraphicFramePr/>
          <p:nvPr>
            <p:extLst>
              <p:ext uri="{D42A27DB-BD31-4B8C-83A1-F6EECF244321}">
                <p14:modId xmlns:p14="http://schemas.microsoft.com/office/powerpoint/2010/main" val="845327050"/>
              </p:ext>
            </p:extLst>
          </p:nvPr>
        </p:nvGraphicFramePr>
        <p:xfrm>
          <a:off x="6006287" y="1597084"/>
          <a:ext cx="6005314" cy="3722506"/>
        </p:xfrm>
        <a:graphic>
          <a:graphicData uri="http://schemas.openxmlformats.org/drawingml/2006/chart">
            <c:chart xmlns:c="http://schemas.openxmlformats.org/drawingml/2006/chart" xmlns:r="http://schemas.openxmlformats.org/officeDocument/2006/relationships" r:id="rId5"/>
          </a:graphicData>
        </a:graphic>
      </p:graphicFrame>
      <p:sp>
        <p:nvSpPr>
          <p:cNvPr id="8" name="TextovéPole 7">
            <a:extLst>
              <a:ext uri="{FF2B5EF4-FFF2-40B4-BE49-F238E27FC236}">
                <a16:creationId xmlns:a16="http://schemas.microsoft.com/office/drawing/2014/main" id="{BF30DED9-F061-86E0-D15D-FDF36471B4C8}"/>
              </a:ext>
            </a:extLst>
          </p:cNvPr>
          <p:cNvSpPr txBox="1"/>
          <p:nvPr/>
        </p:nvSpPr>
        <p:spPr>
          <a:xfrm>
            <a:off x="8890256" y="1884611"/>
            <a:ext cx="540060" cy="246221"/>
          </a:xfrm>
          <a:prstGeom prst="rect">
            <a:avLst/>
          </a:prstGeom>
          <a:noFill/>
        </p:spPr>
        <p:txBody>
          <a:bodyPr wrap="square" rtlCol="0">
            <a:spAutoFit/>
          </a:bodyPr>
          <a:lstStyle/>
          <a:p>
            <a:r>
              <a:rPr lang="cs-CZ" sz="1000" i="1" dirty="0"/>
              <a:t>n=108</a:t>
            </a:r>
            <a:endParaRPr lang="en-US" sz="1000" i="1" dirty="0"/>
          </a:p>
        </p:txBody>
      </p:sp>
      <p:sp>
        <p:nvSpPr>
          <p:cNvPr id="9" name="TextovéPole 8">
            <a:extLst>
              <a:ext uri="{FF2B5EF4-FFF2-40B4-BE49-F238E27FC236}">
                <a16:creationId xmlns:a16="http://schemas.microsoft.com/office/drawing/2014/main" id="{AD562856-7848-9591-EFBD-8023D20C3A88}"/>
              </a:ext>
            </a:extLst>
          </p:cNvPr>
          <p:cNvSpPr txBox="1"/>
          <p:nvPr/>
        </p:nvSpPr>
        <p:spPr>
          <a:xfrm>
            <a:off x="8890256" y="2316986"/>
            <a:ext cx="540060" cy="246221"/>
          </a:xfrm>
          <a:prstGeom prst="rect">
            <a:avLst/>
          </a:prstGeom>
          <a:noFill/>
        </p:spPr>
        <p:txBody>
          <a:bodyPr wrap="square" rtlCol="0">
            <a:spAutoFit/>
          </a:bodyPr>
          <a:lstStyle/>
          <a:p>
            <a:r>
              <a:rPr lang="cs-CZ" sz="1000" i="1" dirty="0"/>
              <a:t>n=70</a:t>
            </a:r>
            <a:endParaRPr lang="en-US" sz="1000" i="1" dirty="0"/>
          </a:p>
        </p:txBody>
      </p:sp>
      <p:sp>
        <p:nvSpPr>
          <p:cNvPr id="10" name="TextovéPole 9">
            <a:extLst>
              <a:ext uri="{FF2B5EF4-FFF2-40B4-BE49-F238E27FC236}">
                <a16:creationId xmlns:a16="http://schemas.microsoft.com/office/drawing/2014/main" id="{3E59E011-BCB1-D042-9DCC-6A1B8616EF5E}"/>
              </a:ext>
            </a:extLst>
          </p:cNvPr>
          <p:cNvSpPr txBox="1"/>
          <p:nvPr/>
        </p:nvSpPr>
        <p:spPr>
          <a:xfrm>
            <a:off x="8890256" y="2749299"/>
            <a:ext cx="540060" cy="246221"/>
          </a:xfrm>
          <a:prstGeom prst="rect">
            <a:avLst/>
          </a:prstGeom>
          <a:noFill/>
        </p:spPr>
        <p:txBody>
          <a:bodyPr wrap="square" rtlCol="0">
            <a:spAutoFit/>
          </a:bodyPr>
          <a:lstStyle/>
          <a:p>
            <a:r>
              <a:rPr lang="cs-CZ" sz="1000" i="1" dirty="0"/>
              <a:t>n=17!</a:t>
            </a:r>
            <a:endParaRPr lang="en-US" sz="1000" i="1" dirty="0"/>
          </a:p>
        </p:txBody>
      </p:sp>
      <p:sp>
        <p:nvSpPr>
          <p:cNvPr id="11" name="TextovéPole 10">
            <a:extLst>
              <a:ext uri="{FF2B5EF4-FFF2-40B4-BE49-F238E27FC236}">
                <a16:creationId xmlns:a16="http://schemas.microsoft.com/office/drawing/2014/main" id="{23B0883D-CCA8-5F2B-59E6-8B1BD0E1E33C}"/>
              </a:ext>
            </a:extLst>
          </p:cNvPr>
          <p:cNvSpPr txBox="1"/>
          <p:nvPr/>
        </p:nvSpPr>
        <p:spPr>
          <a:xfrm>
            <a:off x="8890256" y="3204472"/>
            <a:ext cx="540060" cy="246221"/>
          </a:xfrm>
          <a:prstGeom prst="rect">
            <a:avLst/>
          </a:prstGeom>
          <a:noFill/>
        </p:spPr>
        <p:txBody>
          <a:bodyPr wrap="square" rtlCol="0">
            <a:spAutoFit/>
          </a:bodyPr>
          <a:lstStyle/>
          <a:p>
            <a:r>
              <a:rPr lang="cs-CZ" sz="1000" i="1" dirty="0"/>
              <a:t>n=14!</a:t>
            </a:r>
            <a:endParaRPr lang="en-US" sz="1000" i="1" dirty="0"/>
          </a:p>
        </p:txBody>
      </p:sp>
      <p:sp>
        <p:nvSpPr>
          <p:cNvPr id="12" name="TextovéPole 11">
            <a:extLst>
              <a:ext uri="{FF2B5EF4-FFF2-40B4-BE49-F238E27FC236}">
                <a16:creationId xmlns:a16="http://schemas.microsoft.com/office/drawing/2014/main" id="{56FD27F8-332F-63D5-B3BF-51C81A216A8C}"/>
              </a:ext>
            </a:extLst>
          </p:cNvPr>
          <p:cNvSpPr txBox="1"/>
          <p:nvPr/>
        </p:nvSpPr>
        <p:spPr>
          <a:xfrm>
            <a:off x="8890256" y="3632987"/>
            <a:ext cx="540060" cy="246221"/>
          </a:xfrm>
          <a:prstGeom prst="rect">
            <a:avLst/>
          </a:prstGeom>
          <a:noFill/>
        </p:spPr>
        <p:txBody>
          <a:bodyPr wrap="square" rtlCol="0">
            <a:spAutoFit/>
          </a:bodyPr>
          <a:lstStyle/>
          <a:p>
            <a:r>
              <a:rPr lang="cs-CZ" sz="1000" i="1" dirty="0"/>
              <a:t>n=25!</a:t>
            </a:r>
            <a:endParaRPr lang="en-US" sz="1000" i="1" dirty="0"/>
          </a:p>
        </p:txBody>
      </p:sp>
      <p:sp>
        <p:nvSpPr>
          <p:cNvPr id="13" name="TextovéPole 12">
            <a:extLst>
              <a:ext uri="{FF2B5EF4-FFF2-40B4-BE49-F238E27FC236}">
                <a16:creationId xmlns:a16="http://schemas.microsoft.com/office/drawing/2014/main" id="{35DA27E1-FD2D-AF2D-C544-53C948560E31}"/>
              </a:ext>
            </a:extLst>
          </p:cNvPr>
          <p:cNvSpPr txBox="1"/>
          <p:nvPr/>
        </p:nvSpPr>
        <p:spPr>
          <a:xfrm>
            <a:off x="8890256" y="4079095"/>
            <a:ext cx="540060" cy="246221"/>
          </a:xfrm>
          <a:prstGeom prst="rect">
            <a:avLst/>
          </a:prstGeom>
          <a:noFill/>
        </p:spPr>
        <p:txBody>
          <a:bodyPr wrap="square" rtlCol="0">
            <a:spAutoFit/>
          </a:bodyPr>
          <a:lstStyle/>
          <a:p>
            <a:r>
              <a:rPr lang="cs-CZ" sz="1000" i="1" dirty="0"/>
              <a:t>n=75</a:t>
            </a:r>
            <a:endParaRPr lang="en-US" sz="1000" i="1" dirty="0"/>
          </a:p>
        </p:txBody>
      </p:sp>
      <p:sp>
        <p:nvSpPr>
          <p:cNvPr id="15" name="TextovéPole 14">
            <a:extLst>
              <a:ext uri="{FF2B5EF4-FFF2-40B4-BE49-F238E27FC236}">
                <a16:creationId xmlns:a16="http://schemas.microsoft.com/office/drawing/2014/main" id="{3B74C4EA-97C7-9FAA-92A0-4295CB9CD44D}"/>
              </a:ext>
            </a:extLst>
          </p:cNvPr>
          <p:cNvSpPr txBox="1"/>
          <p:nvPr/>
        </p:nvSpPr>
        <p:spPr>
          <a:xfrm>
            <a:off x="8904312" y="4499793"/>
            <a:ext cx="540060" cy="246221"/>
          </a:xfrm>
          <a:prstGeom prst="rect">
            <a:avLst/>
          </a:prstGeom>
          <a:noFill/>
        </p:spPr>
        <p:txBody>
          <a:bodyPr wrap="square" rtlCol="0">
            <a:spAutoFit/>
          </a:bodyPr>
          <a:lstStyle/>
          <a:p>
            <a:r>
              <a:rPr lang="cs-CZ" sz="1000" i="1" dirty="0"/>
              <a:t>n=7!</a:t>
            </a:r>
            <a:endParaRPr lang="en-US" sz="1000" i="1" dirty="0"/>
          </a:p>
        </p:txBody>
      </p:sp>
      <p:sp>
        <p:nvSpPr>
          <p:cNvPr id="16" name="TextovéPole 15">
            <a:extLst>
              <a:ext uri="{FF2B5EF4-FFF2-40B4-BE49-F238E27FC236}">
                <a16:creationId xmlns:a16="http://schemas.microsoft.com/office/drawing/2014/main" id="{D532AA15-5F36-85E5-AACF-47F9942929A9}"/>
              </a:ext>
            </a:extLst>
          </p:cNvPr>
          <p:cNvSpPr txBox="1"/>
          <p:nvPr/>
        </p:nvSpPr>
        <p:spPr>
          <a:xfrm>
            <a:off x="8904312" y="4950971"/>
            <a:ext cx="540060" cy="246221"/>
          </a:xfrm>
          <a:prstGeom prst="rect">
            <a:avLst/>
          </a:prstGeom>
          <a:noFill/>
        </p:spPr>
        <p:txBody>
          <a:bodyPr wrap="square" rtlCol="0">
            <a:spAutoFit/>
          </a:bodyPr>
          <a:lstStyle/>
          <a:p>
            <a:r>
              <a:rPr lang="cs-CZ" sz="1000" i="1" dirty="0"/>
              <a:t>n=129</a:t>
            </a:r>
            <a:endParaRPr lang="en-US" sz="1000" i="1" dirty="0"/>
          </a:p>
        </p:txBody>
      </p:sp>
      <p:sp>
        <p:nvSpPr>
          <p:cNvPr id="17" name="TextovéPole 16">
            <a:extLst>
              <a:ext uri="{FF2B5EF4-FFF2-40B4-BE49-F238E27FC236}">
                <a16:creationId xmlns:a16="http://schemas.microsoft.com/office/drawing/2014/main" id="{E3FE8A61-9559-01BE-90CD-53AB03779913}"/>
              </a:ext>
            </a:extLst>
          </p:cNvPr>
          <p:cNvSpPr txBox="1"/>
          <p:nvPr/>
        </p:nvSpPr>
        <p:spPr>
          <a:xfrm>
            <a:off x="10920536" y="4904061"/>
            <a:ext cx="918622" cy="246221"/>
          </a:xfrm>
          <a:prstGeom prst="rect">
            <a:avLst/>
          </a:prstGeom>
          <a:noFill/>
        </p:spPr>
        <p:txBody>
          <a:bodyPr wrap="square" rtlCol="0">
            <a:spAutoFit/>
          </a:bodyPr>
          <a:lstStyle/>
          <a:p>
            <a:r>
              <a:rPr lang="cs-CZ" sz="1000" i="1" dirty="0"/>
              <a:t>! nízká báze</a:t>
            </a:r>
            <a:endParaRPr lang="en-US" sz="1000" i="1" dirty="0"/>
          </a:p>
        </p:txBody>
      </p:sp>
      <p:sp>
        <p:nvSpPr>
          <p:cNvPr id="19" name="Obdélník 18">
            <a:extLst>
              <a:ext uri="{FF2B5EF4-FFF2-40B4-BE49-F238E27FC236}">
                <a16:creationId xmlns:a16="http://schemas.microsoft.com/office/drawing/2014/main" id="{9A49A94A-BE46-A945-AAB4-7B244086C087}"/>
              </a:ext>
            </a:extLst>
          </p:cNvPr>
          <p:cNvSpPr/>
          <p:nvPr/>
        </p:nvSpPr>
        <p:spPr>
          <a:xfrm>
            <a:off x="127590" y="1621124"/>
            <a:ext cx="5968410" cy="403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PLÁNOVANÁ HYPOTÉKY V NÁSLEDUJÍCÍCH DVOU LETECH</a:t>
            </a:r>
          </a:p>
        </p:txBody>
      </p:sp>
      <p:sp>
        <p:nvSpPr>
          <p:cNvPr id="20" name="Obdélník 19">
            <a:extLst>
              <a:ext uri="{FF2B5EF4-FFF2-40B4-BE49-F238E27FC236}">
                <a16:creationId xmlns:a16="http://schemas.microsoft.com/office/drawing/2014/main" id="{F12D9EE9-D717-864C-6904-C9C07A54B3E7}"/>
              </a:ext>
            </a:extLst>
          </p:cNvPr>
          <p:cNvSpPr/>
          <p:nvPr/>
        </p:nvSpPr>
        <p:spPr>
          <a:xfrm>
            <a:off x="-153053" y="3616388"/>
            <a:ext cx="4024194" cy="403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OSOBNÍ DOSTUPNOST HYPOTÉKY</a:t>
            </a:r>
          </a:p>
        </p:txBody>
      </p:sp>
      <p:graphicFrame>
        <p:nvGraphicFramePr>
          <p:cNvPr id="21" name="Graf 20">
            <a:extLst>
              <a:ext uri="{FF2B5EF4-FFF2-40B4-BE49-F238E27FC236}">
                <a16:creationId xmlns:a16="http://schemas.microsoft.com/office/drawing/2014/main" id="{6970614B-9D9A-1C24-5D7C-F3A0E229D2FB}"/>
              </a:ext>
            </a:extLst>
          </p:cNvPr>
          <p:cNvGraphicFramePr/>
          <p:nvPr>
            <p:extLst>
              <p:ext uri="{D42A27DB-BD31-4B8C-83A1-F6EECF244321}">
                <p14:modId xmlns:p14="http://schemas.microsoft.com/office/powerpoint/2010/main" val="91003641"/>
              </p:ext>
            </p:extLst>
          </p:nvPr>
        </p:nvGraphicFramePr>
        <p:xfrm>
          <a:off x="127590" y="3838800"/>
          <a:ext cx="5078915" cy="14056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2" name="Tabulka 22">
            <a:extLst>
              <a:ext uri="{FF2B5EF4-FFF2-40B4-BE49-F238E27FC236}">
                <a16:creationId xmlns:a16="http://schemas.microsoft.com/office/drawing/2014/main" id="{DE9D9326-AE94-227E-0AB9-0666BCCEABE1}"/>
              </a:ext>
            </a:extLst>
          </p:cNvPr>
          <p:cNvGraphicFramePr>
            <a:graphicFrameLocks noGrp="1"/>
          </p:cNvGraphicFramePr>
          <p:nvPr>
            <p:extLst>
              <p:ext uri="{D42A27DB-BD31-4B8C-83A1-F6EECF244321}">
                <p14:modId xmlns:p14="http://schemas.microsoft.com/office/powerpoint/2010/main" val="3984395585"/>
              </p:ext>
            </p:extLst>
          </p:nvPr>
        </p:nvGraphicFramePr>
        <p:xfrm>
          <a:off x="525331" y="2208279"/>
          <a:ext cx="2036662" cy="1112520"/>
        </p:xfrm>
        <a:graphic>
          <a:graphicData uri="http://schemas.openxmlformats.org/drawingml/2006/table">
            <a:tbl>
              <a:tblPr firstRow="1" bandRow="1">
                <a:tableStyleId>{5C22544A-7EE6-4342-B048-85BDC9FD1C3A}</a:tableStyleId>
              </a:tblPr>
              <a:tblGrid>
                <a:gridCol w="1018331">
                  <a:extLst>
                    <a:ext uri="{9D8B030D-6E8A-4147-A177-3AD203B41FA5}">
                      <a16:colId xmlns:a16="http://schemas.microsoft.com/office/drawing/2014/main" val="96919546"/>
                    </a:ext>
                  </a:extLst>
                </a:gridCol>
                <a:gridCol w="1018331">
                  <a:extLst>
                    <a:ext uri="{9D8B030D-6E8A-4147-A177-3AD203B41FA5}">
                      <a16:colId xmlns:a16="http://schemas.microsoft.com/office/drawing/2014/main" val="580808377"/>
                    </a:ext>
                  </a:extLst>
                </a:gridCol>
              </a:tblGrid>
              <a:tr h="370840">
                <a:tc gridSpan="2">
                  <a:txBody>
                    <a:bodyPr/>
                    <a:lstStyle/>
                    <a:p>
                      <a:pPr algn="ctr"/>
                      <a:r>
                        <a:rPr lang="cs-CZ" sz="1200" dirty="0">
                          <a:solidFill>
                            <a:schemeClr val="tx1"/>
                          </a:solidFill>
                        </a:rPr>
                        <a:t>Leden 2023</a:t>
                      </a:r>
                    </a:p>
                  </a:txBody>
                  <a:tcPr anchor="ctr">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cs-CZ" sz="1200" dirty="0">
                        <a:solidFill>
                          <a:schemeClr val="tx1"/>
                        </a:solidFill>
                      </a:endParaRPr>
                    </a:p>
                  </a:txBody>
                  <a:tcPr anchor="ctr">
                    <a:lnL w="12700" cap="flat" cmpd="sng" algn="ctr">
                      <a:solidFill>
                        <a:schemeClr val="bg1">
                          <a:lumMod val="75000"/>
                        </a:schemeClr>
                      </a:solidFill>
                      <a:prstDash val="solid"/>
                      <a:round/>
                      <a:headEnd type="none" w="med" len="med"/>
                      <a:tailEnd type="none" w="med" len="med"/>
                    </a:lnL>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46627421"/>
                  </a:ext>
                </a:extLst>
              </a:tr>
              <a:tr h="370840">
                <a:tc>
                  <a:txBody>
                    <a:bodyPr/>
                    <a:lstStyle/>
                    <a:p>
                      <a:pPr algn="ctr"/>
                      <a:r>
                        <a:rPr lang="cs-CZ" sz="1200" dirty="0">
                          <a:solidFill>
                            <a:schemeClr val="tx1"/>
                          </a:solidFill>
                        </a:rPr>
                        <a:t>Ano</a:t>
                      </a: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cs-CZ" sz="1200" dirty="0">
                          <a:solidFill>
                            <a:schemeClr val="tx1"/>
                          </a:solidFill>
                        </a:rPr>
                        <a:t>19 %</a:t>
                      </a:r>
                    </a:p>
                  </a:txBody>
                  <a:tcPr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631311"/>
                  </a:ext>
                </a:extLst>
              </a:tr>
              <a:tr h="370840">
                <a:tc>
                  <a:txBody>
                    <a:bodyPr/>
                    <a:lstStyle/>
                    <a:p>
                      <a:pPr algn="ctr"/>
                      <a:r>
                        <a:rPr lang="cs-CZ" sz="1200" dirty="0">
                          <a:solidFill>
                            <a:schemeClr val="tx1"/>
                          </a:solidFill>
                        </a:rPr>
                        <a:t>Ne</a:t>
                      </a: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chemeClr val="bg1"/>
                    </a:solidFill>
                  </a:tcPr>
                </a:tc>
                <a:tc>
                  <a:txBody>
                    <a:bodyPr/>
                    <a:lstStyle/>
                    <a:p>
                      <a:pPr algn="ctr"/>
                      <a:r>
                        <a:rPr lang="cs-CZ" sz="1200" dirty="0">
                          <a:solidFill>
                            <a:schemeClr val="tx1"/>
                          </a:solidFill>
                        </a:rPr>
                        <a:t>54 %</a:t>
                      </a:r>
                    </a:p>
                  </a:txBody>
                  <a:tcPr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solidFill>
                      <a:schemeClr val="bg1"/>
                    </a:solidFill>
                  </a:tcPr>
                </a:tc>
                <a:extLst>
                  <a:ext uri="{0D108BD9-81ED-4DB2-BD59-A6C34878D82A}">
                    <a16:rowId xmlns:a16="http://schemas.microsoft.com/office/drawing/2014/main" val="1148141875"/>
                  </a:ext>
                </a:extLst>
              </a:tr>
            </a:tbl>
          </a:graphicData>
        </a:graphic>
      </p:graphicFrame>
    </p:spTree>
    <p:extLst>
      <p:ext uri="{BB962C8B-B14F-4D97-AF65-F5344CB8AC3E}">
        <p14:creationId xmlns:p14="http://schemas.microsoft.com/office/powerpoint/2010/main" val="4246242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ulka 8">
            <a:extLst>
              <a:ext uri="{FF2B5EF4-FFF2-40B4-BE49-F238E27FC236}">
                <a16:creationId xmlns:a16="http://schemas.microsoft.com/office/drawing/2014/main" id="{40FBA697-4889-5C22-DD21-B8BA750C28FA}"/>
              </a:ext>
            </a:extLst>
          </p:cNvPr>
          <p:cNvGraphicFramePr>
            <a:graphicFrameLocks noGrp="1"/>
          </p:cNvGraphicFramePr>
          <p:nvPr>
            <p:extLst>
              <p:ext uri="{D42A27DB-BD31-4B8C-83A1-F6EECF244321}">
                <p14:modId xmlns:p14="http://schemas.microsoft.com/office/powerpoint/2010/main" val="317231535"/>
              </p:ext>
            </p:extLst>
          </p:nvPr>
        </p:nvGraphicFramePr>
        <p:xfrm>
          <a:off x="8330657" y="1856860"/>
          <a:ext cx="2372582" cy="3493560"/>
        </p:xfrm>
        <a:graphic>
          <a:graphicData uri="http://schemas.openxmlformats.org/drawingml/2006/table">
            <a:tbl>
              <a:tblPr firstRow="1" bandRow="1">
                <a:tableStyleId>{5C22544A-7EE6-4342-B048-85BDC9FD1C3A}</a:tableStyleId>
              </a:tblPr>
              <a:tblGrid>
                <a:gridCol w="1186291">
                  <a:extLst>
                    <a:ext uri="{9D8B030D-6E8A-4147-A177-3AD203B41FA5}">
                      <a16:colId xmlns:a16="http://schemas.microsoft.com/office/drawing/2014/main" val="2717217746"/>
                    </a:ext>
                  </a:extLst>
                </a:gridCol>
                <a:gridCol w="1186291">
                  <a:extLst>
                    <a:ext uri="{9D8B030D-6E8A-4147-A177-3AD203B41FA5}">
                      <a16:colId xmlns:a16="http://schemas.microsoft.com/office/drawing/2014/main" val="1943686073"/>
                    </a:ext>
                  </a:extLst>
                </a:gridCol>
              </a:tblGrid>
              <a:tr h="176898">
                <a:tc>
                  <a:txBody>
                    <a:bodyPr/>
                    <a:lstStyle/>
                    <a:p>
                      <a:pPr marL="63500" marR="63500" algn="r">
                        <a:lnSpc>
                          <a:spcPct val="100000"/>
                        </a:lnSpc>
                        <a:spcAft>
                          <a:spcPts val="0"/>
                        </a:spcAft>
                      </a:pPr>
                      <a:r>
                        <a:rPr lang="cs-CZ" sz="1200" b="1" dirty="0">
                          <a:solidFill>
                            <a:schemeClr val="tx1"/>
                          </a:solidFill>
                          <a:effectLst/>
                          <a:latin typeface="+mn-lt"/>
                          <a:ea typeface="Calibri" panose="020F0502020204030204" pitchFamily="34" charset="0"/>
                          <a:cs typeface="Calibri" panose="020F0502020204030204" pitchFamily="34" charset="0"/>
                        </a:rPr>
                        <a:t>LEDEN</a:t>
                      </a:r>
                    </a:p>
                  </a:txBody>
                  <a:tcPr marL="68580" marR="68580" marT="0" marB="0" anchor="ctr">
                    <a:noFill/>
                  </a:tcPr>
                </a:tc>
                <a:tc>
                  <a:txBody>
                    <a:bodyPr/>
                    <a:lstStyle/>
                    <a:p>
                      <a:pPr marL="63500" marR="63500" algn="ctr">
                        <a:lnSpc>
                          <a:spcPct val="107000"/>
                        </a:lnSpc>
                        <a:spcAft>
                          <a:spcPts val="800"/>
                        </a:spcAft>
                      </a:pPr>
                      <a:r>
                        <a:rPr lang="cs-CZ" sz="1200" b="1" dirty="0">
                          <a:solidFill>
                            <a:schemeClr val="tx1"/>
                          </a:solidFill>
                          <a:effectLst/>
                          <a:latin typeface="+mn-lt"/>
                          <a:ea typeface="Calibri" panose="020F0502020204030204" pitchFamily="34" charset="0"/>
                          <a:cs typeface="Calibri" panose="020F0502020204030204" pitchFamily="34" charset="0"/>
                        </a:rPr>
                        <a:t>ŘÍJEN</a:t>
                      </a:r>
                    </a:p>
                  </a:txBody>
                  <a:tcPr marL="68580" marR="68580" marT="0" marB="0" anchor="ctr">
                    <a:noFill/>
                  </a:tcPr>
                </a:tc>
                <a:extLst>
                  <a:ext uri="{0D108BD9-81ED-4DB2-BD59-A6C34878D82A}">
                    <a16:rowId xmlns:a16="http://schemas.microsoft.com/office/drawing/2014/main" val="2137752973"/>
                  </a:ext>
                </a:extLst>
              </a:tr>
              <a:tr h="551780">
                <a:tc>
                  <a:txBody>
                    <a:bodyPr/>
                    <a:lstStyle/>
                    <a:p>
                      <a:pPr marL="63500" marR="63500" algn="r">
                        <a:lnSpc>
                          <a:spcPct val="107000"/>
                        </a:lnSpc>
                        <a:spcAft>
                          <a:spcPts val="800"/>
                        </a:spcAft>
                      </a:pPr>
                      <a:r>
                        <a:rPr lang="cs-CZ" sz="1200" b="1" dirty="0">
                          <a:solidFill>
                            <a:schemeClr val="tx1"/>
                          </a:solidFill>
                          <a:effectLst/>
                          <a:latin typeface="+mn-lt"/>
                          <a:ea typeface="Calibri" panose="020F0502020204030204" pitchFamily="34" charset="0"/>
                          <a:cs typeface="Calibri" panose="020F0502020204030204" pitchFamily="34" charset="0"/>
                        </a:rPr>
                        <a:t>13 %</a:t>
                      </a:r>
                    </a:p>
                  </a:txBody>
                  <a:tcPr marL="68580" marR="68580" marT="0" marB="0" anchor="ctr">
                    <a:noFill/>
                  </a:tcPr>
                </a:tc>
                <a:tc>
                  <a:txBody>
                    <a:bodyPr/>
                    <a:lstStyle/>
                    <a:p>
                      <a:pPr marL="63500" marR="63500" algn="ctr" defTabSz="914400" rtl="0" eaLnBrk="1" latinLnBrk="0" hangingPunct="1">
                        <a:lnSpc>
                          <a:spcPct val="107000"/>
                        </a:lnSpc>
                        <a:spcAft>
                          <a:spcPts val="800"/>
                        </a:spcAft>
                      </a:pPr>
                      <a:r>
                        <a:rPr lang="cs-CZ" sz="1200" b="1" kern="1200" dirty="0">
                          <a:solidFill>
                            <a:schemeClr val="tx1"/>
                          </a:solidFill>
                          <a:effectLst/>
                          <a:latin typeface="+mn-lt"/>
                          <a:ea typeface="Calibri" panose="020F0502020204030204" pitchFamily="34" charset="0"/>
                          <a:cs typeface="Calibri" panose="020F0502020204030204" pitchFamily="34" charset="0"/>
                        </a:rPr>
                        <a:t>15 %</a:t>
                      </a:r>
                    </a:p>
                  </a:txBody>
                  <a:tcPr marL="68580" marR="68580" marT="0" marB="0" anchor="ctr">
                    <a:noFill/>
                  </a:tcPr>
                </a:tc>
                <a:extLst>
                  <a:ext uri="{0D108BD9-81ED-4DB2-BD59-A6C34878D82A}">
                    <a16:rowId xmlns:a16="http://schemas.microsoft.com/office/drawing/2014/main" val="913674928"/>
                  </a:ext>
                </a:extLst>
              </a:tr>
              <a:tr h="551780">
                <a:tc>
                  <a:txBody>
                    <a:bodyPr/>
                    <a:lstStyle/>
                    <a:p>
                      <a:pPr marL="63500" marR="63500" algn="r">
                        <a:lnSpc>
                          <a:spcPct val="107000"/>
                        </a:lnSpc>
                        <a:spcAft>
                          <a:spcPts val="800"/>
                        </a:spcAft>
                      </a:pPr>
                      <a:r>
                        <a:rPr lang="cs-CZ" sz="1200" b="1" dirty="0">
                          <a:solidFill>
                            <a:schemeClr val="tx1"/>
                          </a:solidFill>
                          <a:effectLst/>
                          <a:latin typeface="+mn-lt"/>
                          <a:ea typeface="Calibri" panose="020F0502020204030204" pitchFamily="34" charset="0"/>
                          <a:cs typeface="Calibri" panose="020F0502020204030204" pitchFamily="34" charset="0"/>
                        </a:rPr>
                        <a:t>21 %</a:t>
                      </a:r>
                    </a:p>
                  </a:txBody>
                  <a:tcPr marL="68580" marR="68580" marT="0" marB="0" anchor="ctr">
                    <a:noFill/>
                  </a:tcPr>
                </a:tc>
                <a:tc>
                  <a:txBody>
                    <a:bodyPr/>
                    <a:lstStyle/>
                    <a:p>
                      <a:pPr marL="63500" marR="63500" algn="ctr" defTabSz="914400" rtl="0" eaLnBrk="1" latinLnBrk="0" hangingPunct="1">
                        <a:lnSpc>
                          <a:spcPct val="107000"/>
                        </a:lnSpc>
                        <a:spcAft>
                          <a:spcPts val="800"/>
                        </a:spcAft>
                      </a:pPr>
                      <a:r>
                        <a:rPr lang="cs-CZ" sz="1200" b="1" kern="1200" dirty="0">
                          <a:solidFill>
                            <a:schemeClr val="tx1"/>
                          </a:solidFill>
                          <a:effectLst/>
                          <a:latin typeface="+mn-lt"/>
                          <a:ea typeface="Calibri" panose="020F0502020204030204" pitchFamily="34" charset="0"/>
                          <a:cs typeface="Calibri" panose="020F0502020204030204" pitchFamily="34" charset="0"/>
                        </a:rPr>
                        <a:t>21 %</a:t>
                      </a:r>
                    </a:p>
                  </a:txBody>
                  <a:tcPr marL="68580" marR="68580" marT="0" marB="0" anchor="ctr">
                    <a:noFill/>
                  </a:tcPr>
                </a:tc>
                <a:extLst>
                  <a:ext uri="{0D108BD9-81ED-4DB2-BD59-A6C34878D82A}">
                    <a16:rowId xmlns:a16="http://schemas.microsoft.com/office/drawing/2014/main" val="1981673810"/>
                  </a:ext>
                </a:extLst>
              </a:tr>
              <a:tr h="551780">
                <a:tc>
                  <a:txBody>
                    <a:bodyPr/>
                    <a:lstStyle/>
                    <a:p>
                      <a:pPr marL="63500" marR="63500" algn="r">
                        <a:lnSpc>
                          <a:spcPct val="107000"/>
                        </a:lnSpc>
                        <a:spcAft>
                          <a:spcPts val="800"/>
                        </a:spcAft>
                      </a:pPr>
                      <a:r>
                        <a:rPr lang="cs-CZ" sz="1200" b="1" dirty="0">
                          <a:solidFill>
                            <a:schemeClr val="tx1"/>
                          </a:solidFill>
                          <a:effectLst/>
                          <a:latin typeface="+mn-lt"/>
                          <a:ea typeface="Calibri" panose="020F0502020204030204" pitchFamily="34" charset="0"/>
                          <a:cs typeface="Calibri" panose="020F0502020204030204" pitchFamily="34" charset="0"/>
                        </a:rPr>
                        <a:t>19 %</a:t>
                      </a:r>
                    </a:p>
                  </a:txBody>
                  <a:tcPr marL="68580" marR="68580" marT="0" marB="0" anchor="ctr">
                    <a:noFill/>
                  </a:tcPr>
                </a:tc>
                <a:tc>
                  <a:txBody>
                    <a:bodyPr/>
                    <a:lstStyle/>
                    <a:p>
                      <a:pPr marL="63500" marR="63500" algn="ctr" defTabSz="914400" rtl="0" eaLnBrk="1" latinLnBrk="0" hangingPunct="1">
                        <a:lnSpc>
                          <a:spcPct val="107000"/>
                        </a:lnSpc>
                        <a:spcAft>
                          <a:spcPts val="800"/>
                        </a:spcAft>
                      </a:pPr>
                      <a:r>
                        <a:rPr lang="cs-CZ" sz="1200" b="1" kern="1200" dirty="0">
                          <a:solidFill>
                            <a:schemeClr val="tx1"/>
                          </a:solidFill>
                          <a:effectLst/>
                          <a:latin typeface="+mn-lt"/>
                          <a:ea typeface="Calibri" panose="020F0502020204030204" pitchFamily="34" charset="0"/>
                          <a:cs typeface="Calibri" panose="020F0502020204030204" pitchFamily="34" charset="0"/>
                        </a:rPr>
                        <a:t>21 %</a:t>
                      </a:r>
                    </a:p>
                  </a:txBody>
                  <a:tcPr marL="68580" marR="68580" marT="0" marB="0" anchor="ctr">
                    <a:noFill/>
                  </a:tcPr>
                </a:tc>
                <a:extLst>
                  <a:ext uri="{0D108BD9-81ED-4DB2-BD59-A6C34878D82A}">
                    <a16:rowId xmlns:a16="http://schemas.microsoft.com/office/drawing/2014/main" val="2336867836"/>
                  </a:ext>
                </a:extLst>
              </a:tr>
              <a:tr h="551780">
                <a:tc>
                  <a:txBody>
                    <a:bodyPr/>
                    <a:lstStyle/>
                    <a:p>
                      <a:pPr marL="63500" marR="63500" algn="r">
                        <a:lnSpc>
                          <a:spcPct val="107000"/>
                        </a:lnSpc>
                        <a:spcAft>
                          <a:spcPts val="800"/>
                        </a:spcAft>
                      </a:pPr>
                      <a:r>
                        <a:rPr lang="cs-CZ" sz="1200" b="1" dirty="0">
                          <a:solidFill>
                            <a:schemeClr val="tx1"/>
                          </a:solidFill>
                          <a:effectLst/>
                          <a:latin typeface="+mn-lt"/>
                          <a:ea typeface="Calibri" panose="020F0502020204030204" pitchFamily="34" charset="0"/>
                          <a:cs typeface="Calibri" panose="020F0502020204030204" pitchFamily="34" charset="0"/>
                        </a:rPr>
                        <a:t>26 %</a:t>
                      </a:r>
                    </a:p>
                  </a:txBody>
                  <a:tcPr marL="68580" marR="68580" marT="0" marB="0" anchor="ctr">
                    <a:noFill/>
                  </a:tcPr>
                </a:tc>
                <a:tc>
                  <a:txBody>
                    <a:bodyPr/>
                    <a:lstStyle/>
                    <a:p>
                      <a:pPr marL="63500" marR="63500" algn="ctr" defTabSz="914400" rtl="0" eaLnBrk="1" latinLnBrk="0" hangingPunct="1">
                        <a:lnSpc>
                          <a:spcPct val="107000"/>
                        </a:lnSpc>
                        <a:spcAft>
                          <a:spcPts val="800"/>
                        </a:spcAft>
                      </a:pPr>
                      <a:r>
                        <a:rPr lang="cs-CZ" sz="1200" b="1" kern="1200" dirty="0">
                          <a:solidFill>
                            <a:schemeClr val="tx1"/>
                          </a:solidFill>
                          <a:effectLst/>
                          <a:latin typeface="+mn-lt"/>
                          <a:ea typeface="Calibri" panose="020F0502020204030204" pitchFamily="34" charset="0"/>
                          <a:cs typeface="Calibri" panose="020F0502020204030204" pitchFamily="34" charset="0"/>
                        </a:rPr>
                        <a:t>24 %</a:t>
                      </a:r>
                    </a:p>
                  </a:txBody>
                  <a:tcPr marL="68580" marR="68580" marT="0" marB="0" anchor="ctr">
                    <a:noFill/>
                  </a:tcPr>
                </a:tc>
                <a:extLst>
                  <a:ext uri="{0D108BD9-81ED-4DB2-BD59-A6C34878D82A}">
                    <a16:rowId xmlns:a16="http://schemas.microsoft.com/office/drawing/2014/main" val="124069569"/>
                  </a:ext>
                </a:extLst>
              </a:tr>
              <a:tr h="551780">
                <a:tc>
                  <a:txBody>
                    <a:bodyPr/>
                    <a:lstStyle/>
                    <a:p>
                      <a:pPr marL="63500" marR="63500" algn="r">
                        <a:lnSpc>
                          <a:spcPct val="107000"/>
                        </a:lnSpc>
                        <a:spcAft>
                          <a:spcPts val="800"/>
                        </a:spcAft>
                      </a:pPr>
                      <a:r>
                        <a:rPr lang="cs-CZ" sz="1200" b="1" dirty="0">
                          <a:solidFill>
                            <a:schemeClr val="tx1"/>
                          </a:solidFill>
                          <a:effectLst/>
                          <a:latin typeface="+mn-lt"/>
                          <a:ea typeface="Calibri" panose="020F0502020204030204" pitchFamily="34" charset="0"/>
                          <a:cs typeface="Calibri" panose="020F0502020204030204" pitchFamily="34" charset="0"/>
                        </a:rPr>
                        <a:t>2 %</a:t>
                      </a:r>
                    </a:p>
                  </a:txBody>
                  <a:tcPr marL="68580" marR="68580" marT="0" marB="0" anchor="ctr">
                    <a:noFill/>
                  </a:tcPr>
                </a:tc>
                <a:tc>
                  <a:txBody>
                    <a:bodyPr/>
                    <a:lstStyle/>
                    <a:p>
                      <a:pPr marL="63500" marR="63500" algn="ctr" defTabSz="914400" rtl="0" eaLnBrk="1" latinLnBrk="0" hangingPunct="1">
                        <a:lnSpc>
                          <a:spcPct val="107000"/>
                        </a:lnSpc>
                        <a:spcAft>
                          <a:spcPts val="800"/>
                        </a:spcAft>
                      </a:pPr>
                      <a:r>
                        <a:rPr lang="cs-CZ" sz="1200" b="1" kern="1200" dirty="0">
                          <a:solidFill>
                            <a:schemeClr val="tx1"/>
                          </a:solidFill>
                          <a:effectLst/>
                          <a:latin typeface="+mn-lt"/>
                          <a:ea typeface="Calibri" panose="020F0502020204030204" pitchFamily="34" charset="0"/>
                          <a:cs typeface="Calibri" panose="020F0502020204030204" pitchFamily="34" charset="0"/>
                        </a:rPr>
                        <a:t>3 %</a:t>
                      </a:r>
                    </a:p>
                  </a:txBody>
                  <a:tcPr marL="68580" marR="68580" marT="0" marB="0" anchor="ctr">
                    <a:noFill/>
                  </a:tcPr>
                </a:tc>
                <a:extLst>
                  <a:ext uri="{0D108BD9-81ED-4DB2-BD59-A6C34878D82A}">
                    <a16:rowId xmlns:a16="http://schemas.microsoft.com/office/drawing/2014/main" val="1603607156"/>
                  </a:ext>
                </a:extLst>
              </a:tr>
              <a:tr h="551780">
                <a:tc>
                  <a:txBody>
                    <a:bodyPr/>
                    <a:lstStyle/>
                    <a:p>
                      <a:pPr marL="63500" marR="63500" algn="r">
                        <a:lnSpc>
                          <a:spcPct val="107000"/>
                        </a:lnSpc>
                        <a:spcAft>
                          <a:spcPts val="800"/>
                        </a:spcAft>
                      </a:pPr>
                      <a:r>
                        <a:rPr lang="cs-CZ" sz="1200" b="1" dirty="0">
                          <a:solidFill>
                            <a:schemeClr val="bg1">
                              <a:lumMod val="50000"/>
                            </a:schemeClr>
                          </a:solidFill>
                          <a:effectLst/>
                          <a:latin typeface="+mn-lt"/>
                          <a:ea typeface="Calibri" panose="020F0502020204030204" pitchFamily="34" charset="0"/>
                          <a:cs typeface="Calibri" panose="020F0502020204030204" pitchFamily="34" charset="0"/>
                        </a:rPr>
                        <a:t>19 %</a:t>
                      </a:r>
                    </a:p>
                  </a:txBody>
                  <a:tcPr marL="68580" marR="68580" marT="0" marB="0" anchor="ctr">
                    <a:noFill/>
                  </a:tcPr>
                </a:tc>
                <a:tc>
                  <a:txBody>
                    <a:bodyPr/>
                    <a:lstStyle/>
                    <a:p>
                      <a:pPr marL="63500" marR="63500" algn="ctr" defTabSz="914400" rtl="0" eaLnBrk="1" latinLnBrk="0" hangingPunct="1">
                        <a:lnSpc>
                          <a:spcPct val="107000"/>
                        </a:lnSpc>
                        <a:spcAft>
                          <a:spcPts val="800"/>
                        </a:spcAft>
                      </a:pPr>
                      <a:r>
                        <a:rPr lang="cs-CZ" sz="1200" b="1" kern="1200" dirty="0">
                          <a:solidFill>
                            <a:schemeClr val="bg1">
                              <a:lumMod val="50000"/>
                            </a:schemeClr>
                          </a:solidFill>
                          <a:effectLst/>
                          <a:latin typeface="+mn-lt"/>
                          <a:ea typeface="Calibri" panose="020F0502020204030204" pitchFamily="34" charset="0"/>
                          <a:cs typeface="Calibri" panose="020F0502020204030204" pitchFamily="34" charset="0"/>
                        </a:rPr>
                        <a:t>15 %</a:t>
                      </a:r>
                    </a:p>
                  </a:txBody>
                  <a:tcPr marL="68580" marR="68580" marT="0" marB="0" anchor="ctr">
                    <a:noFill/>
                  </a:tcPr>
                </a:tc>
                <a:extLst>
                  <a:ext uri="{0D108BD9-81ED-4DB2-BD59-A6C34878D82A}">
                    <a16:rowId xmlns:a16="http://schemas.microsoft.com/office/drawing/2014/main" val="4191762613"/>
                  </a:ext>
                </a:extLst>
              </a:tr>
            </a:tbl>
          </a:graphicData>
        </a:graphic>
      </p:graphicFrame>
      <p:sp>
        <p:nvSpPr>
          <p:cNvPr id="46" name="Obdélník 45">
            <a:extLst>
              <a:ext uri="{FF2B5EF4-FFF2-40B4-BE49-F238E27FC236}">
                <a16:creationId xmlns:a16="http://schemas.microsoft.com/office/drawing/2014/main" id="{2DAFB28C-B5C3-FA1E-9A1D-4BB348AE6E75}"/>
              </a:ext>
            </a:extLst>
          </p:cNvPr>
          <p:cNvSpPr/>
          <p:nvPr/>
        </p:nvSpPr>
        <p:spPr>
          <a:xfrm rot="5400000">
            <a:off x="7416157" y="3106966"/>
            <a:ext cx="3493558" cy="931830"/>
          </a:xfrm>
          <a:prstGeom prst="rect">
            <a:avLst/>
          </a:prstGeom>
          <a:solidFill>
            <a:schemeClr val="accent4">
              <a:lumMod val="75000"/>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b"/>
          <a:lstStyle/>
          <a:p>
            <a:pPr algn="ctr"/>
            <a:endParaRPr lang="en-US" sz="500" dirty="0"/>
          </a:p>
        </p:txBody>
      </p:sp>
      <p:graphicFrame>
        <p:nvGraphicFramePr>
          <p:cNvPr id="8" name="Tabulka 7">
            <a:extLst>
              <a:ext uri="{FF2B5EF4-FFF2-40B4-BE49-F238E27FC236}">
                <a16:creationId xmlns:a16="http://schemas.microsoft.com/office/drawing/2014/main" id="{EC2D7661-C51E-49CE-6AE7-F05772A6D675}"/>
              </a:ext>
            </a:extLst>
          </p:cNvPr>
          <p:cNvGraphicFramePr>
            <a:graphicFrameLocks noGrp="1"/>
          </p:cNvGraphicFramePr>
          <p:nvPr>
            <p:extLst>
              <p:ext uri="{D42A27DB-BD31-4B8C-83A1-F6EECF244321}">
                <p14:modId xmlns:p14="http://schemas.microsoft.com/office/powerpoint/2010/main" val="1538733255"/>
              </p:ext>
            </p:extLst>
          </p:nvPr>
        </p:nvGraphicFramePr>
        <p:xfrm>
          <a:off x="843379" y="1856860"/>
          <a:ext cx="2372582" cy="3493560"/>
        </p:xfrm>
        <a:graphic>
          <a:graphicData uri="http://schemas.openxmlformats.org/drawingml/2006/table">
            <a:tbl>
              <a:tblPr firstRow="1" bandRow="1">
                <a:tableStyleId>{5C22544A-7EE6-4342-B048-85BDC9FD1C3A}</a:tableStyleId>
              </a:tblPr>
              <a:tblGrid>
                <a:gridCol w="1186291">
                  <a:extLst>
                    <a:ext uri="{9D8B030D-6E8A-4147-A177-3AD203B41FA5}">
                      <a16:colId xmlns:a16="http://schemas.microsoft.com/office/drawing/2014/main" val="2717217746"/>
                    </a:ext>
                  </a:extLst>
                </a:gridCol>
                <a:gridCol w="1186291">
                  <a:extLst>
                    <a:ext uri="{9D8B030D-6E8A-4147-A177-3AD203B41FA5}">
                      <a16:colId xmlns:a16="http://schemas.microsoft.com/office/drawing/2014/main" val="1943686073"/>
                    </a:ext>
                  </a:extLst>
                </a:gridCol>
              </a:tblGrid>
              <a:tr h="176898">
                <a:tc>
                  <a:txBody>
                    <a:bodyPr/>
                    <a:lstStyle/>
                    <a:p>
                      <a:pPr marL="63500" marR="63500" algn="r">
                        <a:lnSpc>
                          <a:spcPct val="100000"/>
                        </a:lnSpc>
                        <a:spcAft>
                          <a:spcPts val="0"/>
                        </a:spcAft>
                      </a:pPr>
                      <a:r>
                        <a:rPr lang="cs-CZ" sz="1200" b="1" dirty="0">
                          <a:solidFill>
                            <a:schemeClr val="tx1"/>
                          </a:solidFill>
                          <a:effectLst/>
                          <a:latin typeface="+mn-lt"/>
                          <a:ea typeface="Calibri" panose="020F0502020204030204" pitchFamily="34" charset="0"/>
                          <a:cs typeface="Calibri" panose="020F0502020204030204" pitchFamily="34" charset="0"/>
                        </a:rPr>
                        <a:t>LEDEN</a:t>
                      </a:r>
                    </a:p>
                  </a:txBody>
                  <a:tcPr marL="68580" marR="68580" marT="0" marB="0" anchor="ctr">
                    <a:noFill/>
                  </a:tcPr>
                </a:tc>
                <a:tc>
                  <a:txBody>
                    <a:bodyPr/>
                    <a:lstStyle/>
                    <a:p>
                      <a:pPr marL="63500" marR="63500" algn="ctr">
                        <a:lnSpc>
                          <a:spcPct val="107000"/>
                        </a:lnSpc>
                        <a:spcAft>
                          <a:spcPts val="800"/>
                        </a:spcAft>
                      </a:pPr>
                      <a:r>
                        <a:rPr lang="cs-CZ" sz="1200" b="1" dirty="0">
                          <a:solidFill>
                            <a:schemeClr val="tx1"/>
                          </a:solidFill>
                          <a:effectLst/>
                          <a:latin typeface="+mn-lt"/>
                          <a:ea typeface="Calibri" panose="020F0502020204030204" pitchFamily="34" charset="0"/>
                          <a:cs typeface="Calibri" panose="020F0502020204030204" pitchFamily="34" charset="0"/>
                        </a:rPr>
                        <a:t>ŘÍJEN</a:t>
                      </a:r>
                    </a:p>
                  </a:txBody>
                  <a:tcPr marL="68580" marR="68580" marT="0" marB="0" anchor="ctr">
                    <a:noFill/>
                  </a:tcPr>
                </a:tc>
                <a:extLst>
                  <a:ext uri="{0D108BD9-81ED-4DB2-BD59-A6C34878D82A}">
                    <a16:rowId xmlns:a16="http://schemas.microsoft.com/office/drawing/2014/main" val="2137752973"/>
                  </a:ext>
                </a:extLst>
              </a:tr>
              <a:tr h="551780">
                <a:tc>
                  <a:txBody>
                    <a:bodyPr/>
                    <a:lstStyle/>
                    <a:p>
                      <a:pPr marL="63500" marR="63500" algn="r">
                        <a:lnSpc>
                          <a:spcPct val="107000"/>
                        </a:lnSpc>
                        <a:spcAft>
                          <a:spcPts val="800"/>
                        </a:spcAft>
                      </a:pPr>
                      <a:r>
                        <a:rPr lang="cs-CZ" sz="1200" b="1" dirty="0">
                          <a:solidFill>
                            <a:schemeClr val="tx1"/>
                          </a:solidFill>
                          <a:effectLst/>
                          <a:latin typeface="+mn-lt"/>
                          <a:ea typeface="Calibri" panose="020F0502020204030204" pitchFamily="34" charset="0"/>
                          <a:cs typeface="Calibri" panose="020F0502020204030204" pitchFamily="34" charset="0"/>
                        </a:rPr>
                        <a:t>17 %</a:t>
                      </a:r>
                    </a:p>
                  </a:txBody>
                  <a:tcPr marL="68580" marR="68580" marT="0" marB="0" anchor="ctr">
                    <a:noFill/>
                  </a:tcPr>
                </a:tc>
                <a:tc>
                  <a:txBody>
                    <a:bodyPr/>
                    <a:lstStyle/>
                    <a:p>
                      <a:pPr marL="63500" marR="63500" algn="ctr" defTabSz="914400" rtl="0" eaLnBrk="1" latinLnBrk="0" hangingPunct="1">
                        <a:lnSpc>
                          <a:spcPct val="107000"/>
                        </a:lnSpc>
                        <a:spcAft>
                          <a:spcPts val="800"/>
                        </a:spcAft>
                      </a:pPr>
                      <a:r>
                        <a:rPr lang="cs-CZ" sz="1200" b="1" kern="1200" dirty="0">
                          <a:solidFill>
                            <a:schemeClr val="tx1"/>
                          </a:solidFill>
                          <a:effectLst/>
                          <a:latin typeface="+mn-lt"/>
                          <a:ea typeface="Calibri" panose="020F0502020204030204" pitchFamily="34" charset="0"/>
                          <a:cs typeface="Calibri" panose="020F0502020204030204" pitchFamily="34" charset="0"/>
                        </a:rPr>
                        <a:t>17 %</a:t>
                      </a:r>
                    </a:p>
                  </a:txBody>
                  <a:tcPr marL="68580" marR="68580" marT="0" marB="0" anchor="ctr">
                    <a:noFill/>
                  </a:tcPr>
                </a:tc>
                <a:extLst>
                  <a:ext uri="{0D108BD9-81ED-4DB2-BD59-A6C34878D82A}">
                    <a16:rowId xmlns:a16="http://schemas.microsoft.com/office/drawing/2014/main" val="913674928"/>
                  </a:ext>
                </a:extLst>
              </a:tr>
              <a:tr h="551780">
                <a:tc>
                  <a:txBody>
                    <a:bodyPr/>
                    <a:lstStyle/>
                    <a:p>
                      <a:pPr marL="63500" marR="63500" algn="r">
                        <a:lnSpc>
                          <a:spcPct val="107000"/>
                        </a:lnSpc>
                        <a:spcAft>
                          <a:spcPts val="800"/>
                        </a:spcAft>
                      </a:pPr>
                      <a:r>
                        <a:rPr lang="cs-CZ" sz="1200" b="1" dirty="0">
                          <a:solidFill>
                            <a:schemeClr val="tx1"/>
                          </a:solidFill>
                          <a:effectLst/>
                          <a:latin typeface="+mn-lt"/>
                          <a:ea typeface="Calibri" panose="020F0502020204030204" pitchFamily="34" charset="0"/>
                          <a:cs typeface="Calibri" panose="020F0502020204030204" pitchFamily="34" charset="0"/>
                        </a:rPr>
                        <a:t>28 %</a:t>
                      </a:r>
                    </a:p>
                  </a:txBody>
                  <a:tcPr marL="68580" marR="68580" marT="0" marB="0" anchor="ctr">
                    <a:noFill/>
                  </a:tcPr>
                </a:tc>
                <a:tc>
                  <a:txBody>
                    <a:bodyPr/>
                    <a:lstStyle/>
                    <a:p>
                      <a:pPr marL="63500" marR="63500" algn="ctr" defTabSz="914400" rtl="0" eaLnBrk="1" latinLnBrk="0" hangingPunct="1">
                        <a:lnSpc>
                          <a:spcPct val="107000"/>
                        </a:lnSpc>
                        <a:spcAft>
                          <a:spcPts val="800"/>
                        </a:spcAft>
                      </a:pPr>
                      <a:r>
                        <a:rPr lang="cs-CZ" sz="1200" b="1" kern="1200" dirty="0">
                          <a:solidFill>
                            <a:schemeClr val="tx1"/>
                          </a:solidFill>
                          <a:effectLst/>
                          <a:latin typeface="+mn-lt"/>
                          <a:ea typeface="Calibri" panose="020F0502020204030204" pitchFamily="34" charset="0"/>
                          <a:cs typeface="Calibri" panose="020F0502020204030204" pitchFamily="34" charset="0"/>
                        </a:rPr>
                        <a:t>22 %</a:t>
                      </a:r>
                    </a:p>
                  </a:txBody>
                  <a:tcPr marL="68580" marR="68580" marT="0" marB="0" anchor="ctr">
                    <a:noFill/>
                  </a:tcPr>
                </a:tc>
                <a:extLst>
                  <a:ext uri="{0D108BD9-81ED-4DB2-BD59-A6C34878D82A}">
                    <a16:rowId xmlns:a16="http://schemas.microsoft.com/office/drawing/2014/main" val="1981673810"/>
                  </a:ext>
                </a:extLst>
              </a:tr>
              <a:tr h="551780">
                <a:tc>
                  <a:txBody>
                    <a:bodyPr/>
                    <a:lstStyle/>
                    <a:p>
                      <a:pPr marL="63500" marR="63500" algn="r">
                        <a:lnSpc>
                          <a:spcPct val="107000"/>
                        </a:lnSpc>
                        <a:spcAft>
                          <a:spcPts val="800"/>
                        </a:spcAft>
                      </a:pPr>
                      <a:r>
                        <a:rPr lang="cs-CZ" sz="1200" b="1" dirty="0">
                          <a:solidFill>
                            <a:schemeClr val="tx1"/>
                          </a:solidFill>
                          <a:effectLst/>
                          <a:latin typeface="+mn-lt"/>
                          <a:ea typeface="Calibri" panose="020F0502020204030204" pitchFamily="34" charset="0"/>
                          <a:cs typeface="Calibri" panose="020F0502020204030204" pitchFamily="34" charset="0"/>
                        </a:rPr>
                        <a:t>24 %</a:t>
                      </a:r>
                    </a:p>
                  </a:txBody>
                  <a:tcPr marL="68580" marR="68580" marT="0" marB="0" anchor="ctr">
                    <a:noFill/>
                  </a:tcPr>
                </a:tc>
                <a:tc>
                  <a:txBody>
                    <a:bodyPr/>
                    <a:lstStyle/>
                    <a:p>
                      <a:pPr marL="63500" marR="63500" algn="ctr" defTabSz="914400" rtl="0" eaLnBrk="1" latinLnBrk="0" hangingPunct="1">
                        <a:lnSpc>
                          <a:spcPct val="107000"/>
                        </a:lnSpc>
                        <a:spcAft>
                          <a:spcPts val="800"/>
                        </a:spcAft>
                      </a:pPr>
                      <a:r>
                        <a:rPr lang="cs-CZ" sz="1200" b="1" kern="1200" dirty="0">
                          <a:solidFill>
                            <a:schemeClr val="tx1"/>
                          </a:solidFill>
                          <a:effectLst/>
                          <a:latin typeface="+mn-lt"/>
                          <a:ea typeface="Calibri" panose="020F0502020204030204" pitchFamily="34" charset="0"/>
                          <a:cs typeface="Calibri" panose="020F0502020204030204" pitchFamily="34" charset="0"/>
                        </a:rPr>
                        <a:t>29 %</a:t>
                      </a:r>
                    </a:p>
                  </a:txBody>
                  <a:tcPr marL="68580" marR="68580" marT="0" marB="0" anchor="ctr">
                    <a:noFill/>
                  </a:tcPr>
                </a:tc>
                <a:extLst>
                  <a:ext uri="{0D108BD9-81ED-4DB2-BD59-A6C34878D82A}">
                    <a16:rowId xmlns:a16="http://schemas.microsoft.com/office/drawing/2014/main" val="2336867836"/>
                  </a:ext>
                </a:extLst>
              </a:tr>
              <a:tr h="551780">
                <a:tc>
                  <a:txBody>
                    <a:bodyPr/>
                    <a:lstStyle/>
                    <a:p>
                      <a:pPr marL="63500" marR="63500" algn="r">
                        <a:lnSpc>
                          <a:spcPct val="107000"/>
                        </a:lnSpc>
                        <a:spcAft>
                          <a:spcPts val="800"/>
                        </a:spcAft>
                      </a:pPr>
                      <a:r>
                        <a:rPr lang="cs-CZ" sz="1200" b="1" dirty="0">
                          <a:solidFill>
                            <a:schemeClr val="tx1"/>
                          </a:solidFill>
                          <a:effectLst/>
                          <a:latin typeface="+mn-lt"/>
                          <a:ea typeface="Calibri" panose="020F0502020204030204" pitchFamily="34" charset="0"/>
                          <a:cs typeface="Calibri" panose="020F0502020204030204" pitchFamily="34" charset="0"/>
                        </a:rPr>
                        <a:t>14 %</a:t>
                      </a:r>
                    </a:p>
                  </a:txBody>
                  <a:tcPr marL="68580" marR="68580" marT="0" marB="0" anchor="ctr">
                    <a:noFill/>
                  </a:tcPr>
                </a:tc>
                <a:tc>
                  <a:txBody>
                    <a:bodyPr/>
                    <a:lstStyle/>
                    <a:p>
                      <a:pPr marL="63500" marR="63500" algn="ctr" defTabSz="914400" rtl="0" eaLnBrk="1" latinLnBrk="0" hangingPunct="1">
                        <a:lnSpc>
                          <a:spcPct val="107000"/>
                        </a:lnSpc>
                        <a:spcAft>
                          <a:spcPts val="800"/>
                        </a:spcAft>
                      </a:pPr>
                      <a:r>
                        <a:rPr lang="cs-CZ" sz="1200" b="1" kern="1200" dirty="0">
                          <a:solidFill>
                            <a:schemeClr val="tx1"/>
                          </a:solidFill>
                          <a:effectLst/>
                          <a:latin typeface="+mn-lt"/>
                          <a:ea typeface="Calibri" panose="020F0502020204030204" pitchFamily="34" charset="0"/>
                          <a:cs typeface="Calibri" panose="020F0502020204030204" pitchFamily="34" charset="0"/>
                        </a:rPr>
                        <a:t>17 %</a:t>
                      </a:r>
                    </a:p>
                  </a:txBody>
                  <a:tcPr marL="68580" marR="68580" marT="0" marB="0" anchor="ctr">
                    <a:noFill/>
                  </a:tcPr>
                </a:tc>
                <a:extLst>
                  <a:ext uri="{0D108BD9-81ED-4DB2-BD59-A6C34878D82A}">
                    <a16:rowId xmlns:a16="http://schemas.microsoft.com/office/drawing/2014/main" val="124069569"/>
                  </a:ext>
                </a:extLst>
              </a:tr>
              <a:tr h="551780">
                <a:tc>
                  <a:txBody>
                    <a:bodyPr/>
                    <a:lstStyle/>
                    <a:p>
                      <a:pPr marL="63500" marR="63500" algn="r">
                        <a:lnSpc>
                          <a:spcPct val="107000"/>
                        </a:lnSpc>
                        <a:spcAft>
                          <a:spcPts val="800"/>
                        </a:spcAft>
                      </a:pPr>
                      <a:r>
                        <a:rPr lang="cs-CZ" sz="1200" b="1" dirty="0">
                          <a:solidFill>
                            <a:schemeClr val="tx1"/>
                          </a:solidFill>
                          <a:effectLst/>
                          <a:latin typeface="+mn-lt"/>
                          <a:ea typeface="Calibri" panose="020F0502020204030204" pitchFamily="34" charset="0"/>
                          <a:cs typeface="Calibri" panose="020F0502020204030204" pitchFamily="34" charset="0"/>
                        </a:rPr>
                        <a:t>1 %</a:t>
                      </a:r>
                    </a:p>
                  </a:txBody>
                  <a:tcPr marL="68580" marR="68580" marT="0" marB="0" anchor="ctr">
                    <a:noFill/>
                  </a:tcPr>
                </a:tc>
                <a:tc>
                  <a:txBody>
                    <a:bodyPr/>
                    <a:lstStyle/>
                    <a:p>
                      <a:pPr marL="63500" marR="63500" algn="ctr" defTabSz="914400" rtl="0" eaLnBrk="1" latinLnBrk="0" hangingPunct="1">
                        <a:lnSpc>
                          <a:spcPct val="107000"/>
                        </a:lnSpc>
                        <a:spcAft>
                          <a:spcPts val="800"/>
                        </a:spcAft>
                      </a:pPr>
                      <a:r>
                        <a:rPr lang="cs-CZ" sz="1200" b="1" kern="1200" dirty="0">
                          <a:solidFill>
                            <a:schemeClr val="tx1"/>
                          </a:solidFill>
                          <a:effectLst/>
                          <a:latin typeface="+mn-lt"/>
                          <a:ea typeface="Calibri" panose="020F0502020204030204" pitchFamily="34" charset="0"/>
                          <a:cs typeface="Calibri" panose="020F0502020204030204" pitchFamily="34" charset="0"/>
                        </a:rPr>
                        <a:t>3 %</a:t>
                      </a:r>
                    </a:p>
                  </a:txBody>
                  <a:tcPr marL="68580" marR="68580" marT="0" marB="0" anchor="ctr">
                    <a:noFill/>
                  </a:tcPr>
                </a:tc>
                <a:extLst>
                  <a:ext uri="{0D108BD9-81ED-4DB2-BD59-A6C34878D82A}">
                    <a16:rowId xmlns:a16="http://schemas.microsoft.com/office/drawing/2014/main" val="1603607156"/>
                  </a:ext>
                </a:extLst>
              </a:tr>
              <a:tr h="551780">
                <a:tc>
                  <a:txBody>
                    <a:bodyPr/>
                    <a:lstStyle/>
                    <a:p>
                      <a:pPr marL="63500" marR="63500" algn="r">
                        <a:lnSpc>
                          <a:spcPct val="107000"/>
                        </a:lnSpc>
                        <a:spcAft>
                          <a:spcPts val="800"/>
                        </a:spcAft>
                      </a:pPr>
                      <a:r>
                        <a:rPr lang="cs-CZ" sz="1200" b="1" dirty="0">
                          <a:solidFill>
                            <a:schemeClr val="bg1">
                              <a:lumMod val="50000"/>
                            </a:schemeClr>
                          </a:solidFill>
                          <a:effectLst/>
                          <a:latin typeface="+mn-lt"/>
                          <a:ea typeface="Calibri" panose="020F0502020204030204" pitchFamily="34" charset="0"/>
                          <a:cs typeface="Calibri" panose="020F0502020204030204" pitchFamily="34" charset="0"/>
                        </a:rPr>
                        <a:t>16 %</a:t>
                      </a:r>
                    </a:p>
                  </a:txBody>
                  <a:tcPr marL="68580" marR="68580" marT="0" marB="0" anchor="ctr">
                    <a:noFill/>
                  </a:tcPr>
                </a:tc>
                <a:tc>
                  <a:txBody>
                    <a:bodyPr/>
                    <a:lstStyle/>
                    <a:p>
                      <a:pPr marL="63500" marR="63500" algn="ctr" defTabSz="914400" rtl="0" eaLnBrk="1" latinLnBrk="0" hangingPunct="1">
                        <a:lnSpc>
                          <a:spcPct val="107000"/>
                        </a:lnSpc>
                        <a:spcAft>
                          <a:spcPts val="800"/>
                        </a:spcAft>
                      </a:pPr>
                      <a:r>
                        <a:rPr lang="cs-CZ" sz="1200" b="1" kern="1200" dirty="0">
                          <a:solidFill>
                            <a:schemeClr val="bg1">
                              <a:lumMod val="50000"/>
                            </a:schemeClr>
                          </a:solidFill>
                          <a:effectLst/>
                          <a:latin typeface="+mn-lt"/>
                          <a:ea typeface="Calibri" panose="020F0502020204030204" pitchFamily="34" charset="0"/>
                          <a:cs typeface="Calibri" panose="020F0502020204030204" pitchFamily="34" charset="0"/>
                        </a:rPr>
                        <a:t>12 %</a:t>
                      </a:r>
                    </a:p>
                  </a:txBody>
                  <a:tcPr marL="68580" marR="68580" marT="0" marB="0" anchor="ctr">
                    <a:noFill/>
                  </a:tcPr>
                </a:tc>
                <a:extLst>
                  <a:ext uri="{0D108BD9-81ED-4DB2-BD59-A6C34878D82A}">
                    <a16:rowId xmlns:a16="http://schemas.microsoft.com/office/drawing/2014/main" val="4191762613"/>
                  </a:ext>
                </a:extLst>
              </a:tr>
            </a:tbl>
          </a:graphicData>
        </a:graphic>
      </p:graphicFrame>
      <p:sp>
        <p:nvSpPr>
          <p:cNvPr id="41" name="Obdélník 40">
            <a:extLst>
              <a:ext uri="{FF2B5EF4-FFF2-40B4-BE49-F238E27FC236}">
                <a16:creationId xmlns:a16="http://schemas.microsoft.com/office/drawing/2014/main" id="{30303B7E-E7B8-861F-9627-42FABF7776C1}"/>
              </a:ext>
            </a:extLst>
          </p:cNvPr>
          <p:cNvSpPr/>
          <p:nvPr/>
        </p:nvSpPr>
        <p:spPr>
          <a:xfrm rot="5400000">
            <a:off x="-61871" y="3106965"/>
            <a:ext cx="3493560" cy="931830"/>
          </a:xfrm>
          <a:prstGeom prst="rect">
            <a:avLst/>
          </a:prstGeom>
          <a:solidFill>
            <a:schemeClr val="accent4">
              <a:lumMod val="75000"/>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b"/>
          <a:lstStyle/>
          <a:p>
            <a:pPr algn="ctr"/>
            <a:endParaRPr lang="en-US" sz="500" dirty="0"/>
          </a:p>
        </p:txBody>
      </p:sp>
      <p:sp>
        <p:nvSpPr>
          <p:cNvPr id="6" name="Zástupný text 5">
            <a:extLst>
              <a:ext uri="{FF2B5EF4-FFF2-40B4-BE49-F238E27FC236}">
                <a16:creationId xmlns:a16="http://schemas.microsoft.com/office/drawing/2014/main" id="{CF60DFEF-3CEE-DF8C-FD29-532550CCE28D}"/>
              </a:ext>
            </a:extLst>
          </p:cNvPr>
          <p:cNvSpPr>
            <a:spLocks noGrp="1"/>
          </p:cNvSpPr>
          <p:nvPr>
            <p:ph type="body" sz="quarter" idx="10"/>
          </p:nvPr>
        </p:nvSpPr>
        <p:spPr>
          <a:xfrm>
            <a:off x="241200" y="1260000"/>
            <a:ext cx="11607900" cy="642385"/>
          </a:xfrm>
        </p:spPr>
        <p:txBody>
          <a:bodyPr/>
          <a:lstStyle/>
          <a:p>
            <a:r>
              <a:rPr lang="cs-CZ" dirty="0"/>
              <a:t>Očekávaný vývoj ještě v letošním roce zaznamenal signifikantní výkyvy oproti minulé vlně. Méně lidí si myslí, že se hypoteční úrokové sazby budou spíše zvyšovat, naopak přibylo lidí, kteří se domnívají, že se budou snižovat.</a:t>
            </a:r>
          </a:p>
        </p:txBody>
      </p:sp>
      <p:sp>
        <p:nvSpPr>
          <p:cNvPr id="5" name="Nadpis 4">
            <a:extLst>
              <a:ext uri="{FF2B5EF4-FFF2-40B4-BE49-F238E27FC236}">
                <a16:creationId xmlns:a16="http://schemas.microsoft.com/office/drawing/2014/main" id="{EB04CE4D-F86E-EA85-7744-F7583DBEC303}"/>
              </a:ext>
            </a:extLst>
          </p:cNvPr>
          <p:cNvSpPr>
            <a:spLocks noGrp="1"/>
          </p:cNvSpPr>
          <p:nvPr>
            <p:ph type="title"/>
          </p:nvPr>
        </p:nvSpPr>
        <p:spPr/>
        <p:txBody>
          <a:bodyPr>
            <a:normAutofit fontScale="90000"/>
          </a:bodyPr>
          <a:lstStyle/>
          <a:p>
            <a:r>
              <a:rPr lang="cs-CZ" dirty="0"/>
              <a:t>OČEKÁVÁNÝ VÝVOJ HYPOTEČNÍCH ÚROKOVÝCH SAZEB V ROCE 2023 A PO ROCE 2023</a:t>
            </a:r>
          </a:p>
        </p:txBody>
      </p:sp>
      <p:sp>
        <p:nvSpPr>
          <p:cNvPr id="7" name="Zástupný text 3">
            <a:extLst>
              <a:ext uri="{FF2B5EF4-FFF2-40B4-BE49-F238E27FC236}">
                <a16:creationId xmlns:a16="http://schemas.microsoft.com/office/drawing/2014/main" id="{C97F55DC-10F2-703D-7297-28FD4B773C4C}"/>
              </a:ext>
            </a:extLst>
          </p:cNvPr>
          <p:cNvSpPr txBox="1">
            <a:spLocks/>
          </p:cNvSpPr>
          <p:nvPr/>
        </p:nvSpPr>
        <p:spPr>
          <a:xfrm>
            <a:off x="597600" y="5436000"/>
            <a:ext cx="10586475" cy="461665"/>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 n=1007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Q19. Jaký očekáváte, že bude vývoj hypotečních úrokových sazeb v roce 2023?, Q20. A jaký očekáváte, že bude vývoj hypotečních úrokových sazeb po roce 2023?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Pozn.:</a:t>
            </a:r>
          </a:p>
        </p:txBody>
      </p:sp>
      <p:graphicFrame>
        <p:nvGraphicFramePr>
          <p:cNvPr id="2" name="Tabulka 2">
            <a:extLst>
              <a:ext uri="{FF2B5EF4-FFF2-40B4-BE49-F238E27FC236}">
                <a16:creationId xmlns:a16="http://schemas.microsoft.com/office/drawing/2014/main" id="{8955BDF1-29D3-CE20-8423-0D676B4A5160}"/>
              </a:ext>
            </a:extLst>
          </p:cNvPr>
          <p:cNvGraphicFramePr>
            <a:graphicFrameLocks noGrp="1"/>
          </p:cNvGraphicFramePr>
          <p:nvPr>
            <p:extLst>
              <p:ext uri="{D42A27DB-BD31-4B8C-83A1-F6EECF244321}">
                <p14:modId xmlns:p14="http://schemas.microsoft.com/office/powerpoint/2010/main" val="441780062"/>
              </p:ext>
            </p:extLst>
          </p:nvPr>
        </p:nvGraphicFramePr>
        <p:xfrm>
          <a:off x="5107437" y="2118360"/>
          <a:ext cx="1980220" cy="3137748"/>
        </p:xfrm>
        <a:graphic>
          <a:graphicData uri="http://schemas.openxmlformats.org/drawingml/2006/table">
            <a:tbl>
              <a:tblPr firstRow="1" bandRow="1">
                <a:tableStyleId>{5C22544A-7EE6-4342-B048-85BDC9FD1C3A}</a:tableStyleId>
              </a:tblPr>
              <a:tblGrid>
                <a:gridCol w="1980220">
                  <a:extLst>
                    <a:ext uri="{9D8B030D-6E8A-4147-A177-3AD203B41FA5}">
                      <a16:colId xmlns:a16="http://schemas.microsoft.com/office/drawing/2014/main" val="3589679712"/>
                    </a:ext>
                  </a:extLst>
                </a:gridCol>
              </a:tblGrid>
              <a:tr h="522958">
                <a:tc>
                  <a:txBody>
                    <a:bodyPr/>
                    <a:lstStyle/>
                    <a:p>
                      <a:pPr marL="63500" marR="63500">
                        <a:lnSpc>
                          <a:spcPct val="107000"/>
                        </a:lnSpc>
                        <a:spcAft>
                          <a:spcPts val="800"/>
                        </a:spcAft>
                      </a:pPr>
                      <a:r>
                        <a:rPr lang="cs-CZ" sz="1200" b="1" dirty="0">
                          <a:solidFill>
                            <a:schemeClr val="accent4">
                              <a:lumMod val="50000"/>
                            </a:schemeClr>
                          </a:solidFill>
                          <a:effectLst/>
                          <a:latin typeface="+mn-lt"/>
                          <a:ea typeface="Calibri" panose="020F0502020204030204" pitchFamily="34" charset="0"/>
                          <a:cs typeface="Calibri" panose="020F0502020204030204" pitchFamily="34" charset="0"/>
                        </a:rPr>
                        <a:t>Budou se zvyšovat</a:t>
                      </a:r>
                    </a:p>
                  </a:txBody>
                  <a:tcPr marL="68580" marR="68580" marT="0" marB="0" anchor="ctr">
                    <a:noFill/>
                  </a:tcPr>
                </a:tc>
                <a:extLst>
                  <a:ext uri="{0D108BD9-81ED-4DB2-BD59-A6C34878D82A}">
                    <a16:rowId xmlns:a16="http://schemas.microsoft.com/office/drawing/2014/main" val="331716351"/>
                  </a:ext>
                </a:extLst>
              </a:tr>
              <a:tr h="522958">
                <a:tc>
                  <a:txBody>
                    <a:bodyPr/>
                    <a:lstStyle/>
                    <a:p>
                      <a:pPr marL="63500" marR="63500">
                        <a:lnSpc>
                          <a:spcPct val="107000"/>
                        </a:lnSpc>
                        <a:spcAft>
                          <a:spcPts val="800"/>
                        </a:spcAft>
                      </a:pPr>
                      <a:r>
                        <a:rPr lang="cs-CZ" sz="1200" b="1" dirty="0">
                          <a:solidFill>
                            <a:schemeClr val="accent4">
                              <a:lumMod val="75000"/>
                            </a:schemeClr>
                          </a:solidFill>
                          <a:effectLst/>
                          <a:latin typeface="+mn-lt"/>
                          <a:ea typeface="Calibri" panose="020F0502020204030204" pitchFamily="34" charset="0"/>
                          <a:cs typeface="Calibri" panose="020F0502020204030204" pitchFamily="34" charset="0"/>
                        </a:rPr>
                        <a:t>Spíše se budou zvyšovat</a:t>
                      </a:r>
                    </a:p>
                  </a:txBody>
                  <a:tcPr marL="68580" marR="68580" marT="0" marB="0" anchor="ctr">
                    <a:noFill/>
                  </a:tcPr>
                </a:tc>
                <a:extLst>
                  <a:ext uri="{0D108BD9-81ED-4DB2-BD59-A6C34878D82A}">
                    <a16:rowId xmlns:a16="http://schemas.microsoft.com/office/drawing/2014/main" val="3111997711"/>
                  </a:ext>
                </a:extLst>
              </a:tr>
              <a:tr h="522958">
                <a:tc>
                  <a:txBody>
                    <a:bodyPr/>
                    <a:lstStyle/>
                    <a:p>
                      <a:pPr marL="63500" marR="63500">
                        <a:lnSpc>
                          <a:spcPct val="107000"/>
                        </a:lnSpc>
                        <a:spcAft>
                          <a:spcPts val="800"/>
                        </a:spcAft>
                      </a:pPr>
                      <a:r>
                        <a:rPr lang="cs-CZ" sz="1200" b="1" dirty="0">
                          <a:solidFill>
                            <a:schemeClr val="tx1">
                              <a:lumMod val="50000"/>
                              <a:lumOff val="50000"/>
                            </a:schemeClr>
                          </a:solidFill>
                          <a:effectLst/>
                          <a:latin typeface="+mn-lt"/>
                          <a:ea typeface="Calibri" panose="020F0502020204030204" pitchFamily="34" charset="0"/>
                          <a:cs typeface="Calibri" panose="020F0502020204030204" pitchFamily="34" charset="0"/>
                        </a:rPr>
                        <a:t>Zůstanou stejné</a:t>
                      </a:r>
                    </a:p>
                  </a:txBody>
                  <a:tcPr marL="68580" marR="68580" marT="0" marB="0" anchor="ctr">
                    <a:noFill/>
                  </a:tcPr>
                </a:tc>
                <a:extLst>
                  <a:ext uri="{0D108BD9-81ED-4DB2-BD59-A6C34878D82A}">
                    <a16:rowId xmlns:a16="http://schemas.microsoft.com/office/drawing/2014/main" val="1035038495"/>
                  </a:ext>
                </a:extLst>
              </a:tr>
              <a:tr h="522958">
                <a:tc>
                  <a:txBody>
                    <a:bodyPr/>
                    <a:lstStyle/>
                    <a:p>
                      <a:pPr marL="63500" marR="63500">
                        <a:lnSpc>
                          <a:spcPct val="107000"/>
                        </a:lnSpc>
                        <a:spcAft>
                          <a:spcPts val="800"/>
                        </a:spcAft>
                      </a:pPr>
                      <a:r>
                        <a:rPr lang="cs-CZ" sz="1200" b="1" dirty="0">
                          <a:solidFill>
                            <a:schemeClr val="accent4">
                              <a:lumMod val="60000"/>
                              <a:lumOff val="40000"/>
                            </a:schemeClr>
                          </a:solidFill>
                          <a:effectLst/>
                          <a:latin typeface="+mn-lt"/>
                          <a:ea typeface="Calibri" panose="020F0502020204030204" pitchFamily="34" charset="0"/>
                          <a:cs typeface="Calibri" panose="020F0502020204030204" pitchFamily="34" charset="0"/>
                        </a:rPr>
                        <a:t>Spíše se budou snižovat</a:t>
                      </a:r>
                    </a:p>
                  </a:txBody>
                  <a:tcPr marL="68580" marR="68580" marT="0" marB="0" anchor="ctr">
                    <a:noFill/>
                  </a:tcPr>
                </a:tc>
                <a:extLst>
                  <a:ext uri="{0D108BD9-81ED-4DB2-BD59-A6C34878D82A}">
                    <a16:rowId xmlns:a16="http://schemas.microsoft.com/office/drawing/2014/main" val="83039060"/>
                  </a:ext>
                </a:extLst>
              </a:tr>
              <a:tr h="522958">
                <a:tc>
                  <a:txBody>
                    <a:bodyPr/>
                    <a:lstStyle/>
                    <a:p>
                      <a:pPr marL="63500" marR="63500">
                        <a:lnSpc>
                          <a:spcPct val="107000"/>
                        </a:lnSpc>
                        <a:spcAft>
                          <a:spcPts val="800"/>
                        </a:spcAft>
                      </a:pPr>
                      <a:r>
                        <a:rPr lang="cs-CZ" sz="1200" b="1" dirty="0">
                          <a:solidFill>
                            <a:schemeClr val="accent4">
                              <a:lumMod val="40000"/>
                              <a:lumOff val="60000"/>
                            </a:schemeClr>
                          </a:solidFill>
                          <a:effectLst/>
                          <a:latin typeface="+mn-lt"/>
                          <a:ea typeface="Calibri" panose="020F0502020204030204" pitchFamily="34" charset="0"/>
                          <a:cs typeface="Calibri" panose="020F0502020204030204" pitchFamily="34" charset="0"/>
                        </a:rPr>
                        <a:t>Budou se snižovat</a:t>
                      </a:r>
                    </a:p>
                  </a:txBody>
                  <a:tcPr marL="68580" marR="68580" marT="0" marB="0" anchor="ctr">
                    <a:noFill/>
                  </a:tcPr>
                </a:tc>
                <a:extLst>
                  <a:ext uri="{0D108BD9-81ED-4DB2-BD59-A6C34878D82A}">
                    <a16:rowId xmlns:a16="http://schemas.microsoft.com/office/drawing/2014/main" val="2968999730"/>
                  </a:ext>
                </a:extLst>
              </a:tr>
              <a:tr h="522958">
                <a:tc>
                  <a:txBody>
                    <a:bodyPr/>
                    <a:lstStyle/>
                    <a:p>
                      <a:pPr marL="63500" marR="63500">
                        <a:lnSpc>
                          <a:spcPct val="107000"/>
                        </a:lnSpc>
                        <a:spcAft>
                          <a:spcPts val="800"/>
                        </a:spcAft>
                      </a:pPr>
                      <a:r>
                        <a:rPr lang="cs-CZ" sz="1200" b="1" dirty="0">
                          <a:solidFill>
                            <a:schemeClr val="bg1">
                              <a:lumMod val="50000"/>
                            </a:schemeClr>
                          </a:solidFill>
                          <a:effectLst/>
                          <a:latin typeface="+mn-lt"/>
                          <a:ea typeface="Calibri" panose="020F0502020204030204" pitchFamily="34" charset="0"/>
                          <a:cs typeface="Calibri" panose="020F0502020204030204" pitchFamily="34" charset="0"/>
                        </a:rPr>
                        <a:t>Nevím, nedokážu říct</a:t>
                      </a:r>
                    </a:p>
                  </a:txBody>
                  <a:tcPr marL="68580" marR="68580" marT="0" marB="0" anchor="ctr">
                    <a:noFill/>
                  </a:tcPr>
                </a:tc>
                <a:extLst>
                  <a:ext uri="{0D108BD9-81ED-4DB2-BD59-A6C34878D82A}">
                    <a16:rowId xmlns:a16="http://schemas.microsoft.com/office/drawing/2014/main" val="150972242"/>
                  </a:ext>
                </a:extLst>
              </a:tr>
            </a:tbl>
          </a:graphicData>
        </a:graphic>
      </p:graphicFrame>
      <p:grpSp>
        <p:nvGrpSpPr>
          <p:cNvPr id="13" name="Skupina 12">
            <a:extLst>
              <a:ext uri="{FF2B5EF4-FFF2-40B4-BE49-F238E27FC236}">
                <a16:creationId xmlns:a16="http://schemas.microsoft.com/office/drawing/2014/main" id="{FE99E80A-DC94-CAA4-D1BB-E684B61901E8}"/>
              </a:ext>
            </a:extLst>
          </p:cNvPr>
          <p:cNvGrpSpPr/>
          <p:nvPr/>
        </p:nvGrpSpPr>
        <p:grpSpPr>
          <a:xfrm>
            <a:off x="3855974" y="2176876"/>
            <a:ext cx="483423" cy="338553"/>
            <a:chOff x="3403808" y="1873758"/>
            <a:chExt cx="542250" cy="481204"/>
          </a:xfrm>
          <a:solidFill>
            <a:schemeClr val="accent4">
              <a:lumMod val="50000"/>
            </a:schemeClr>
          </a:solidFill>
        </p:grpSpPr>
        <p:sp>
          <p:nvSpPr>
            <p:cNvPr id="11" name="Grafický objekt 8" descr="Stříška směřující nahoru se souvislou výplní">
              <a:extLst>
                <a:ext uri="{FF2B5EF4-FFF2-40B4-BE49-F238E27FC236}">
                  <a16:creationId xmlns:a16="http://schemas.microsoft.com/office/drawing/2014/main" id="{4E444A52-B2CF-6200-E2E3-AE9EAA0E1926}"/>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12" name="Grafický objekt 9" descr="Stříška směřující nahoru se souvislou výplní">
              <a:extLst>
                <a:ext uri="{FF2B5EF4-FFF2-40B4-BE49-F238E27FC236}">
                  <a16:creationId xmlns:a16="http://schemas.microsoft.com/office/drawing/2014/main" id="{4FE64D5C-D3CE-EEB7-6CCB-6E50CBA89A54}"/>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grpSp>
        <p:nvGrpSpPr>
          <p:cNvPr id="14" name="Skupina 13">
            <a:extLst>
              <a:ext uri="{FF2B5EF4-FFF2-40B4-BE49-F238E27FC236}">
                <a16:creationId xmlns:a16="http://schemas.microsoft.com/office/drawing/2014/main" id="{7B187669-A8D8-B10A-43F8-BAE1DA75881B}"/>
              </a:ext>
            </a:extLst>
          </p:cNvPr>
          <p:cNvGrpSpPr/>
          <p:nvPr/>
        </p:nvGrpSpPr>
        <p:grpSpPr>
          <a:xfrm>
            <a:off x="3855974" y="2728758"/>
            <a:ext cx="483423" cy="338553"/>
            <a:chOff x="3403808" y="1873758"/>
            <a:chExt cx="542250" cy="481204"/>
          </a:xfrm>
          <a:solidFill>
            <a:schemeClr val="accent4">
              <a:lumMod val="75000"/>
            </a:schemeClr>
          </a:solidFill>
        </p:grpSpPr>
        <p:sp>
          <p:nvSpPr>
            <p:cNvPr id="15" name="Grafický objekt 8" descr="Stříška směřující nahoru se souvislou výplní">
              <a:extLst>
                <a:ext uri="{FF2B5EF4-FFF2-40B4-BE49-F238E27FC236}">
                  <a16:creationId xmlns:a16="http://schemas.microsoft.com/office/drawing/2014/main" id="{69F8AB98-D202-35E5-8C4C-AE3EA4B565E7}"/>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16" name="Grafický objekt 9" descr="Stříška směřující nahoru se souvislou výplní">
              <a:extLst>
                <a:ext uri="{FF2B5EF4-FFF2-40B4-BE49-F238E27FC236}">
                  <a16:creationId xmlns:a16="http://schemas.microsoft.com/office/drawing/2014/main" id="{0B9C5748-0989-70E1-FEB3-DE7A194DE272}"/>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grpSp>
        <p:nvGrpSpPr>
          <p:cNvPr id="17" name="Skupina 16">
            <a:extLst>
              <a:ext uri="{FF2B5EF4-FFF2-40B4-BE49-F238E27FC236}">
                <a16:creationId xmlns:a16="http://schemas.microsoft.com/office/drawing/2014/main" id="{596B6AC8-4374-EDCF-E5A8-9E6F6827A552}"/>
              </a:ext>
            </a:extLst>
          </p:cNvPr>
          <p:cNvGrpSpPr/>
          <p:nvPr/>
        </p:nvGrpSpPr>
        <p:grpSpPr>
          <a:xfrm rot="10800000">
            <a:off x="3855974" y="3730828"/>
            <a:ext cx="483423" cy="338553"/>
            <a:chOff x="3403808" y="1873758"/>
            <a:chExt cx="542250" cy="481204"/>
          </a:xfrm>
          <a:solidFill>
            <a:schemeClr val="accent4">
              <a:lumMod val="60000"/>
              <a:lumOff val="40000"/>
            </a:schemeClr>
          </a:solidFill>
        </p:grpSpPr>
        <p:sp>
          <p:nvSpPr>
            <p:cNvPr id="18" name="Grafický objekt 8" descr="Stříška směřující nahoru se souvislou výplní">
              <a:extLst>
                <a:ext uri="{FF2B5EF4-FFF2-40B4-BE49-F238E27FC236}">
                  <a16:creationId xmlns:a16="http://schemas.microsoft.com/office/drawing/2014/main" id="{AF5F512E-868E-B517-F42C-9EFC32565F4A}"/>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19" name="Grafický objekt 9" descr="Stříška směřující nahoru se souvislou výplní">
              <a:extLst>
                <a:ext uri="{FF2B5EF4-FFF2-40B4-BE49-F238E27FC236}">
                  <a16:creationId xmlns:a16="http://schemas.microsoft.com/office/drawing/2014/main" id="{B35039F7-115E-25B3-AEE5-73D7089DCAD6}"/>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grpSp>
        <p:nvGrpSpPr>
          <p:cNvPr id="20" name="Skupina 19">
            <a:extLst>
              <a:ext uri="{FF2B5EF4-FFF2-40B4-BE49-F238E27FC236}">
                <a16:creationId xmlns:a16="http://schemas.microsoft.com/office/drawing/2014/main" id="{D54D53D1-0CF0-D5B3-6F16-78B85D419A37}"/>
              </a:ext>
            </a:extLst>
          </p:cNvPr>
          <p:cNvGrpSpPr/>
          <p:nvPr/>
        </p:nvGrpSpPr>
        <p:grpSpPr>
          <a:xfrm rot="10800000">
            <a:off x="3852380" y="4302489"/>
            <a:ext cx="483423" cy="338553"/>
            <a:chOff x="3403808" y="1873758"/>
            <a:chExt cx="542250" cy="481204"/>
          </a:xfrm>
          <a:solidFill>
            <a:schemeClr val="accent4">
              <a:lumMod val="40000"/>
              <a:lumOff val="60000"/>
            </a:schemeClr>
          </a:solidFill>
        </p:grpSpPr>
        <p:sp>
          <p:nvSpPr>
            <p:cNvPr id="21" name="Grafický objekt 8" descr="Stříška směřující nahoru se souvislou výplní">
              <a:extLst>
                <a:ext uri="{FF2B5EF4-FFF2-40B4-BE49-F238E27FC236}">
                  <a16:creationId xmlns:a16="http://schemas.microsoft.com/office/drawing/2014/main" id="{F5314537-3D91-7EF6-94CF-58DA93A300EA}"/>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22" name="Grafický objekt 9" descr="Stříška směřující nahoru se souvislou výplní">
              <a:extLst>
                <a:ext uri="{FF2B5EF4-FFF2-40B4-BE49-F238E27FC236}">
                  <a16:creationId xmlns:a16="http://schemas.microsoft.com/office/drawing/2014/main" id="{BB44A642-D03C-4C96-BD88-DF5A86433DD8}"/>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sp>
        <p:nvSpPr>
          <p:cNvPr id="24" name="Obdélník 23">
            <a:extLst>
              <a:ext uri="{FF2B5EF4-FFF2-40B4-BE49-F238E27FC236}">
                <a16:creationId xmlns:a16="http://schemas.microsoft.com/office/drawing/2014/main" id="{8CFC6868-3398-6DAC-BBD1-84A6CC75F465}"/>
              </a:ext>
            </a:extLst>
          </p:cNvPr>
          <p:cNvSpPr/>
          <p:nvPr/>
        </p:nvSpPr>
        <p:spPr>
          <a:xfrm rot="16200000">
            <a:off x="-1402502" y="3356544"/>
            <a:ext cx="4535946" cy="34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rPr>
              <a:t>OČEKÁVÁNÝ VÝVOJ V ROCE 2023</a:t>
            </a:r>
          </a:p>
        </p:txBody>
      </p:sp>
      <p:sp>
        <p:nvSpPr>
          <p:cNvPr id="25" name="Obdélník 24">
            <a:extLst>
              <a:ext uri="{FF2B5EF4-FFF2-40B4-BE49-F238E27FC236}">
                <a16:creationId xmlns:a16="http://schemas.microsoft.com/office/drawing/2014/main" id="{2CD2A5FF-C2DC-AF3D-222A-FC51B3897570}"/>
              </a:ext>
            </a:extLst>
          </p:cNvPr>
          <p:cNvSpPr/>
          <p:nvPr/>
        </p:nvSpPr>
        <p:spPr>
          <a:xfrm rot="5400000">
            <a:off x="8575260" y="3328026"/>
            <a:ext cx="4535946" cy="34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rPr>
              <a:t>OČEKÁVÁNÝ VÝVOJ PO ROCE 2023</a:t>
            </a:r>
          </a:p>
        </p:txBody>
      </p:sp>
      <p:grpSp>
        <p:nvGrpSpPr>
          <p:cNvPr id="26" name="Skupina 25">
            <a:extLst>
              <a:ext uri="{FF2B5EF4-FFF2-40B4-BE49-F238E27FC236}">
                <a16:creationId xmlns:a16="http://schemas.microsoft.com/office/drawing/2014/main" id="{51DF140B-E0AE-A769-B8FB-087EE7C381D6}"/>
              </a:ext>
            </a:extLst>
          </p:cNvPr>
          <p:cNvGrpSpPr/>
          <p:nvPr/>
        </p:nvGrpSpPr>
        <p:grpSpPr>
          <a:xfrm>
            <a:off x="7647186" y="2176738"/>
            <a:ext cx="483423" cy="338553"/>
            <a:chOff x="3403808" y="1873758"/>
            <a:chExt cx="542250" cy="481204"/>
          </a:xfrm>
          <a:solidFill>
            <a:schemeClr val="accent4">
              <a:lumMod val="50000"/>
            </a:schemeClr>
          </a:solidFill>
        </p:grpSpPr>
        <p:sp>
          <p:nvSpPr>
            <p:cNvPr id="27" name="Grafický objekt 8" descr="Stříška směřující nahoru se souvislou výplní">
              <a:extLst>
                <a:ext uri="{FF2B5EF4-FFF2-40B4-BE49-F238E27FC236}">
                  <a16:creationId xmlns:a16="http://schemas.microsoft.com/office/drawing/2014/main" id="{06DBB1DB-80C9-EFFB-477E-907C06E209AD}"/>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28" name="Grafický objekt 9" descr="Stříška směřující nahoru se souvislou výplní">
              <a:extLst>
                <a:ext uri="{FF2B5EF4-FFF2-40B4-BE49-F238E27FC236}">
                  <a16:creationId xmlns:a16="http://schemas.microsoft.com/office/drawing/2014/main" id="{B2A7D65D-0E64-CB8F-3500-D16E651CF8D7}"/>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grpSp>
        <p:nvGrpSpPr>
          <p:cNvPr id="29" name="Skupina 28">
            <a:extLst>
              <a:ext uri="{FF2B5EF4-FFF2-40B4-BE49-F238E27FC236}">
                <a16:creationId xmlns:a16="http://schemas.microsoft.com/office/drawing/2014/main" id="{538AEA2C-6E35-F857-07D9-13A551DF0D46}"/>
              </a:ext>
            </a:extLst>
          </p:cNvPr>
          <p:cNvGrpSpPr/>
          <p:nvPr/>
        </p:nvGrpSpPr>
        <p:grpSpPr>
          <a:xfrm>
            <a:off x="7647186" y="2700131"/>
            <a:ext cx="483423" cy="338553"/>
            <a:chOff x="3403808" y="1873758"/>
            <a:chExt cx="542250" cy="481204"/>
          </a:xfrm>
          <a:solidFill>
            <a:schemeClr val="accent4">
              <a:lumMod val="75000"/>
            </a:schemeClr>
          </a:solidFill>
        </p:grpSpPr>
        <p:sp>
          <p:nvSpPr>
            <p:cNvPr id="30" name="Grafický objekt 8" descr="Stříška směřující nahoru se souvislou výplní">
              <a:extLst>
                <a:ext uri="{FF2B5EF4-FFF2-40B4-BE49-F238E27FC236}">
                  <a16:creationId xmlns:a16="http://schemas.microsoft.com/office/drawing/2014/main" id="{FA74A6A5-9CFF-D8C4-123C-526074C766CF}"/>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31" name="Grafický objekt 9" descr="Stříška směřující nahoru se souvislou výplní">
              <a:extLst>
                <a:ext uri="{FF2B5EF4-FFF2-40B4-BE49-F238E27FC236}">
                  <a16:creationId xmlns:a16="http://schemas.microsoft.com/office/drawing/2014/main" id="{B4338728-06BC-E316-05BE-CFAFCB19CBFE}"/>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grpSp>
        <p:nvGrpSpPr>
          <p:cNvPr id="32" name="Skupina 31">
            <a:extLst>
              <a:ext uri="{FF2B5EF4-FFF2-40B4-BE49-F238E27FC236}">
                <a16:creationId xmlns:a16="http://schemas.microsoft.com/office/drawing/2014/main" id="{52DFFEA2-4D69-00D7-CCB8-EA1135EE4547}"/>
              </a:ext>
            </a:extLst>
          </p:cNvPr>
          <p:cNvGrpSpPr/>
          <p:nvPr/>
        </p:nvGrpSpPr>
        <p:grpSpPr>
          <a:xfrm rot="10800000">
            <a:off x="7647186" y="3730828"/>
            <a:ext cx="483423" cy="338553"/>
            <a:chOff x="3403808" y="1873758"/>
            <a:chExt cx="542250" cy="481204"/>
          </a:xfrm>
          <a:solidFill>
            <a:schemeClr val="accent4">
              <a:lumMod val="60000"/>
              <a:lumOff val="40000"/>
            </a:schemeClr>
          </a:solidFill>
        </p:grpSpPr>
        <p:sp>
          <p:nvSpPr>
            <p:cNvPr id="33" name="Grafický objekt 8" descr="Stříška směřující nahoru se souvislou výplní">
              <a:extLst>
                <a:ext uri="{FF2B5EF4-FFF2-40B4-BE49-F238E27FC236}">
                  <a16:creationId xmlns:a16="http://schemas.microsoft.com/office/drawing/2014/main" id="{836D9647-E76B-9C4D-2A99-18DF5AAB9B0B}"/>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34" name="Grafický objekt 9" descr="Stříška směřující nahoru se souvislou výplní">
              <a:extLst>
                <a:ext uri="{FF2B5EF4-FFF2-40B4-BE49-F238E27FC236}">
                  <a16:creationId xmlns:a16="http://schemas.microsoft.com/office/drawing/2014/main" id="{8B3FD796-EDF7-EBE3-B6F8-386EE134F52F}"/>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grpSp>
        <p:nvGrpSpPr>
          <p:cNvPr id="35" name="Skupina 34">
            <a:extLst>
              <a:ext uri="{FF2B5EF4-FFF2-40B4-BE49-F238E27FC236}">
                <a16:creationId xmlns:a16="http://schemas.microsoft.com/office/drawing/2014/main" id="{8CA7E43F-2906-3862-4C9E-3452BF554687}"/>
              </a:ext>
            </a:extLst>
          </p:cNvPr>
          <p:cNvGrpSpPr/>
          <p:nvPr/>
        </p:nvGrpSpPr>
        <p:grpSpPr>
          <a:xfrm rot="10800000">
            <a:off x="7643592" y="4296175"/>
            <a:ext cx="483423" cy="338553"/>
            <a:chOff x="3403808" y="1873758"/>
            <a:chExt cx="542250" cy="481204"/>
          </a:xfrm>
          <a:solidFill>
            <a:schemeClr val="accent4">
              <a:lumMod val="40000"/>
              <a:lumOff val="60000"/>
            </a:schemeClr>
          </a:solidFill>
        </p:grpSpPr>
        <p:sp>
          <p:nvSpPr>
            <p:cNvPr id="36" name="Grafický objekt 8" descr="Stříška směřující nahoru se souvislou výplní">
              <a:extLst>
                <a:ext uri="{FF2B5EF4-FFF2-40B4-BE49-F238E27FC236}">
                  <a16:creationId xmlns:a16="http://schemas.microsoft.com/office/drawing/2014/main" id="{B43EC145-5AA7-8807-D973-0430D6F58CAC}"/>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37" name="Grafický objekt 9" descr="Stříška směřující nahoru se souvislou výplní">
              <a:extLst>
                <a:ext uri="{FF2B5EF4-FFF2-40B4-BE49-F238E27FC236}">
                  <a16:creationId xmlns:a16="http://schemas.microsoft.com/office/drawing/2014/main" id="{70531C5E-01C3-6DDB-C981-80B95AB7A124}"/>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cxnSp>
        <p:nvCxnSpPr>
          <p:cNvPr id="39" name="Přímá spojnice 38">
            <a:extLst>
              <a:ext uri="{FF2B5EF4-FFF2-40B4-BE49-F238E27FC236}">
                <a16:creationId xmlns:a16="http://schemas.microsoft.com/office/drawing/2014/main" id="{E9A38A3B-3443-BA86-A629-AB4C060056AB}"/>
              </a:ext>
            </a:extLst>
          </p:cNvPr>
          <p:cNvCxnSpPr/>
          <p:nvPr/>
        </p:nvCxnSpPr>
        <p:spPr>
          <a:xfrm>
            <a:off x="3683218" y="3449243"/>
            <a:ext cx="832279"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0" name="Přímá spojnice 39">
            <a:extLst>
              <a:ext uri="{FF2B5EF4-FFF2-40B4-BE49-F238E27FC236}">
                <a16:creationId xmlns:a16="http://schemas.microsoft.com/office/drawing/2014/main" id="{1CE09C2A-EE81-4B67-FE0D-65BB4FE2ABAD}"/>
              </a:ext>
            </a:extLst>
          </p:cNvPr>
          <p:cNvCxnSpPr/>
          <p:nvPr/>
        </p:nvCxnSpPr>
        <p:spPr>
          <a:xfrm>
            <a:off x="7474430" y="3420616"/>
            <a:ext cx="832279"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47" name="Skupina 46">
            <a:extLst>
              <a:ext uri="{FF2B5EF4-FFF2-40B4-BE49-F238E27FC236}">
                <a16:creationId xmlns:a16="http://schemas.microsoft.com/office/drawing/2014/main" id="{4233413C-7C6B-4A9A-8990-AD9D5D3BB7AC}"/>
              </a:ext>
            </a:extLst>
          </p:cNvPr>
          <p:cNvGrpSpPr/>
          <p:nvPr/>
        </p:nvGrpSpPr>
        <p:grpSpPr>
          <a:xfrm>
            <a:off x="1074101" y="5723234"/>
            <a:ext cx="3025256" cy="246221"/>
            <a:chOff x="5608489" y="4862858"/>
            <a:chExt cx="3025256" cy="246221"/>
          </a:xfrm>
        </p:grpSpPr>
        <p:sp>
          <p:nvSpPr>
            <p:cNvPr id="48" name="Freeform 7">
              <a:extLst>
                <a:ext uri="{FF2B5EF4-FFF2-40B4-BE49-F238E27FC236}">
                  <a16:creationId xmlns:a16="http://schemas.microsoft.com/office/drawing/2014/main" id="{98DF12A7-F988-43C9-8115-706E5E00C8C8}"/>
                </a:ext>
              </a:extLst>
            </p:cNvPr>
            <p:cNvSpPr>
              <a:spLocks noChangeAspect="1"/>
            </p:cNvSpPr>
            <p:nvPr/>
          </p:nvSpPr>
          <p:spPr bwMode="auto">
            <a:xfrm rot="1403662" flipV="1">
              <a:off x="5608489" y="4900900"/>
              <a:ext cx="179020" cy="180000"/>
            </a:xfrm>
            <a:custGeom>
              <a:avLst/>
              <a:gdLst/>
              <a:ahLst/>
              <a:cxnLst>
                <a:cxn ang="0">
                  <a:pos x="1699" y="601"/>
                </a:cxn>
                <a:cxn ang="0">
                  <a:pos x="1699" y="601"/>
                </a:cxn>
                <a:cxn ang="0">
                  <a:pos x="1299" y="748"/>
                </a:cxn>
                <a:cxn ang="0">
                  <a:pos x="1055" y="82"/>
                </a:cxn>
                <a:cxn ang="0">
                  <a:pos x="919" y="20"/>
                </a:cxn>
                <a:cxn ang="0">
                  <a:pos x="284" y="253"/>
                </a:cxn>
                <a:cxn ang="0">
                  <a:pos x="221" y="389"/>
                </a:cxn>
                <a:cxn ang="0">
                  <a:pos x="465" y="1055"/>
                </a:cxn>
                <a:cxn ang="0">
                  <a:pos x="84" y="1195"/>
                </a:cxn>
                <a:cxn ang="0">
                  <a:pos x="79" y="1316"/>
                </a:cxn>
                <a:cxn ang="0">
                  <a:pos x="1099" y="1788"/>
                </a:cxn>
                <a:cxn ang="0">
                  <a:pos x="1310" y="1710"/>
                </a:cxn>
                <a:cxn ang="0">
                  <a:pos x="1781" y="690"/>
                </a:cxn>
                <a:cxn ang="0">
                  <a:pos x="1699" y="601"/>
                </a:cxn>
              </a:cxnLst>
              <a:rect l="0" t="0" r="r" b="b"/>
              <a:pathLst>
                <a:path w="1818" h="1825">
                  <a:moveTo>
                    <a:pt x="1699" y="601"/>
                  </a:moveTo>
                  <a:lnTo>
                    <a:pt x="1699" y="601"/>
                  </a:lnTo>
                  <a:lnTo>
                    <a:pt x="1299" y="748"/>
                  </a:lnTo>
                  <a:lnTo>
                    <a:pt x="1055" y="82"/>
                  </a:lnTo>
                  <a:cubicBezTo>
                    <a:pt x="1035" y="28"/>
                    <a:pt x="973" y="0"/>
                    <a:pt x="919" y="20"/>
                  </a:cubicBezTo>
                  <a:lnTo>
                    <a:pt x="284" y="253"/>
                  </a:lnTo>
                  <a:cubicBezTo>
                    <a:pt x="229" y="273"/>
                    <a:pt x="201" y="334"/>
                    <a:pt x="221" y="389"/>
                  </a:cubicBezTo>
                  <a:lnTo>
                    <a:pt x="465" y="1055"/>
                  </a:lnTo>
                  <a:lnTo>
                    <a:pt x="84" y="1195"/>
                  </a:lnTo>
                  <a:cubicBezTo>
                    <a:pt x="2" y="1225"/>
                    <a:pt x="0" y="1280"/>
                    <a:pt x="79" y="1316"/>
                  </a:cubicBezTo>
                  <a:lnTo>
                    <a:pt x="1099" y="1788"/>
                  </a:lnTo>
                  <a:cubicBezTo>
                    <a:pt x="1178" y="1825"/>
                    <a:pt x="1273" y="1790"/>
                    <a:pt x="1310" y="1710"/>
                  </a:cubicBezTo>
                  <a:lnTo>
                    <a:pt x="1781" y="690"/>
                  </a:lnTo>
                  <a:cubicBezTo>
                    <a:pt x="1818" y="611"/>
                    <a:pt x="1781" y="571"/>
                    <a:pt x="1699" y="601"/>
                  </a:cubicBezTo>
                  <a:close/>
                </a:path>
              </a:pathLst>
            </a:custGeom>
            <a:solidFill>
              <a:schemeClr val="bg1"/>
            </a:solidFill>
            <a:ln w="19050">
              <a:solidFill>
                <a:srgbClr val="94190C"/>
              </a:solidFill>
              <a:prstDash val="solid"/>
              <a:round/>
              <a:headEnd/>
              <a:tailEnd/>
            </a:ln>
          </p:spPr>
          <p:txBody>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50A6"/>
                </a:buClr>
              </a:pPr>
              <a:endParaRPr lang="en-US" sz="1100" dirty="0">
                <a:solidFill>
                  <a:srgbClr val="ED6737"/>
                </a:solidFill>
              </a:endParaRPr>
            </a:p>
          </p:txBody>
        </p:sp>
        <p:sp>
          <p:nvSpPr>
            <p:cNvPr id="49" name="Obdélník 48">
              <a:extLst>
                <a:ext uri="{FF2B5EF4-FFF2-40B4-BE49-F238E27FC236}">
                  <a16:creationId xmlns:a16="http://schemas.microsoft.com/office/drawing/2014/main" id="{ECC4C3EA-F78D-452F-863B-0075F6E2D621}"/>
                </a:ext>
              </a:extLst>
            </p:cNvPr>
            <p:cNvSpPr/>
            <p:nvPr/>
          </p:nvSpPr>
          <p:spPr>
            <a:xfrm>
              <a:off x="6036271" y="4862858"/>
              <a:ext cx="2597474" cy="246221"/>
            </a:xfrm>
            <a:prstGeom prst="rect">
              <a:avLst/>
            </a:prstGeom>
          </p:spPr>
          <p:txBody>
            <a:bodyPr wrap="square">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buClr>
                  <a:srgbClr val="0050A6"/>
                </a:buClr>
                <a:defRPr/>
              </a:pPr>
              <a:r>
                <a:rPr lang="cs-CZ" sz="1000" dirty="0">
                  <a:solidFill>
                    <a:schemeClr val="bg1">
                      <a:lumMod val="50000"/>
                    </a:schemeClr>
                  </a:solidFill>
                  <a:latin typeface="Calibri" panose="020F0502020204030204" pitchFamily="34" charset="0"/>
                </a:rPr>
                <a:t>Signifikantní nárůst/pokles oproti lednu 2023.</a:t>
              </a:r>
            </a:p>
          </p:txBody>
        </p:sp>
        <p:sp>
          <p:nvSpPr>
            <p:cNvPr id="50" name="Freeform 7">
              <a:extLst>
                <a:ext uri="{FF2B5EF4-FFF2-40B4-BE49-F238E27FC236}">
                  <a16:creationId xmlns:a16="http://schemas.microsoft.com/office/drawing/2014/main" id="{EA843F73-550E-4525-9B2A-57EE257E33DE}"/>
                </a:ext>
              </a:extLst>
            </p:cNvPr>
            <p:cNvSpPr>
              <a:spLocks noChangeAspect="1"/>
            </p:cNvSpPr>
            <p:nvPr/>
          </p:nvSpPr>
          <p:spPr bwMode="auto">
            <a:xfrm rot="20196338">
              <a:off x="5824513" y="4900900"/>
              <a:ext cx="179020" cy="180000"/>
            </a:xfrm>
            <a:custGeom>
              <a:avLst/>
              <a:gdLst/>
              <a:ahLst/>
              <a:cxnLst>
                <a:cxn ang="0">
                  <a:pos x="1699" y="601"/>
                </a:cxn>
                <a:cxn ang="0">
                  <a:pos x="1699" y="601"/>
                </a:cxn>
                <a:cxn ang="0">
                  <a:pos x="1299" y="748"/>
                </a:cxn>
                <a:cxn ang="0">
                  <a:pos x="1055" y="82"/>
                </a:cxn>
                <a:cxn ang="0">
                  <a:pos x="919" y="20"/>
                </a:cxn>
                <a:cxn ang="0">
                  <a:pos x="284" y="253"/>
                </a:cxn>
                <a:cxn ang="0">
                  <a:pos x="221" y="389"/>
                </a:cxn>
                <a:cxn ang="0">
                  <a:pos x="465" y="1055"/>
                </a:cxn>
                <a:cxn ang="0">
                  <a:pos x="84" y="1195"/>
                </a:cxn>
                <a:cxn ang="0">
                  <a:pos x="79" y="1316"/>
                </a:cxn>
                <a:cxn ang="0">
                  <a:pos x="1099" y="1788"/>
                </a:cxn>
                <a:cxn ang="0">
                  <a:pos x="1310" y="1710"/>
                </a:cxn>
                <a:cxn ang="0">
                  <a:pos x="1781" y="690"/>
                </a:cxn>
                <a:cxn ang="0">
                  <a:pos x="1699" y="601"/>
                </a:cxn>
              </a:cxnLst>
              <a:rect l="0" t="0" r="r" b="b"/>
              <a:pathLst>
                <a:path w="1818" h="1825">
                  <a:moveTo>
                    <a:pt x="1699" y="601"/>
                  </a:moveTo>
                  <a:lnTo>
                    <a:pt x="1699" y="601"/>
                  </a:lnTo>
                  <a:lnTo>
                    <a:pt x="1299" y="748"/>
                  </a:lnTo>
                  <a:lnTo>
                    <a:pt x="1055" y="82"/>
                  </a:lnTo>
                  <a:cubicBezTo>
                    <a:pt x="1035" y="28"/>
                    <a:pt x="973" y="0"/>
                    <a:pt x="919" y="20"/>
                  </a:cubicBezTo>
                  <a:lnTo>
                    <a:pt x="284" y="253"/>
                  </a:lnTo>
                  <a:cubicBezTo>
                    <a:pt x="229" y="273"/>
                    <a:pt x="201" y="334"/>
                    <a:pt x="221" y="389"/>
                  </a:cubicBezTo>
                  <a:lnTo>
                    <a:pt x="465" y="1055"/>
                  </a:lnTo>
                  <a:lnTo>
                    <a:pt x="84" y="1195"/>
                  </a:lnTo>
                  <a:cubicBezTo>
                    <a:pt x="2" y="1225"/>
                    <a:pt x="0" y="1280"/>
                    <a:pt x="79" y="1316"/>
                  </a:cubicBezTo>
                  <a:lnTo>
                    <a:pt x="1099" y="1788"/>
                  </a:lnTo>
                  <a:cubicBezTo>
                    <a:pt x="1178" y="1825"/>
                    <a:pt x="1273" y="1790"/>
                    <a:pt x="1310" y="1710"/>
                  </a:cubicBezTo>
                  <a:lnTo>
                    <a:pt x="1781" y="690"/>
                  </a:lnTo>
                  <a:cubicBezTo>
                    <a:pt x="1818" y="611"/>
                    <a:pt x="1781" y="571"/>
                    <a:pt x="1699" y="601"/>
                  </a:cubicBezTo>
                  <a:close/>
                </a:path>
              </a:pathLst>
            </a:custGeom>
            <a:solidFill>
              <a:schemeClr val="bg1"/>
            </a:solidFill>
            <a:ln w="19050">
              <a:solidFill>
                <a:schemeClr val="bg1">
                  <a:lumMod val="50000"/>
                </a:schemeClr>
              </a:solidFill>
              <a:prstDash val="solid"/>
              <a:round/>
              <a:headEnd/>
              <a:tailEnd/>
            </a:ln>
          </p:spPr>
          <p:txBody>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50A6"/>
                </a:buClr>
              </a:pPr>
              <a:endParaRPr lang="en-US" sz="1100" dirty="0">
                <a:solidFill>
                  <a:srgbClr val="ED6737"/>
                </a:solidFill>
              </a:endParaRPr>
            </a:p>
          </p:txBody>
        </p:sp>
      </p:grpSp>
      <p:sp>
        <p:nvSpPr>
          <p:cNvPr id="51" name="Freeform 7">
            <a:extLst>
              <a:ext uri="{FF2B5EF4-FFF2-40B4-BE49-F238E27FC236}">
                <a16:creationId xmlns:a16="http://schemas.microsoft.com/office/drawing/2014/main" id="{28DE1E90-C4E5-E983-144F-7185AD108499}"/>
              </a:ext>
            </a:extLst>
          </p:cNvPr>
          <p:cNvSpPr>
            <a:spLocks noChangeAspect="1"/>
          </p:cNvSpPr>
          <p:nvPr/>
        </p:nvSpPr>
        <p:spPr bwMode="auto">
          <a:xfrm rot="20196338">
            <a:off x="2849524" y="2820413"/>
            <a:ext cx="179020" cy="180000"/>
          </a:xfrm>
          <a:custGeom>
            <a:avLst/>
            <a:gdLst/>
            <a:ahLst/>
            <a:cxnLst>
              <a:cxn ang="0">
                <a:pos x="1699" y="601"/>
              </a:cxn>
              <a:cxn ang="0">
                <a:pos x="1699" y="601"/>
              </a:cxn>
              <a:cxn ang="0">
                <a:pos x="1299" y="748"/>
              </a:cxn>
              <a:cxn ang="0">
                <a:pos x="1055" y="82"/>
              </a:cxn>
              <a:cxn ang="0">
                <a:pos x="919" y="20"/>
              </a:cxn>
              <a:cxn ang="0">
                <a:pos x="284" y="253"/>
              </a:cxn>
              <a:cxn ang="0">
                <a:pos x="221" y="389"/>
              </a:cxn>
              <a:cxn ang="0">
                <a:pos x="465" y="1055"/>
              </a:cxn>
              <a:cxn ang="0">
                <a:pos x="84" y="1195"/>
              </a:cxn>
              <a:cxn ang="0">
                <a:pos x="79" y="1316"/>
              </a:cxn>
              <a:cxn ang="0">
                <a:pos x="1099" y="1788"/>
              </a:cxn>
              <a:cxn ang="0">
                <a:pos x="1310" y="1710"/>
              </a:cxn>
              <a:cxn ang="0">
                <a:pos x="1781" y="690"/>
              </a:cxn>
              <a:cxn ang="0">
                <a:pos x="1699" y="601"/>
              </a:cxn>
            </a:cxnLst>
            <a:rect l="0" t="0" r="r" b="b"/>
            <a:pathLst>
              <a:path w="1818" h="1825">
                <a:moveTo>
                  <a:pt x="1699" y="601"/>
                </a:moveTo>
                <a:lnTo>
                  <a:pt x="1699" y="601"/>
                </a:lnTo>
                <a:lnTo>
                  <a:pt x="1299" y="748"/>
                </a:lnTo>
                <a:lnTo>
                  <a:pt x="1055" y="82"/>
                </a:lnTo>
                <a:cubicBezTo>
                  <a:pt x="1035" y="28"/>
                  <a:pt x="973" y="0"/>
                  <a:pt x="919" y="20"/>
                </a:cubicBezTo>
                <a:lnTo>
                  <a:pt x="284" y="253"/>
                </a:lnTo>
                <a:cubicBezTo>
                  <a:pt x="229" y="273"/>
                  <a:pt x="201" y="334"/>
                  <a:pt x="221" y="389"/>
                </a:cubicBezTo>
                <a:lnTo>
                  <a:pt x="465" y="1055"/>
                </a:lnTo>
                <a:lnTo>
                  <a:pt x="84" y="1195"/>
                </a:lnTo>
                <a:cubicBezTo>
                  <a:pt x="2" y="1225"/>
                  <a:pt x="0" y="1280"/>
                  <a:pt x="79" y="1316"/>
                </a:cubicBezTo>
                <a:lnTo>
                  <a:pt x="1099" y="1788"/>
                </a:lnTo>
                <a:cubicBezTo>
                  <a:pt x="1178" y="1825"/>
                  <a:pt x="1273" y="1790"/>
                  <a:pt x="1310" y="1710"/>
                </a:cubicBezTo>
                <a:lnTo>
                  <a:pt x="1781" y="690"/>
                </a:lnTo>
                <a:cubicBezTo>
                  <a:pt x="1818" y="611"/>
                  <a:pt x="1781" y="571"/>
                  <a:pt x="1699" y="601"/>
                </a:cubicBezTo>
                <a:close/>
              </a:path>
            </a:pathLst>
          </a:custGeom>
          <a:noFill/>
          <a:ln w="19050">
            <a:solidFill>
              <a:schemeClr val="bg1">
                <a:lumMod val="50000"/>
              </a:schemeClr>
            </a:solidFill>
            <a:prstDash val="solid"/>
            <a:round/>
            <a:headEnd/>
            <a:tailEnd/>
          </a:ln>
        </p:spPr>
        <p:txBody>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50A6"/>
              </a:buClr>
            </a:pPr>
            <a:endParaRPr lang="en-US" sz="1100" dirty="0">
              <a:solidFill>
                <a:srgbClr val="ED6737"/>
              </a:solidFill>
            </a:endParaRPr>
          </a:p>
        </p:txBody>
      </p:sp>
      <p:sp>
        <p:nvSpPr>
          <p:cNvPr id="52" name="Freeform 7">
            <a:extLst>
              <a:ext uri="{FF2B5EF4-FFF2-40B4-BE49-F238E27FC236}">
                <a16:creationId xmlns:a16="http://schemas.microsoft.com/office/drawing/2014/main" id="{EC8FD3C9-BD9F-1FA9-0C1B-F0277ACC644F}"/>
              </a:ext>
            </a:extLst>
          </p:cNvPr>
          <p:cNvSpPr>
            <a:spLocks noChangeAspect="1"/>
          </p:cNvSpPr>
          <p:nvPr/>
        </p:nvSpPr>
        <p:spPr bwMode="auto">
          <a:xfrm rot="1403662" flipV="1">
            <a:off x="2849524" y="3321758"/>
            <a:ext cx="179020" cy="180000"/>
          </a:xfrm>
          <a:custGeom>
            <a:avLst/>
            <a:gdLst/>
            <a:ahLst/>
            <a:cxnLst>
              <a:cxn ang="0">
                <a:pos x="1699" y="601"/>
              </a:cxn>
              <a:cxn ang="0">
                <a:pos x="1699" y="601"/>
              </a:cxn>
              <a:cxn ang="0">
                <a:pos x="1299" y="748"/>
              </a:cxn>
              <a:cxn ang="0">
                <a:pos x="1055" y="82"/>
              </a:cxn>
              <a:cxn ang="0">
                <a:pos x="919" y="20"/>
              </a:cxn>
              <a:cxn ang="0">
                <a:pos x="284" y="253"/>
              </a:cxn>
              <a:cxn ang="0">
                <a:pos x="221" y="389"/>
              </a:cxn>
              <a:cxn ang="0">
                <a:pos x="465" y="1055"/>
              </a:cxn>
              <a:cxn ang="0">
                <a:pos x="84" y="1195"/>
              </a:cxn>
              <a:cxn ang="0">
                <a:pos x="79" y="1316"/>
              </a:cxn>
              <a:cxn ang="0">
                <a:pos x="1099" y="1788"/>
              </a:cxn>
              <a:cxn ang="0">
                <a:pos x="1310" y="1710"/>
              </a:cxn>
              <a:cxn ang="0">
                <a:pos x="1781" y="690"/>
              </a:cxn>
              <a:cxn ang="0">
                <a:pos x="1699" y="601"/>
              </a:cxn>
            </a:cxnLst>
            <a:rect l="0" t="0" r="r" b="b"/>
            <a:pathLst>
              <a:path w="1818" h="1825">
                <a:moveTo>
                  <a:pt x="1699" y="601"/>
                </a:moveTo>
                <a:lnTo>
                  <a:pt x="1699" y="601"/>
                </a:lnTo>
                <a:lnTo>
                  <a:pt x="1299" y="748"/>
                </a:lnTo>
                <a:lnTo>
                  <a:pt x="1055" y="82"/>
                </a:lnTo>
                <a:cubicBezTo>
                  <a:pt x="1035" y="28"/>
                  <a:pt x="973" y="0"/>
                  <a:pt x="919" y="20"/>
                </a:cubicBezTo>
                <a:lnTo>
                  <a:pt x="284" y="253"/>
                </a:lnTo>
                <a:cubicBezTo>
                  <a:pt x="229" y="273"/>
                  <a:pt x="201" y="334"/>
                  <a:pt x="221" y="389"/>
                </a:cubicBezTo>
                <a:lnTo>
                  <a:pt x="465" y="1055"/>
                </a:lnTo>
                <a:lnTo>
                  <a:pt x="84" y="1195"/>
                </a:lnTo>
                <a:cubicBezTo>
                  <a:pt x="2" y="1225"/>
                  <a:pt x="0" y="1280"/>
                  <a:pt x="79" y="1316"/>
                </a:cubicBezTo>
                <a:lnTo>
                  <a:pt x="1099" y="1788"/>
                </a:lnTo>
                <a:cubicBezTo>
                  <a:pt x="1178" y="1825"/>
                  <a:pt x="1273" y="1790"/>
                  <a:pt x="1310" y="1710"/>
                </a:cubicBezTo>
                <a:lnTo>
                  <a:pt x="1781" y="690"/>
                </a:lnTo>
                <a:cubicBezTo>
                  <a:pt x="1818" y="611"/>
                  <a:pt x="1781" y="571"/>
                  <a:pt x="1699" y="601"/>
                </a:cubicBezTo>
                <a:close/>
              </a:path>
            </a:pathLst>
          </a:custGeom>
          <a:noFill/>
          <a:ln w="19050">
            <a:solidFill>
              <a:srgbClr val="94190C"/>
            </a:solidFill>
            <a:prstDash val="solid"/>
            <a:round/>
            <a:headEnd/>
            <a:tailEnd/>
          </a:ln>
        </p:spPr>
        <p:txBody>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50A6"/>
              </a:buClr>
            </a:pPr>
            <a:endParaRPr lang="en-US" sz="1100" dirty="0">
              <a:solidFill>
                <a:srgbClr val="ED6737"/>
              </a:solidFill>
            </a:endParaRPr>
          </a:p>
        </p:txBody>
      </p:sp>
      <p:sp>
        <p:nvSpPr>
          <p:cNvPr id="53" name="Freeform 7">
            <a:extLst>
              <a:ext uri="{FF2B5EF4-FFF2-40B4-BE49-F238E27FC236}">
                <a16:creationId xmlns:a16="http://schemas.microsoft.com/office/drawing/2014/main" id="{6C33CBD2-967A-427B-DD40-F7E9FC3B34F0}"/>
              </a:ext>
            </a:extLst>
          </p:cNvPr>
          <p:cNvSpPr>
            <a:spLocks noChangeAspect="1"/>
          </p:cNvSpPr>
          <p:nvPr/>
        </p:nvSpPr>
        <p:spPr bwMode="auto">
          <a:xfrm rot="1403662" flipV="1">
            <a:off x="2849525" y="4451118"/>
            <a:ext cx="179020" cy="180000"/>
          </a:xfrm>
          <a:custGeom>
            <a:avLst/>
            <a:gdLst/>
            <a:ahLst/>
            <a:cxnLst>
              <a:cxn ang="0">
                <a:pos x="1699" y="601"/>
              </a:cxn>
              <a:cxn ang="0">
                <a:pos x="1699" y="601"/>
              </a:cxn>
              <a:cxn ang="0">
                <a:pos x="1299" y="748"/>
              </a:cxn>
              <a:cxn ang="0">
                <a:pos x="1055" y="82"/>
              </a:cxn>
              <a:cxn ang="0">
                <a:pos x="919" y="20"/>
              </a:cxn>
              <a:cxn ang="0">
                <a:pos x="284" y="253"/>
              </a:cxn>
              <a:cxn ang="0">
                <a:pos x="221" y="389"/>
              </a:cxn>
              <a:cxn ang="0">
                <a:pos x="465" y="1055"/>
              </a:cxn>
              <a:cxn ang="0">
                <a:pos x="84" y="1195"/>
              </a:cxn>
              <a:cxn ang="0">
                <a:pos x="79" y="1316"/>
              </a:cxn>
              <a:cxn ang="0">
                <a:pos x="1099" y="1788"/>
              </a:cxn>
              <a:cxn ang="0">
                <a:pos x="1310" y="1710"/>
              </a:cxn>
              <a:cxn ang="0">
                <a:pos x="1781" y="690"/>
              </a:cxn>
              <a:cxn ang="0">
                <a:pos x="1699" y="601"/>
              </a:cxn>
            </a:cxnLst>
            <a:rect l="0" t="0" r="r" b="b"/>
            <a:pathLst>
              <a:path w="1818" h="1825">
                <a:moveTo>
                  <a:pt x="1699" y="601"/>
                </a:moveTo>
                <a:lnTo>
                  <a:pt x="1699" y="601"/>
                </a:lnTo>
                <a:lnTo>
                  <a:pt x="1299" y="748"/>
                </a:lnTo>
                <a:lnTo>
                  <a:pt x="1055" y="82"/>
                </a:lnTo>
                <a:cubicBezTo>
                  <a:pt x="1035" y="28"/>
                  <a:pt x="973" y="0"/>
                  <a:pt x="919" y="20"/>
                </a:cubicBezTo>
                <a:lnTo>
                  <a:pt x="284" y="253"/>
                </a:lnTo>
                <a:cubicBezTo>
                  <a:pt x="229" y="273"/>
                  <a:pt x="201" y="334"/>
                  <a:pt x="221" y="389"/>
                </a:cubicBezTo>
                <a:lnTo>
                  <a:pt x="465" y="1055"/>
                </a:lnTo>
                <a:lnTo>
                  <a:pt x="84" y="1195"/>
                </a:lnTo>
                <a:cubicBezTo>
                  <a:pt x="2" y="1225"/>
                  <a:pt x="0" y="1280"/>
                  <a:pt x="79" y="1316"/>
                </a:cubicBezTo>
                <a:lnTo>
                  <a:pt x="1099" y="1788"/>
                </a:lnTo>
                <a:cubicBezTo>
                  <a:pt x="1178" y="1825"/>
                  <a:pt x="1273" y="1790"/>
                  <a:pt x="1310" y="1710"/>
                </a:cubicBezTo>
                <a:lnTo>
                  <a:pt x="1781" y="690"/>
                </a:lnTo>
                <a:cubicBezTo>
                  <a:pt x="1818" y="611"/>
                  <a:pt x="1781" y="571"/>
                  <a:pt x="1699" y="601"/>
                </a:cubicBezTo>
                <a:close/>
              </a:path>
            </a:pathLst>
          </a:custGeom>
          <a:noFill/>
          <a:ln w="19050">
            <a:solidFill>
              <a:srgbClr val="94190C"/>
            </a:solidFill>
            <a:prstDash val="solid"/>
            <a:round/>
            <a:headEnd/>
            <a:tailEnd/>
          </a:ln>
        </p:spPr>
        <p:txBody>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50A6"/>
              </a:buClr>
            </a:pPr>
            <a:endParaRPr lang="en-US" sz="1100" dirty="0">
              <a:solidFill>
                <a:srgbClr val="ED6737"/>
              </a:solidFill>
            </a:endParaRPr>
          </a:p>
        </p:txBody>
      </p:sp>
      <p:sp>
        <p:nvSpPr>
          <p:cNvPr id="54" name="Freeform 7">
            <a:extLst>
              <a:ext uri="{FF2B5EF4-FFF2-40B4-BE49-F238E27FC236}">
                <a16:creationId xmlns:a16="http://schemas.microsoft.com/office/drawing/2014/main" id="{E57E19DA-E379-6522-E858-81F70A41D8F3}"/>
              </a:ext>
            </a:extLst>
          </p:cNvPr>
          <p:cNvSpPr>
            <a:spLocks noChangeAspect="1"/>
          </p:cNvSpPr>
          <p:nvPr/>
        </p:nvSpPr>
        <p:spPr bwMode="auto">
          <a:xfrm rot="20196338">
            <a:off x="2844471" y="4975332"/>
            <a:ext cx="179020" cy="180000"/>
          </a:xfrm>
          <a:custGeom>
            <a:avLst/>
            <a:gdLst/>
            <a:ahLst/>
            <a:cxnLst>
              <a:cxn ang="0">
                <a:pos x="1699" y="601"/>
              </a:cxn>
              <a:cxn ang="0">
                <a:pos x="1699" y="601"/>
              </a:cxn>
              <a:cxn ang="0">
                <a:pos x="1299" y="748"/>
              </a:cxn>
              <a:cxn ang="0">
                <a:pos x="1055" y="82"/>
              </a:cxn>
              <a:cxn ang="0">
                <a:pos x="919" y="20"/>
              </a:cxn>
              <a:cxn ang="0">
                <a:pos x="284" y="253"/>
              </a:cxn>
              <a:cxn ang="0">
                <a:pos x="221" y="389"/>
              </a:cxn>
              <a:cxn ang="0">
                <a:pos x="465" y="1055"/>
              </a:cxn>
              <a:cxn ang="0">
                <a:pos x="84" y="1195"/>
              </a:cxn>
              <a:cxn ang="0">
                <a:pos x="79" y="1316"/>
              </a:cxn>
              <a:cxn ang="0">
                <a:pos x="1099" y="1788"/>
              </a:cxn>
              <a:cxn ang="0">
                <a:pos x="1310" y="1710"/>
              </a:cxn>
              <a:cxn ang="0">
                <a:pos x="1781" y="690"/>
              </a:cxn>
              <a:cxn ang="0">
                <a:pos x="1699" y="601"/>
              </a:cxn>
            </a:cxnLst>
            <a:rect l="0" t="0" r="r" b="b"/>
            <a:pathLst>
              <a:path w="1818" h="1825">
                <a:moveTo>
                  <a:pt x="1699" y="601"/>
                </a:moveTo>
                <a:lnTo>
                  <a:pt x="1699" y="601"/>
                </a:lnTo>
                <a:lnTo>
                  <a:pt x="1299" y="748"/>
                </a:lnTo>
                <a:lnTo>
                  <a:pt x="1055" y="82"/>
                </a:lnTo>
                <a:cubicBezTo>
                  <a:pt x="1035" y="28"/>
                  <a:pt x="973" y="0"/>
                  <a:pt x="919" y="20"/>
                </a:cubicBezTo>
                <a:lnTo>
                  <a:pt x="284" y="253"/>
                </a:lnTo>
                <a:cubicBezTo>
                  <a:pt x="229" y="273"/>
                  <a:pt x="201" y="334"/>
                  <a:pt x="221" y="389"/>
                </a:cubicBezTo>
                <a:lnTo>
                  <a:pt x="465" y="1055"/>
                </a:lnTo>
                <a:lnTo>
                  <a:pt x="84" y="1195"/>
                </a:lnTo>
                <a:cubicBezTo>
                  <a:pt x="2" y="1225"/>
                  <a:pt x="0" y="1280"/>
                  <a:pt x="79" y="1316"/>
                </a:cubicBezTo>
                <a:lnTo>
                  <a:pt x="1099" y="1788"/>
                </a:lnTo>
                <a:cubicBezTo>
                  <a:pt x="1178" y="1825"/>
                  <a:pt x="1273" y="1790"/>
                  <a:pt x="1310" y="1710"/>
                </a:cubicBezTo>
                <a:lnTo>
                  <a:pt x="1781" y="690"/>
                </a:lnTo>
                <a:cubicBezTo>
                  <a:pt x="1818" y="611"/>
                  <a:pt x="1781" y="571"/>
                  <a:pt x="1699" y="601"/>
                </a:cubicBezTo>
                <a:close/>
              </a:path>
            </a:pathLst>
          </a:custGeom>
          <a:noFill/>
          <a:ln w="19050">
            <a:solidFill>
              <a:schemeClr val="bg1">
                <a:lumMod val="50000"/>
              </a:schemeClr>
            </a:solidFill>
            <a:prstDash val="solid"/>
            <a:round/>
            <a:headEnd/>
            <a:tailEnd/>
          </a:ln>
        </p:spPr>
        <p:txBody>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50A6"/>
              </a:buClr>
            </a:pPr>
            <a:endParaRPr lang="en-US" sz="1100" dirty="0">
              <a:solidFill>
                <a:srgbClr val="ED6737"/>
              </a:solidFill>
            </a:endParaRPr>
          </a:p>
        </p:txBody>
      </p:sp>
      <p:sp>
        <p:nvSpPr>
          <p:cNvPr id="3" name="Freeform 7">
            <a:extLst>
              <a:ext uri="{FF2B5EF4-FFF2-40B4-BE49-F238E27FC236}">
                <a16:creationId xmlns:a16="http://schemas.microsoft.com/office/drawing/2014/main" id="{502AA036-CB2D-143F-A097-7AC38A982730}"/>
              </a:ext>
            </a:extLst>
          </p:cNvPr>
          <p:cNvSpPr>
            <a:spLocks noChangeAspect="1"/>
          </p:cNvSpPr>
          <p:nvPr/>
        </p:nvSpPr>
        <p:spPr bwMode="auto">
          <a:xfrm rot="20196338">
            <a:off x="10360790" y="4975331"/>
            <a:ext cx="179020" cy="180000"/>
          </a:xfrm>
          <a:custGeom>
            <a:avLst/>
            <a:gdLst/>
            <a:ahLst/>
            <a:cxnLst>
              <a:cxn ang="0">
                <a:pos x="1699" y="601"/>
              </a:cxn>
              <a:cxn ang="0">
                <a:pos x="1699" y="601"/>
              </a:cxn>
              <a:cxn ang="0">
                <a:pos x="1299" y="748"/>
              </a:cxn>
              <a:cxn ang="0">
                <a:pos x="1055" y="82"/>
              </a:cxn>
              <a:cxn ang="0">
                <a:pos x="919" y="20"/>
              </a:cxn>
              <a:cxn ang="0">
                <a:pos x="284" y="253"/>
              </a:cxn>
              <a:cxn ang="0">
                <a:pos x="221" y="389"/>
              </a:cxn>
              <a:cxn ang="0">
                <a:pos x="465" y="1055"/>
              </a:cxn>
              <a:cxn ang="0">
                <a:pos x="84" y="1195"/>
              </a:cxn>
              <a:cxn ang="0">
                <a:pos x="79" y="1316"/>
              </a:cxn>
              <a:cxn ang="0">
                <a:pos x="1099" y="1788"/>
              </a:cxn>
              <a:cxn ang="0">
                <a:pos x="1310" y="1710"/>
              </a:cxn>
              <a:cxn ang="0">
                <a:pos x="1781" y="690"/>
              </a:cxn>
              <a:cxn ang="0">
                <a:pos x="1699" y="601"/>
              </a:cxn>
            </a:cxnLst>
            <a:rect l="0" t="0" r="r" b="b"/>
            <a:pathLst>
              <a:path w="1818" h="1825">
                <a:moveTo>
                  <a:pt x="1699" y="601"/>
                </a:moveTo>
                <a:lnTo>
                  <a:pt x="1699" y="601"/>
                </a:lnTo>
                <a:lnTo>
                  <a:pt x="1299" y="748"/>
                </a:lnTo>
                <a:lnTo>
                  <a:pt x="1055" y="82"/>
                </a:lnTo>
                <a:cubicBezTo>
                  <a:pt x="1035" y="28"/>
                  <a:pt x="973" y="0"/>
                  <a:pt x="919" y="20"/>
                </a:cubicBezTo>
                <a:lnTo>
                  <a:pt x="284" y="253"/>
                </a:lnTo>
                <a:cubicBezTo>
                  <a:pt x="229" y="273"/>
                  <a:pt x="201" y="334"/>
                  <a:pt x="221" y="389"/>
                </a:cubicBezTo>
                <a:lnTo>
                  <a:pt x="465" y="1055"/>
                </a:lnTo>
                <a:lnTo>
                  <a:pt x="84" y="1195"/>
                </a:lnTo>
                <a:cubicBezTo>
                  <a:pt x="2" y="1225"/>
                  <a:pt x="0" y="1280"/>
                  <a:pt x="79" y="1316"/>
                </a:cubicBezTo>
                <a:lnTo>
                  <a:pt x="1099" y="1788"/>
                </a:lnTo>
                <a:cubicBezTo>
                  <a:pt x="1178" y="1825"/>
                  <a:pt x="1273" y="1790"/>
                  <a:pt x="1310" y="1710"/>
                </a:cubicBezTo>
                <a:lnTo>
                  <a:pt x="1781" y="690"/>
                </a:lnTo>
                <a:cubicBezTo>
                  <a:pt x="1818" y="611"/>
                  <a:pt x="1781" y="571"/>
                  <a:pt x="1699" y="601"/>
                </a:cubicBezTo>
                <a:close/>
              </a:path>
            </a:pathLst>
          </a:custGeom>
          <a:noFill/>
          <a:ln w="19050">
            <a:solidFill>
              <a:schemeClr val="bg1">
                <a:lumMod val="50000"/>
              </a:schemeClr>
            </a:solidFill>
            <a:prstDash val="solid"/>
            <a:round/>
            <a:headEnd/>
            <a:tailEnd/>
          </a:ln>
        </p:spPr>
        <p:txBody>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50A6"/>
              </a:buClr>
            </a:pPr>
            <a:endParaRPr lang="en-US" sz="1100" dirty="0">
              <a:solidFill>
                <a:srgbClr val="ED6737"/>
              </a:solidFill>
            </a:endParaRPr>
          </a:p>
        </p:txBody>
      </p:sp>
      <p:sp>
        <p:nvSpPr>
          <p:cNvPr id="4" name="TextovéPole 3">
            <a:extLst>
              <a:ext uri="{FF2B5EF4-FFF2-40B4-BE49-F238E27FC236}">
                <a16:creationId xmlns:a16="http://schemas.microsoft.com/office/drawing/2014/main" id="{B7C65774-9928-F5B0-776C-198549135722}"/>
              </a:ext>
            </a:extLst>
          </p:cNvPr>
          <p:cNvSpPr txBox="1"/>
          <p:nvPr/>
        </p:nvSpPr>
        <p:spPr>
          <a:xfrm>
            <a:off x="3782175" y="1840614"/>
            <a:ext cx="684076" cy="307777"/>
          </a:xfrm>
          <a:prstGeom prst="rect">
            <a:avLst/>
          </a:prstGeom>
          <a:noFill/>
        </p:spPr>
        <p:txBody>
          <a:bodyPr wrap="square" rtlCol="0">
            <a:spAutoFit/>
          </a:bodyPr>
          <a:lstStyle/>
          <a:p>
            <a:r>
              <a:rPr lang="cs-CZ" sz="1400" b="1" dirty="0"/>
              <a:t>39 %</a:t>
            </a:r>
            <a:endParaRPr lang="en-US" sz="1400" b="1" dirty="0"/>
          </a:p>
        </p:txBody>
      </p:sp>
      <p:sp>
        <p:nvSpPr>
          <p:cNvPr id="10" name="TextovéPole 9">
            <a:extLst>
              <a:ext uri="{FF2B5EF4-FFF2-40B4-BE49-F238E27FC236}">
                <a16:creationId xmlns:a16="http://schemas.microsoft.com/office/drawing/2014/main" id="{60A53056-B83E-F224-212E-93F374911B90}"/>
              </a:ext>
            </a:extLst>
          </p:cNvPr>
          <p:cNvSpPr txBox="1"/>
          <p:nvPr/>
        </p:nvSpPr>
        <p:spPr>
          <a:xfrm>
            <a:off x="3822475" y="4674493"/>
            <a:ext cx="684076" cy="307777"/>
          </a:xfrm>
          <a:prstGeom prst="rect">
            <a:avLst/>
          </a:prstGeom>
          <a:noFill/>
        </p:spPr>
        <p:txBody>
          <a:bodyPr wrap="square" rtlCol="0">
            <a:spAutoFit/>
          </a:bodyPr>
          <a:lstStyle/>
          <a:p>
            <a:r>
              <a:rPr lang="cs-CZ" sz="1400" b="1" dirty="0"/>
              <a:t>20 %</a:t>
            </a:r>
            <a:endParaRPr lang="en-US" sz="1400" b="1" dirty="0"/>
          </a:p>
        </p:txBody>
      </p:sp>
      <p:sp>
        <p:nvSpPr>
          <p:cNvPr id="23" name="TextovéPole 22">
            <a:extLst>
              <a:ext uri="{FF2B5EF4-FFF2-40B4-BE49-F238E27FC236}">
                <a16:creationId xmlns:a16="http://schemas.microsoft.com/office/drawing/2014/main" id="{9B544DF9-8630-ABAE-3DD7-FB24F47629F9}"/>
              </a:ext>
            </a:extLst>
          </p:cNvPr>
          <p:cNvSpPr txBox="1"/>
          <p:nvPr/>
        </p:nvSpPr>
        <p:spPr>
          <a:xfrm>
            <a:off x="7622633" y="4695636"/>
            <a:ext cx="684076" cy="307777"/>
          </a:xfrm>
          <a:prstGeom prst="rect">
            <a:avLst/>
          </a:prstGeom>
          <a:noFill/>
        </p:spPr>
        <p:txBody>
          <a:bodyPr wrap="square" rtlCol="0">
            <a:spAutoFit/>
          </a:bodyPr>
          <a:lstStyle/>
          <a:p>
            <a:r>
              <a:rPr lang="cs-CZ" sz="1400" b="1" dirty="0"/>
              <a:t>28 %</a:t>
            </a:r>
            <a:endParaRPr lang="en-US" sz="1400" b="1" dirty="0"/>
          </a:p>
        </p:txBody>
      </p:sp>
      <p:sp>
        <p:nvSpPr>
          <p:cNvPr id="38" name="TextovéPole 37">
            <a:extLst>
              <a:ext uri="{FF2B5EF4-FFF2-40B4-BE49-F238E27FC236}">
                <a16:creationId xmlns:a16="http://schemas.microsoft.com/office/drawing/2014/main" id="{BBA18981-45AC-C3DC-0B3C-5D1FD01ED606}"/>
              </a:ext>
            </a:extLst>
          </p:cNvPr>
          <p:cNvSpPr txBox="1"/>
          <p:nvPr/>
        </p:nvSpPr>
        <p:spPr>
          <a:xfrm>
            <a:off x="7587127" y="1872030"/>
            <a:ext cx="684076" cy="307777"/>
          </a:xfrm>
          <a:prstGeom prst="rect">
            <a:avLst/>
          </a:prstGeom>
          <a:noFill/>
        </p:spPr>
        <p:txBody>
          <a:bodyPr wrap="square" rtlCol="0">
            <a:spAutoFit/>
          </a:bodyPr>
          <a:lstStyle/>
          <a:p>
            <a:r>
              <a:rPr lang="cs-CZ" sz="1400" b="1" dirty="0"/>
              <a:t>36 %</a:t>
            </a:r>
            <a:endParaRPr lang="en-US" sz="1400" b="1" dirty="0"/>
          </a:p>
        </p:txBody>
      </p:sp>
    </p:spTree>
    <p:extLst>
      <p:ext uri="{BB962C8B-B14F-4D97-AF65-F5344CB8AC3E}">
        <p14:creationId xmlns:p14="http://schemas.microsoft.com/office/powerpoint/2010/main" val="2990471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F3A4CE5F-E8F9-59A7-BC92-6F271B4C2BA6}"/>
              </a:ext>
            </a:extLst>
          </p:cNvPr>
          <p:cNvSpPr>
            <a:spLocks noGrp="1"/>
          </p:cNvSpPr>
          <p:nvPr>
            <p:ph type="body" sz="quarter" idx="10"/>
          </p:nvPr>
        </p:nvSpPr>
        <p:spPr>
          <a:xfrm>
            <a:off x="241200" y="1260000"/>
            <a:ext cx="11607900" cy="642385"/>
          </a:xfrm>
        </p:spPr>
        <p:txBody>
          <a:bodyPr/>
          <a:lstStyle/>
          <a:p>
            <a:r>
              <a:rPr lang="cs-CZ" dirty="0"/>
              <a:t>Průměr aktuálních úrokových sazeb hypoték odhadují lidé u tříleté i pětileté fixace nejčastěji na 5,5-7 %. Zpětně úrokovou sazbu v roce 2013 odhadují nejčastěji u tříleté i pětileté fixace v rozpětí 1-4 %.</a:t>
            </a:r>
            <a:endParaRPr lang="en-US" dirty="0"/>
          </a:p>
        </p:txBody>
      </p:sp>
      <p:sp>
        <p:nvSpPr>
          <p:cNvPr id="3" name="Nadpis 2">
            <a:extLst>
              <a:ext uri="{FF2B5EF4-FFF2-40B4-BE49-F238E27FC236}">
                <a16:creationId xmlns:a16="http://schemas.microsoft.com/office/drawing/2014/main" id="{7AFC1BBD-ACD3-64E6-9390-28B81BB41F10}"/>
              </a:ext>
            </a:extLst>
          </p:cNvPr>
          <p:cNvSpPr>
            <a:spLocks noGrp="1"/>
          </p:cNvSpPr>
          <p:nvPr>
            <p:ph type="title"/>
          </p:nvPr>
        </p:nvSpPr>
        <p:spPr/>
        <p:txBody>
          <a:bodyPr>
            <a:normAutofit fontScale="90000"/>
          </a:bodyPr>
          <a:lstStyle/>
          <a:p>
            <a:r>
              <a:rPr lang="cs-CZ" dirty="0"/>
              <a:t>VNÍMÁNÍ SOUČASNÝCH ÚROKOVÝCH SAZEB HYPOTÉK A SAZEB PŘED DESETI LETY</a:t>
            </a:r>
            <a:endParaRPr lang="en-US" dirty="0"/>
          </a:p>
        </p:txBody>
      </p:sp>
      <p:graphicFrame>
        <p:nvGraphicFramePr>
          <p:cNvPr id="4" name="Graf 3">
            <a:extLst>
              <a:ext uri="{FF2B5EF4-FFF2-40B4-BE49-F238E27FC236}">
                <a16:creationId xmlns:a16="http://schemas.microsoft.com/office/drawing/2014/main" id="{FE9B9F76-39F4-76D7-9574-98EE764A5CA6}"/>
              </a:ext>
            </a:extLst>
          </p:cNvPr>
          <p:cNvGraphicFramePr/>
          <p:nvPr>
            <p:extLst>
              <p:ext uri="{D42A27DB-BD31-4B8C-83A1-F6EECF244321}">
                <p14:modId xmlns:p14="http://schemas.microsoft.com/office/powerpoint/2010/main" val="3420229739"/>
              </p:ext>
            </p:extLst>
          </p:nvPr>
        </p:nvGraphicFramePr>
        <p:xfrm>
          <a:off x="140863" y="2054784"/>
          <a:ext cx="5752386" cy="3381216"/>
        </p:xfrm>
        <a:graphic>
          <a:graphicData uri="http://schemas.openxmlformats.org/drawingml/2006/chart">
            <c:chart xmlns:c="http://schemas.openxmlformats.org/drawingml/2006/chart" xmlns:r="http://schemas.openxmlformats.org/officeDocument/2006/relationships" r:id="rId2"/>
          </a:graphicData>
        </a:graphic>
      </p:graphicFrame>
      <p:sp>
        <p:nvSpPr>
          <p:cNvPr id="5" name="Zástupný text 3">
            <a:extLst>
              <a:ext uri="{FF2B5EF4-FFF2-40B4-BE49-F238E27FC236}">
                <a16:creationId xmlns:a16="http://schemas.microsoft.com/office/drawing/2014/main" id="{03B4BF28-D486-77CD-E7AB-AD5790264358}"/>
              </a:ext>
            </a:extLst>
          </p:cNvPr>
          <p:cNvSpPr txBox="1">
            <a:spLocks/>
          </p:cNvSpPr>
          <p:nvPr/>
        </p:nvSpPr>
        <p:spPr>
          <a:xfrm>
            <a:off x="597600" y="5367420"/>
            <a:ext cx="10586475" cy="615553"/>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n=</a:t>
            </a:r>
            <a:r>
              <a:rPr lang="cs-CZ" sz="1000" i="1" dirty="0">
                <a:solidFill>
                  <a:srgbClr val="FFFFFF">
                    <a:lumMod val="50000"/>
                  </a:srgbClr>
                </a:solidFill>
                <a:latin typeface="Arial" panose="020B0604020202020204" pitchFamily="34" charset="0"/>
                <a:cs typeface="Arial" pitchFamily="34" charset="0"/>
              </a:rPr>
              <a:t>1007</a:t>
            </a:r>
            <a:endPar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Q24. Dokážete určit, na kolika procentech je nyní průměrně úroková sazba hypoték s tříletou fixací?, Q25. Dokážete určit, na kolika procentech je nyní průměrně úroková sazba hypoték s pětiletou fixací?, Q26. Dokážete určit, na kolika procentech byla úroková sazba hypoték s tříletou fixací v roce 2013?, Q27. Dokážete určit, na kolika procentech byla úroková sazba hypoték s pětiletou fixací v roce 2013?</a:t>
            </a:r>
          </a:p>
        </p:txBody>
      </p:sp>
      <p:sp>
        <p:nvSpPr>
          <p:cNvPr id="6" name="Obdélník 5">
            <a:extLst>
              <a:ext uri="{FF2B5EF4-FFF2-40B4-BE49-F238E27FC236}">
                <a16:creationId xmlns:a16="http://schemas.microsoft.com/office/drawing/2014/main" id="{2AC6B02A-ECD8-7AB4-5894-10841CEE136B}"/>
              </a:ext>
            </a:extLst>
          </p:cNvPr>
          <p:cNvSpPr/>
          <p:nvPr/>
        </p:nvSpPr>
        <p:spPr>
          <a:xfrm>
            <a:off x="0" y="1799911"/>
            <a:ext cx="6096000" cy="34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rPr>
              <a:t>ODHADOVANÝ PRŮMĚR AKTU</a:t>
            </a:r>
            <a:r>
              <a:rPr lang="cs-CZ" sz="1400" b="1" dirty="0">
                <a:solidFill>
                  <a:srgbClr val="000000"/>
                </a:solidFill>
                <a:latin typeface="Arial" panose="020B0604020202020204"/>
              </a:rPr>
              <a:t>ÁLNÍ ÚROKOVÉ SAZBY HYPOTÉK</a:t>
            </a:r>
            <a:endPar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aphicFrame>
        <p:nvGraphicFramePr>
          <p:cNvPr id="7" name="Graf 6">
            <a:extLst>
              <a:ext uri="{FF2B5EF4-FFF2-40B4-BE49-F238E27FC236}">
                <a16:creationId xmlns:a16="http://schemas.microsoft.com/office/drawing/2014/main" id="{8360B4A3-6349-2082-2FD4-E17E062DA822}"/>
              </a:ext>
            </a:extLst>
          </p:cNvPr>
          <p:cNvGraphicFramePr/>
          <p:nvPr>
            <p:extLst>
              <p:ext uri="{D42A27DB-BD31-4B8C-83A1-F6EECF244321}">
                <p14:modId xmlns:p14="http://schemas.microsoft.com/office/powerpoint/2010/main" val="3493387066"/>
              </p:ext>
            </p:extLst>
          </p:nvPr>
        </p:nvGraphicFramePr>
        <p:xfrm>
          <a:off x="6030679" y="2054784"/>
          <a:ext cx="5752386" cy="3381216"/>
        </p:xfrm>
        <a:graphic>
          <a:graphicData uri="http://schemas.openxmlformats.org/drawingml/2006/chart">
            <c:chart xmlns:c="http://schemas.openxmlformats.org/drawingml/2006/chart" xmlns:r="http://schemas.openxmlformats.org/officeDocument/2006/relationships" r:id="rId3"/>
          </a:graphicData>
        </a:graphic>
      </p:graphicFrame>
      <p:sp>
        <p:nvSpPr>
          <p:cNvPr id="8" name="Obdélník 7">
            <a:extLst>
              <a:ext uri="{FF2B5EF4-FFF2-40B4-BE49-F238E27FC236}">
                <a16:creationId xmlns:a16="http://schemas.microsoft.com/office/drawing/2014/main" id="{4CE50376-ECA1-3C97-5ED7-7F0603B39AC9}"/>
              </a:ext>
            </a:extLst>
          </p:cNvPr>
          <p:cNvSpPr/>
          <p:nvPr/>
        </p:nvSpPr>
        <p:spPr>
          <a:xfrm>
            <a:off x="5889816" y="1799911"/>
            <a:ext cx="6096000" cy="34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rPr>
              <a:t>ODHAD </a:t>
            </a:r>
            <a:r>
              <a:rPr lang="cs-CZ" sz="1400" b="1" dirty="0">
                <a:solidFill>
                  <a:srgbClr val="000000"/>
                </a:solidFill>
                <a:latin typeface="Arial" panose="020B0604020202020204"/>
              </a:rPr>
              <a:t>ÚROKOVÉ SAZBY HYPOTÉK V ROCE 2013</a:t>
            </a:r>
            <a:endPar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9" name="Obdélník 8">
            <a:extLst>
              <a:ext uri="{FF2B5EF4-FFF2-40B4-BE49-F238E27FC236}">
                <a16:creationId xmlns:a16="http://schemas.microsoft.com/office/drawing/2014/main" id="{2B91DAD5-07F1-495F-2BC6-99894F3DC2D4}"/>
              </a:ext>
            </a:extLst>
          </p:cNvPr>
          <p:cNvSpPr/>
          <p:nvPr/>
        </p:nvSpPr>
        <p:spPr>
          <a:xfrm>
            <a:off x="118384" y="4716264"/>
            <a:ext cx="11342212" cy="434856"/>
          </a:xfrm>
          <a:prstGeom prst="rect">
            <a:avLst/>
          </a:prstGeom>
          <a:solidFill>
            <a:schemeClr val="accent4">
              <a:lumMod val="50000"/>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b"/>
          <a:lstStyle/>
          <a:p>
            <a:pPr algn="ctr"/>
            <a:endParaRPr lang="en-US" sz="500" dirty="0"/>
          </a:p>
        </p:txBody>
      </p:sp>
    </p:spTree>
    <p:extLst>
      <p:ext uri="{BB962C8B-B14F-4D97-AF65-F5344CB8AC3E}">
        <p14:creationId xmlns:p14="http://schemas.microsoft.com/office/powerpoint/2010/main" val="1028294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5E6D710C-8265-30F1-EE0B-3D41C6FA5303}"/>
              </a:ext>
            </a:extLst>
          </p:cNvPr>
          <p:cNvSpPr>
            <a:spLocks noGrp="1"/>
          </p:cNvSpPr>
          <p:nvPr>
            <p:ph type="body" sz="quarter" idx="10"/>
          </p:nvPr>
        </p:nvSpPr>
        <p:spPr>
          <a:xfrm>
            <a:off x="241200" y="1260000"/>
            <a:ext cx="11607900" cy="642385"/>
          </a:xfrm>
        </p:spPr>
        <p:txBody>
          <a:bodyPr/>
          <a:lstStyle/>
          <a:p>
            <a:r>
              <a:rPr lang="cs-CZ" dirty="0"/>
              <a:t>Více než třetina lidí odhaduje, že na pětimilionovou hypotéku je třeba půl milionu až milion korun z vlastních zdrojů. Třetina lidí si pak také myslí, že průměrná aktuální měsíční splátka u pětimilionové hypotéky při délce úvěru na 30 let je 20 000-30 000 Kč. </a:t>
            </a:r>
            <a:endParaRPr lang="en-US" dirty="0"/>
          </a:p>
        </p:txBody>
      </p:sp>
      <p:sp>
        <p:nvSpPr>
          <p:cNvPr id="3" name="Nadpis 2">
            <a:extLst>
              <a:ext uri="{FF2B5EF4-FFF2-40B4-BE49-F238E27FC236}">
                <a16:creationId xmlns:a16="http://schemas.microsoft.com/office/drawing/2014/main" id="{2BE4235F-3E0C-AA67-E8F0-25E8E4A99FEE}"/>
              </a:ext>
            </a:extLst>
          </p:cNvPr>
          <p:cNvSpPr>
            <a:spLocks noGrp="1"/>
          </p:cNvSpPr>
          <p:nvPr>
            <p:ph type="title"/>
          </p:nvPr>
        </p:nvSpPr>
        <p:spPr/>
        <p:txBody>
          <a:bodyPr>
            <a:normAutofit fontScale="90000"/>
          </a:bodyPr>
          <a:lstStyle/>
          <a:p>
            <a:r>
              <a:rPr lang="cs-CZ" dirty="0"/>
              <a:t>HYPOTÉKA, VLASTNÍ ZDROJE A MĚSÍČNÍ SPLÁTKA – PĚTIMILIONOVÁ HYPOTÉKA</a:t>
            </a:r>
            <a:endParaRPr lang="en-US" dirty="0"/>
          </a:p>
        </p:txBody>
      </p:sp>
      <p:sp>
        <p:nvSpPr>
          <p:cNvPr id="4" name="Zástupný text 3">
            <a:extLst>
              <a:ext uri="{FF2B5EF4-FFF2-40B4-BE49-F238E27FC236}">
                <a16:creationId xmlns:a16="http://schemas.microsoft.com/office/drawing/2014/main" id="{67B8B17A-5945-B415-B8F3-12DE10D1796B}"/>
              </a:ext>
            </a:extLst>
          </p:cNvPr>
          <p:cNvSpPr txBox="1">
            <a:spLocks/>
          </p:cNvSpPr>
          <p:nvPr/>
        </p:nvSpPr>
        <p:spPr>
          <a:xfrm>
            <a:off x="597600" y="5436000"/>
            <a:ext cx="10586475" cy="461665"/>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n=</a:t>
            </a:r>
            <a:r>
              <a:rPr lang="cs-CZ" sz="1000" i="1" dirty="0">
                <a:solidFill>
                  <a:srgbClr val="FFFFFF">
                    <a:lumMod val="50000"/>
                  </a:srgbClr>
                </a:solidFill>
                <a:latin typeface="Arial" panose="020B0604020202020204" pitchFamily="34" charset="0"/>
                <a:cs typeface="Arial" pitchFamily="34" charset="0"/>
              </a:rPr>
              <a:t>1007</a:t>
            </a:r>
            <a:endPar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Q28a. Kolik podle Vás musí mít člověk vlastních finančních zdrojů k pětimilionové hypotéce? Q28. Dokážete určit, kolik korun je průměrná aktuální měsíční splátka u pětimilionové hypotéky při délce úvěru na 30 let?</a:t>
            </a:r>
          </a:p>
        </p:txBody>
      </p:sp>
      <p:graphicFrame>
        <p:nvGraphicFramePr>
          <p:cNvPr id="5" name="Graf 4">
            <a:extLst>
              <a:ext uri="{FF2B5EF4-FFF2-40B4-BE49-F238E27FC236}">
                <a16:creationId xmlns:a16="http://schemas.microsoft.com/office/drawing/2014/main" id="{296C1041-F75E-CC4D-723B-31E69011895F}"/>
              </a:ext>
            </a:extLst>
          </p:cNvPr>
          <p:cNvGraphicFramePr/>
          <p:nvPr>
            <p:extLst>
              <p:ext uri="{D42A27DB-BD31-4B8C-83A1-F6EECF244321}">
                <p14:modId xmlns:p14="http://schemas.microsoft.com/office/powerpoint/2010/main" val="1617986529"/>
              </p:ext>
            </p:extLst>
          </p:nvPr>
        </p:nvGraphicFramePr>
        <p:xfrm>
          <a:off x="597600" y="4110202"/>
          <a:ext cx="7687201" cy="1386695"/>
        </p:xfrm>
        <a:graphic>
          <a:graphicData uri="http://schemas.openxmlformats.org/drawingml/2006/chart">
            <c:chart xmlns:c="http://schemas.openxmlformats.org/drawingml/2006/chart" xmlns:r="http://schemas.openxmlformats.org/officeDocument/2006/relationships" r:id="rId2"/>
          </a:graphicData>
        </a:graphic>
      </p:graphicFrame>
      <p:sp>
        <p:nvSpPr>
          <p:cNvPr id="6" name="Obdélník 5">
            <a:extLst>
              <a:ext uri="{FF2B5EF4-FFF2-40B4-BE49-F238E27FC236}">
                <a16:creationId xmlns:a16="http://schemas.microsoft.com/office/drawing/2014/main" id="{DAFFDC62-9A18-437F-80F7-08C7E6CA6935}"/>
              </a:ext>
            </a:extLst>
          </p:cNvPr>
          <p:cNvSpPr/>
          <p:nvPr/>
        </p:nvSpPr>
        <p:spPr>
          <a:xfrm>
            <a:off x="1040864" y="3792924"/>
            <a:ext cx="6538432" cy="428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cs-CZ" sz="1400" b="1" dirty="0">
                <a:solidFill>
                  <a:srgbClr val="000000"/>
                </a:solidFill>
                <a:latin typeface="Arial" panose="020B0604020202020204"/>
              </a:rPr>
              <a:t>AKTUÁLNÍ PRŮMĚRNÁ MĚSÍČNÍ SPLÁTKA PŘI DÉLCE ÚVĚRU NA 30 LET</a:t>
            </a:r>
            <a:endPar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8" name="TextovéPole 7">
            <a:extLst>
              <a:ext uri="{FF2B5EF4-FFF2-40B4-BE49-F238E27FC236}">
                <a16:creationId xmlns:a16="http://schemas.microsoft.com/office/drawing/2014/main" id="{BFCFEB7A-7AED-B71D-38EE-A3A5FDDA73B4}"/>
              </a:ext>
            </a:extLst>
          </p:cNvPr>
          <p:cNvSpPr txBox="1"/>
          <p:nvPr/>
        </p:nvSpPr>
        <p:spPr>
          <a:xfrm>
            <a:off x="8756293" y="2597191"/>
            <a:ext cx="3320965" cy="1754326"/>
          </a:xfrm>
          <a:prstGeom prst="rect">
            <a:avLst/>
          </a:prstGeom>
          <a:noFill/>
        </p:spPr>
        <p:txBody>
          <a:bodyPr wrap="square" rtlCol="0">
            <a:spAutoFit/>
          </a:bodyPr>
          <a:lstStyle/>
          <a:p>
            <a:pPr algn="just"/>
            <a:r>
              <a:rPr lang="cs-CZ" sz="1200" dirty="0"/>
              <a:t>Muži (37 %) častěji než ženy (31 %) odhadují průměrnou aktuální měsíční splátku u pěti-milionové hypotéky na 30 let ve výši 20 000-30 000 Kč.</a:t>
            </a:r>
          </a:p>
          <a:p>
            <a:pPr algn="just"/>
            <a:r>
              <a:rPr lang="cs-CZ" sz="1200" dirty="0"/>
              <a:t>Častěji odhadují výši aktuální měsíční splátky na 10 000-20 000 Kč lidé s čistým měsíčním příjmem domácnosti 80 001 Kč a více (34 %).</a:t>
            </a:r>
          </a:p>
          <a:p>
            <a:pPr algn="just"/>
            <a:r>
              <a:rPr lang="cs-CZ" sz="1200" dirty="0"/>
              <a:t>Odhad 20 000-30 000 Kč mají také častěji lidé, kteří aktuálně mají hypoteční úvěr (45 %).</a:t>
            </a:r>
            <a:endParaRPr lang="cs-CZ" dirty="0"/>
          </a:p>
        </p:txBody>
      </p:sp>
      <p:pic>
        <p:nvPicPr>
          <p:cNvPr id="10" name="Obrázek 9">
            <a:extLst>
              <a:ext uri="{FF2B5EF4-FFF2-40B4-BE49-F238E27FC236}">
                <a16:creationId xmlns:a16="http://schemas.microsoft.com/office/drawing/2014/main" id="{7F7EC9CF-56E4-76BE-8681-2CC55277958D}"/>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258339" y="2503617"/>
            <a:ext cx="612696" cy="612696"/>
          </a:xfrm>
          <a:prstGeom prst="rect">
            <a:avLst/>
          </a:prstGeom>
        </p:spPr>
      </p:pic>
      <p:graphicFrame>
        <p:nvGraphicFramePr>
          <p:cNvPr id="9" name="Graf 8">
            <a:extLst>
              <a:ext uri="{FF2B5EF4-FFF2-40B4-BE49-F238E27FC236}">
                <a16:creationId xmlns:a16="http://schemas.microsoft.com/office/drawing/2014/main" id="{421AB728-6B32-E635-C23E-F5053C851F22}"/>
              </a:ext>
            </a:extLst>
          </p:cNvPr>
          <p:cNvGraphicFramePr/>
          <p:nvPr>
            <p:extLst>
              <p:ext uri="{D42A27DB-BD31-4B8C-83A1-F6EECF244321}">
                <p14:modId xmlns:p14="http://schemas.microsoft.com/office/powerpoint/2010/main" val="3537581902"/>
              </p:ext>
            </p:extLst>
          </p:nvPr>
        </p:nvGraphicFramePr>
        <p:xfrm>
          <a:off x="597600" y="2211397"/>
          <a:ext cx="7660738" cy="1703973"/>
        </p:xfrm>
        <a:graphic>
          <a:graphicData uri="http://schemas.openxmlformats.org/drawingml/2006/chart">
            <c:chart xmlns:c="http://schemas.openxmlformats.org/drawingml/2006/chart" xmlns:r="http://schemas.openxmlformats.org/officeDocument/2006/relationships" r:id="rId4"/>
          </a:graphicData>
        </a:graphic>
      </p:graphicFrame>
      <p:sp>
        <p:nvSpPr>
          <p:cNvPr id="11" name="Obdélník 10">
            <a:extLst>
              <a:ext uri="{FF2B5EF4-FFF2-40B4-BE49-F238E27FC236}">
                <a16:creationId xmlns:a16="http://schemas.microsoft.com/office/drawing/2014/main" id="{B1C9B2CD-BF3F-7E96-44D9-415EE25F49F2}"/>
              </a:ext>
            </a:extLst>
          </p:cNvPr>
          <p:cNvSpPr/>
          <p:nvPr/>
        </p:nvSpPr>
        <p:spPr>
          <a:xfrm>
            <a:off x="699420" y="1875580"/>
            <a:ext cx="7022306" cy="3350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cs-CZ" sz="1400" b="1" dirty="0">
                <a:solidFill>
                  <a:srgbClr val="000000"/>
                </a:solidFill>
                <a:latin typeface="Arial" panose="020B0604020202020204"/>
              </a:rPr>
              <a:t>VLASTNÍ ZDROJE K PĚTIMILIONOVÉ HYPOTÉCE</a:t>
            </a:r>
            <a:endPar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120201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5E6D710C-8265-30F1-EE0B-3D41C6FA5303}"/>
              </a:ext>
            </a:extLst>
          </p:cNvPr>
          <p:cNvSpPr>
            <a:spLocks noGrp="1"/>
          </p:cNvSpPr>
          <p:nvPr>
            <p:ph type="body" sz="quarter" idx="10"/>
          </p:nvPr>
        </p:nvSpPr>
        <p:spPr>
          <a:xfrm>
            <a:off x="241200" y="1260000"/>
            <a:ext cx="11607900" cy="642385"/>
          </a:xfrm>
        </p:spPr>
        <p:txBody>
          <a:bodyPr/>
          <a:lstStyle/>
          <a:p>
            <a:r>
              <a:rPr lang="cs-CZ" dirty="0"/>
              <a:t>Pětina lidí si myslí, že na osmimilionovou hypotéku je třeba mít milion a půl až dva miliony Kč z vlastních zdrojů. Pětina má pak za to, že aktuální průměrná splátka je buď 30-40 tisíc nebo 40-50 tisíc Kč. Čtvrtina lidí neví. </a:t>
            </a:r>
            <a:endParaRPr lang="en-US" dirty="0"/>
          </a:p>
        </p:txBody>
      </p:sp>
      <p:sp>
        <p:nvSpPr>
          <p:cNvPr id="3" name="Nadpis 2">
            <a:extLst>
              <a:ext uri="{FF2B5EF4-FFF2-40B4-BE49-F238E27FC236}">
                <a16:creationId xmlns:a16="http://schemas.microsoft.com/office/drawing/2014/main" id="{2BE4235F-3E0C-AA67-E8F0-25E8E4A99FEE}"/>
              </a:ext>
            </a:extLst>
          </p:cNvPr>
          <p:cNvSpPr>
            <a:spLocks noGrp="1"/>
          </p:cNvSpPr>
          <p:nvPr>
            <p:ph type="title"/>
          </p:nvPr>
        </p:nvSpPr>
        <p:spPr/>
        <p:txBody>
          <a:bodyPr>
            <a:normAutofit fontScale="90000"/>
          </a:bodyPr>
          <a:lstStyle/>
          <a:p>
            <a:r>
              <a:rPr lang="cs-CZ" dirty="0"/>
              <a:t>HYPOTÉKA, VLASTNÍ ZDROJE A MĚSÍČNÍ SPLÁTKA – OSMIMILIONOVÁ HYPOTÉKA</a:t>
            </a:r>
            <a:endParaRPr lang="en-US" dirty="0"/>
          </a:p>
        </p:txBody>
      </p:sp>
      <p:sp>
        <p:nvSpPr>
          <p:cNvPr id="4" name="Zástupný text 3">
            <a:extLst>
              <a:ext uri="{FF2B5EF4-FFF2-40B4-BE49-F238E27FC236}">
                <a16:creationId xmlns:a16="http://schemas.microsoft.com/office/drawing/2014/main" id="{67B8B17A-5945-B415-B8F3-12DE10D1796B}"/>
              </a:ext>
            </a:extLst>
          </p:cNvPr>
          <p:cNvSpPr txBox="1">
            <a:spLocks/>
          </p:cNvSpPr>
          <p:nvPr/>
        </p:nvSpPr>
        <p:spPr>
          <a:xfrm>
            <a:off x="597600" y="5436000"/>
            <a:ext cx="10586475" cy="461665"/>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n=</a:t>
            </a:r>
            <a:r>
              <a:rPr lang="cs-CZ" sz="1000" i="1" dirty="0">
                <a:solidFill>
                  <a:srgbClr val="FFFFFF">
                    <a:lumMod val="50000"/>
                  </a:srgbClr>
                </a:solidFill>
                <a:latin typeface="Arial" panose="020B0604020202020204" pitchFamily="34" charset="0"/>
                <a:cs typeface="Arial" pitchFamily="34" charset="0"/>
              </a:rPr>
              <a:t>1007</a:t>
            </a:r>
            <a:endPar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Q28b. Dokážete určit, kolik korun je průměrná aktuální měsíční splátka u osmimilionové hypotéky při délce úvěru na 30 let? Q28c. Kolik podle Vás musí mít člověk vlastních finančních zdrojů k osmimilionové hypotéce?</a:t>
            </a:r>
          </a:p>
        </p:txBody>
      </p:sp>
      <p:graphicFrame>
        <p:nvGraphicFramePr>
          <p:cNvPr id="5" name="Graf 4">
            <a:extLst>
              <a:ext uri="{FF2B5EF4-FFF2-40B4-BE49-F238E27FC236}">
                <a16:creationId xmlns:a16="http://schemas.microsoft.com/office/drawing/2014/main" id="{296C1041-F75E-CC4D-723B-31E69011895F}"/>
              </a:ext>
            </a:extLst>
          </p:cNvPr>
          <p:cNvGraphicFramePr/>
          <p:nvPr>
            <p:extLst>
              <p:ext uri="{D42A27DB-BD31-4B8C-83A1-F6EECF244321}">
                <p14:modId xmlns:p14="http://schemas.microsoft.com/office/powerpoint/2010/main" val="778961655"/>
              </p:ext>
            </p:extLst>
          </p:nvPr>
        </p:nvGraphicFramePr>
        <p:xfrm>
          <a:off x="472520" y="4110473"/>
          <a:ext cx="7686000" cy="1386000"/>
        </p:xfrm>
        <a:graphic>
          <a:graphicData uri="http://schemas.openxmlformats.org/drawingml/2006/chart">
            <c:chart xmlns:c="http://schemas.openxmlformats.org/drawingml/2006/chart" xmlns:r="http://schemas.openxmlformats.org/officeDocument/2006/relationships" r:id="rId2"/>
          </a:graphicData>
        </a:graphic>
      </p:graphicFrame>
      <p:sp>
        <p:nvSpPr>
          <p:cNvPr id="6" name="Obdélník 5">
            <a:extLst>
              <a:ext uri="{FF2B5EF4-FFF2-40B4-BE49-F238E27FC236}">
                <a16:creationId xmlns:a16="http://schemas.microsoft.com/office/drawing/2014/main" id="{DAFFDC62-9A18-437F-80F7-08C7E6CA6935}"/>
              </a:ext>
            </a:extLst>
          </p:cNvPr>
          <p:cNvSpPr/>
          <p:nvPr/>
        </p:nvSpPr>
        <p:spPr>
          <a:xfrm>
            <a:off x="1040864" y="3792924"/>
            <a:ext cx="6538432" cy="428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cs-CZ" sz="1400" b="1" dirty="0">
                <a:solidFill>
                  <a:srgbClr val="000000"/>
                </a:solidFill>
                <a:latin typeface="Arial" panose="020B0604020202020204"/>
              </a:rPr>
              <a:t>AKTUÁLNÍ PRŮMĚRNÁ MĚSÍČNÍ SPLÁTKA PŘI DÉLCE ÚVĚRU NA 30 LET</a:t>
            </a:r>
            <a:endPar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11" name="Obdélník 10">
            <a:extLst>
              <a:ext uri="{FF2B5EF4-FFF2-40B4-BE49-F238E27FC236}">
                <a16:creationId xmlns:a16="http://schemas.microsoft.com/office/drawing/2014/main" id="{B1C9B2CD-BF3F-7E96-44D9-415EE25F49F2}"/>
              </a:ext>
            </a:extLst>
          </p:cNvPr>
          <p:cNvSpPr/>
          <p:nvPr/>
        </p:nvSpPr>
        <p:spPr>
          <a:xfrm>
            <a:off x="699420" y="1875600"/>
            <a:ext cx="7022306" cy="3350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cs-CZ" sz="1400" b="1" dirty="0">
                <a:solidFill>
                  <a:srgbClr val="000000"/>
                </a:solidFill>
                <a:latin typeface="Arial" panose="020B0604020202020204"/>
              </a:rPr>
              <a:t>VLASTNÍ ZDROJE K OSMIMILIONOVÉ HYPOTÉCE</a:t>
            </a:r>
            <a:endPar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aphicFrame>
        <p:nvGraphicFramePr>
          <p:cNvPr id="7" name="Graf 6">
            <a:extLst>
              <a:ext uri="{FF2B5EF4-FFF2-40B4-BE49-F238E27FC236}">
                <a16:creationId xmlns:a16="http://schemas.microsoft.com/office/drawing/2014/main" id="{839D2C6C-B854-F3E9-D22E-4FC4EAA963EA}"/>
              </a:ext>
            </a:extLst>
          </p:cNvPr>
          <p:cNvGraphicFramePr/>
          <p:nvPr>
            <p:extLst>
              <p:ext uri="{D42A27DB-BD31-4B8C-83A1-F6EECF244321}">
                <p14:modId xmlns:p14="http://schemas.microsoft.com/office/powerpoint/2010/main" val="3324969040"/>
              </p:ext>
            </p:extLst>
          </p:nvPr>
        </p:nvGraphicFramePr>
        <p:xfrm>
          <a:off x="472520" y="2210671"/>
          <a:ext cx="7563040" cy="17028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ovéPole 7">
            <a:extLst>
              <a:ext uri="{FF2B5EF4-FFF2-40B4-BE49-F238E27FC236}">
                <a16:creationId xmlns:a16="http://schemas.microsoft.com/office/drawing/2014/main" id="{5B1CE5AE-2D52-B624-4003-68532604D865}"/>
              </a:ext>
            </a:extLst>
          </p:cNvPr>
          <p:cNvSpPr txBox="1"/>
          <p:nvPr/>
        </p:nvSpPr>
        <p:spPr>
          <a:xfrm>
            <a:off x="8756293" y="2597191"/>
            <a:ext cx="3316645" cy="2123658"/>
          </a:xfrm>
          <a:prstGeom prst="rect">
            <a:avLst/>
          </a:prstGeom>
          <a:noFill/>
        </p:spPr>
        <p:txBody>
          <a:bodyPr wrap="square" rtlCol="0">
            <a:spAutoFit/>
          </a:bodyPr>
          <a:lstStyle/>
          <a:p>
            <a:pPr algn="just"/>
            <a:r>
              <a:rPr lang="cs-CZ" sz="1200" dirty="0"/>
              <a:t>Lidé s vyučením častěji nedokáží odpovědět ani na jednu z otázek. </a:t>
            </a:r>
          </a:p>
          <a:p>
            <a:pPr algn="just"/>
            <a:r>
              <a:rPr lang="cs-CZ" sz="1200" dirty="0"/>
              <a:t>Lidé s čistým měsíčním příjmem domácnosti od 60 do 70 tisíc Kč častěji uvádí průměrnou měsíční splátku mezi 30 a 40 tisíci Kč.</a:t>
            </a:r>
          </a:p>
          <a:p>
            <a:pPr algn="just"/>
            <a:r>
              <a:rPr lang="cs-CZ" sz="1200" dirty="0"/>
              <a:t>Lidé z Prahy častěji uvádí nutnost vlastních zdrojů k osmimilionové hypotéce od 1,5 milionu Kč do 2 milionů Kč. </a:t>
            </a:r>
          </a:p>
          <a:p>
            <a:pPr algn="just"/>
            <a:r>
              <a:rPr lang="cs-CZ" sz="1200" dirty="0"/>
              <a:t>Starší lidé nad 55 let častěji nedokáží určit, kolik je aktuální splátka ani kolik musí mít člověk vlastních zdrojů.</a:t>
            </a:r>
            <a:endParaRPr lang="cs-CZ" dirty="0"/>
          </a:p>
        </p:txBody>
      </p:sp>
      <p:pic>
        <p:nvPicPr>
          <p:cNvPr id="9" name="Obrázek 8">
            <a:extLst>
              <a:ext uri="{FF2B5EF4-FFF2-40B4-BE49-F238E27FC236}">
                <a16:creationId xmlns:a16="http://schemas.microsoft.com/office/drawing/2014/main" id="{E1F6F554-CF99-B0B6-4A68-4BEC7472B3A7}"/>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8258339" y="2503617"/>
            <a:ext cx="612696" cy="612696"/>
          </a:xfrm>
          <a:prstGeom prst="rect">
            <a:avLst/>
          </a:prstGeom>
        </p:spPr>
      </p:pic>
    </p:spTree>
    <p:extLst>
      <p:ext uri="{BB962C8B-B14F-4D97-AF65-F5344CB8AC3E}">
        <p14:creationId xmlns:p14="http://schemas.microsoft.com/office/powerpoint/2010/main" val="2032270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text 5">
            <a:extLst>
              <a:ext uri="{FF2B5EF4-FFF2-40B4-BE49-F238E27FC236}">
                <a16:creationId xmlns:a16="http://schemas.microsoft.com/office/drawing/2014/main" id="{CF60DFEF-3CEE-DF8C-FD29-532550CCE28D}"/>
              </a:ext>
            </a:extLst>
          </p:cNvPr>
          <p:cNvSpPr>
            <a:spLocks noGrp="1"/>
          </p:cNvSpPr>
          <p:nvPr>
            <p:ph type="body" sz="quarter" idx="10"/>
          </p:nvPr>
        </p:nvSpPr>
        <p:spPr>
          <a:xfrm>
            <a:off x="241200" y="1260000"/>
            <a:ext cx="11607900" cy="642385"/>
          </a:xfrm>
        </p:spPr>
        <p:txBody>
          <a:bodyPr/>
          <a:lstStyle/>
          <a:p>
            <a:r>
              <a:rPr lang="cs-CZ" dirty="0"/>
              <a:t>Většina Čechů si myslí, že ceny a nájmy bytů nebo domů jsou vysoké. Nejvíce si to myslí u cen novostaveb – bytů i domů. 54 % uvádí, že jsou velmi vysoké. </a:t>
            </a:r>
          </a:p>
        </p:txBody>
      </p:sp>
      <p:sp>
        <p:nvSpPr>
          <p:cNvPr id="5" name="Nadpis 4">
            <a:extLst>
              <a:ext uri="{FF2B5EF4-FFF2-40B4-BE49-F238E27FC236}">
                <a16:creationId xmlns:a16="http://schemas.microsoft.com/office/drawing/2014/main" id="{EB04CE4D-F86E-EA85-7744-F7583DBEC303}"/>
              </a:ext>
            </a:extLst>
          </p:cNvPr>
          <p:cNvSpPr>
            <a:spLocks noGrp="1"/>
          </p:cNvSpPr>
          <p:nvPr>
            <p:ph type="title"/>
          </p:nvPr>
        </p:nvSpPr>
        <p:spPr/>
        <p:txBody>
          <a:bodyPr>
            <a:normAutofit fontScale="90000"/>
          </a:bodyPr>
          <a:lstStyle/>
          <a:p>
            <a:r>
              <a:rPr lang="cs-CZ" dirty="0"/>
              <a:t>SOUČASNÉ CENY NEMOVITOSTÍ PODLE ČECHŮ I. BYTY, DOMY</a:t>
            </a:r>
          </a:p>
        </p:txBody>
      </p:sp>
      <p:graphicFrame>
        <p:nvGraphicFramePr>
          <p:cNvPr id="4" name="Graf 3">
            <a:extLst>
              <a:ext uri="{FF2B5EF4-FFF2-40B4-BE49-F238E27FC236}">
                <a16:creationId xmlns:a16="http://schemas.microsoft.com/office/drawing/2014/main" id="{7B40456D-341C-E78A-EF55-441CF994D6BD}"/>
              </a:ext>
            </a:extLst>
          </p:cNvPr>
          <p:cNvGraphicFramePr/>
          <p:nvPr>
            <p:extLst>
              <p:ext uri="{D42A27DB-BD31-4B8C-83A1-F6EECF244321}">
                <p14:modId xmlns:p14="http://schemas.microsoft.com/office/powerpoint/2010/main" val="1085301880"/>
              </p:ext>
            </p:extLst>
          </p:nvPr>
        </p:nvGraphicFramePr>
        <p:xfrm>
          <a:off x="119063" y="1775459"/>
          <a:ext cx="11249977" cy="3543301"/>
        </p:xfrm>
        <a:graphic>
          <a:graphicData uri="http://schemas.openxmlformats.org/drawingml/2006/chart">
            <c:chart xmlns:c="http://schemas.openxmlformats.org/drawingml/2006/chart" xmlns:r="http://schemas.openxmlformats.org/officeDocument/2006/relationships" r:id="rId2"/>
          </a:graphicData>
        </a:graphic>
      </p:graphicFrame>
      <p:sp>
        <p:nvSpPr>
          <p:cNvPr id="2" name="Zástupný text 3">
            <a:extLst>
              <a:ext uri="{FF2B5EF4-FFF2-40B4-BE49-F238E27FC236}">
                <a16:creationId xmlns:a16="http://schemas.microsoft.com/office/drawing/2014/main" id="{A8885480-C744-7080-08D4-FAC2312E511D}"/>
              </a:ext>
            </a:extLst>
          </p:cNvPr>
          <p:cNvSpPr txBox="1">
            <a:spLocks/>
          </p:cNvSpPr>
          <p:nvPr/>
        </p:nvSpPr>
        <p:spPr>
          <a:xfrm>
            <a:off x="597600" y="5436000"/>
            <a:ext cx="10586475" cy="461665"/>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Pozn.: </a:t>
            </a:r>
            <a:r>
              <a:rPr kumimoji="0" lang="cs-CZ" sz="100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T3B = součet odpovědí „Velmi vysoké/ý“+ „Vysoké/ý“ + „Spíše vysoké/ý“</a:t>
            </a:r>
            <a:endPar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 n=1007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Q33. Jak podle Vás hodnotíte současné ceny následujících typů nemovitostí a nájmů?</a:t>
            </a:r>
          </a:p>
        </p:txBody>
      </p:sp>
      <p:graphicFrame>
        <p:nvGraphicFramePr>
          <p:cNvPr id="7" name="Table 10">
            <a:extLst>
              <a:ext uri="{FF2B5EF4-FFF2-40B4-BE49-F238E27FC236}">
                <a16:creationId xmlns:a16="http://schemas.microsoft.com/office/drawing/2014/main" id="{8AE9758D-94BA-782D-7146-4D87E28EE484}"/>
              </a:ext>
            </a:extLst>
          </p:cNvPr>
          <p:cNvGraphicFramePr>
            <a:graphicFrameLocks noGrp="1"/>
          </p:cNvGraphicFramePr>
          <p:nvPr>
            <p:extLst>
              <p:ext uri="{D42A27DB-BD31-4B8C-83A1-F6EECF244321}">
                <p14:modId xmlns:p14="http://schemas.microsoft.com/office/powerpoint/2010/main" val="4085537853"/>
              </p:ext>
            </p:extLst>
          </p:nvPr>
        </p:nvGraphicFramePr>
        <p:xfrm>
          <a:off x="11105316" y="1539241"/>
          <a:ext cx="906058" cy="3063915"/>
        </p:xfrm>
        <a:graphic>
          <a:graphicData uri="http://schemas.openxmlformats.org/drawingml/2006/table">
            <a:tbl>
              <a:tblPr firstRow="1" bandRow="1">
                <a:tableStyleId>{5C22544A-7EE6-4342-B048-85BDC9FD1C3A}</a:tableStyleId>
              </a:tblPr>
              <a:tblGrid>
                <a:gridCol w="906058">
                  <a:extLst>
                    <a:ext uri="{9D8B030D-6E8A-4147-A177-3AD203B41FA5}">
                      <a16:colId xmlns:a16="http://schemas.microsoft.com/office/drawing/2014/main" val="3151481334"/>
                    </a:ext>
                  </a:extLst>
                </a:gridCol>
              </a:tblGrid>
              <a:tr h="313362">
                <a:tc>
                  <a:txBody>
                    <a:bodyPr/>
                    <a:lstStyle/>
                    <a:p>
                      <a:pPr algn="ctr"/>
                      <a:r>
                        <a:rPr lang="cs-CZ" sz="1400" b="1" dirty="0">
                          <a:solidFill>
                            <a:schemeClr val="tx1"/>
                          </a:solidFill>
                        </a:rPr>
                        <a:t>Vysoké</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83094299"/>
                  </a:ext>
                </a:extLst>
              </a:tr>
              <a:tr h="345734">
                <a:tc>
                  <a:txBody>
                    <a:bodyPr/>
                    <a:lstStyle/>
                    <a:p>
                      <a:pPr algn="ctr" fontAlgn="b"/>
                      <a:r>
                        <a:rPr lang="cs-CZ" sz="1200" b="1" i="0" u="none" strike="noStrike" dirty="0">
                          <a:solidFill>
                            <a:srgbClr val="000000"/>
                          </a:solidFill>
                          <a:effectLst/>
                          <a:latin typeface="+mj-lt"/>
                        </a:rPr>
                        <a:t>91 %</a:t>
                      </a:r>
                    </a:p>
                  </a:txBody>
                  <a:tcPr marL="9525" marR="9525" marT="9525"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37334091"/>
                  </a:ext>
                </a:extLst>
              </a:tr>
              <a:tr h="447926">
                <a:tc>
                  <a:txBody>
                    <a:bodyPr/>
                    <a:lstStyle/>
                    <a:p>
                      <a:pPr algn="ctr" fontAlgn="b"/>
                      <a:r>
                        <a:rPr lang="cs-CZ" sz="1200" b="1" i="0" u="none" strike="noStrike" dirty="0">
                          <a:solidFill>
                            <a:srgbClr val="000000"/>
                          </a:solidFill>
                          <a:effectLst/>
                          <a:latin typeface="+mj-lt"/>
                        </a:rPr>
                        <a:t>89 %</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971675104"/>
                  </a:ext>
                </a:extLst>
              </a:tr>
              <a:tr h="516739">
                <a:tc>
                  <a:txBody>
                    <a:bodyPr/>
                    <a:lstStyle/>
                    <a:p>
                      <a:pPr algn="ctr" fontAlgn="b"/>
                      <a:r>
                        <a:rPr lang="cs-CZ" sz="1200" b="1" i="0" u="none" strike="noStrike" dirty="0">
                          <a:solidFill>
                            <a:srgbClr val="000000"/>
                          </a:solidFill>
                          <a:effectLst/>
                          <a:latin typeface="+mj-lt"/>
                        </a:rPr>
                        <a:t>88 %</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57211455"/>
                  </a:ext>
                </a:extLst>
              </a:tr>
              <a:tr h="509803">
                <a:tc>
                  <a:txBody>
                    <a:bodyPr/>
                    <a:lstStyle/>
                    <a:p>
                      <a:pPr algn="ctr" fontAlgn="b"/>
                      <a:r>
                        <a:rPr lang="cs-CZ" sz="1200" b="1" i="0" u="none" strike="noStrike" dirty="0">
                          <a:solidFill>
                            <a:srgbClr val="000000"/>
                          </a:solidFill>
                          <a:effectLst/>
                          <a:latin typeface="+mj-lt"/>
                        </a:rPr>
                        <a:t>83 %</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97763786"/>
                  </a:ext>
                </a:extLst>
              </a:tr>
              <a:tr h="482425">
                <a:tc>
                  <a:txBody>
                    <a:bodyPr/>
                    <a:lstStyle/>
                    <a:p>
                      <a:pPr algn="ctr" fontAlgn="b"/>
                      <a:r>
                        <a:rPr lang="cs-CZ" sz="1200" b="1" i="0" u="none" strike="noStrike" dirty="0">
                          <a:solidFill>
                            <a:srgbClr val="000000"/>
                          </a:solidFill>
                          <a:effectLst/>
                          <a:latin typeface="+mj-lt"/>
                        </a:rPr>
                        <a:t>81 %</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14998721"/>
                  </a:ext>
                </a:extLst>
              </a:tr>
              <a:tr h="447926">
                <a:tc>
                  <a:txBody>
                    <a:bodyPr/>
                    <a:lstStyle/>
                    <a:p>
                      <a:pPr algn="ctr" fontAlgn="b"/>
                      <a:r>
                        <a:rPr lang="cs-CZ" sz="1200" b="1" i="0" u="none" strike="noStrike" dirty="0">
                          <a:solidFill>
                            <a:srgbClr val="000000"/>
                          </a:solidFill>
                          <a:effectLst/>
                          <a:latin typeface="+mj-lt"/>
                        </a:rPr>
                        <a:t>78 %</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55519963"/>
                  </a:ext>
                </a:extLst>
              </a:tr>
            </a:tbl>
          </a:graphicData>
        </a:graphic>
      </p:graphicFrame>
    </p:spTree>
    <p:extLst>
      <p:ext uri="{BB962C8B-B14F-4D97-AF65-F5344CB8AC3E}">
        <p14:creationId xmlns:p14="http://schemas.microsoft.com/office/powerpoint/2010/main" val="4003005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text 5">
            <a:extLst>
              <a:ext uri="{FF2B5EF4-FFF2-40B4-BE49-F238E27FC236}">
                <a16:creationId xmlns:a16="http://schemas.microsoft.com/office/drawing/2014/main" id="{CF60DFEF-3CEE-DF8C-FD29-532550CCE28D}"/>
              </a:ext>
            </a:extLst>
          </p:cNvPr>
          <p:cNvSpPr>
            <a:spLocks noGrp="1"/>
          </p:cNvSpPr>
          <p:nvPr>
            <p:ph type="body" sz="quarter" idx="10"/>
          </p:nvPr>
        </p:nvSpPr>
        <p:spPr/>
        <p:txBody>
          <a:bodyPr/>
          <a:lstStyle/>
          <a:p>
            <a:r>
              <a:rPr lang="cs-CZ" dirty="0"/>
              <a:t>Více než tři čtvrtiny lidí si myslí, že současnou cenu nemovitostí ovlivňuje výše úrokových sazeb hypotečních úvěrů. Tři čtvrtiny lidí pak uvádí, že ceny ovlivňuje růst energií. </a:t>
            </a:r>
          </a:p>
        </p:txBody>
      </p:sp>
      <p:sp>
        <p:nvSpPr>
          <p:cNvPr id="5" name="Nadpis 4">
            <a:extLst>
              <a:ext uri="{FF2B5EF4-FFF2-40B4-BE49-F238E27FC236}">
                <a16:creationId xmlns:a16="http://schemas.microsoft.com/office/drawing/2014/main" id="{EB04CE4D-F86E-EA85-7744-F7583DBEC303}"/>
              </a:ext>
            </a:extLst>
          </p:cNvPr>
          <p:cNvSpPr>
            <a:spLocks noGrp="1"/>
          </p:cNvSpPr>
          <p:nvPr>
            <p:ph type="title"/>
          </p:nvPr>
        </p:nvSpPr>
        <p:spPr/>
        <p:txBody>
          <a:bodyPr>
            <a:normAutofit fontScale="90000"/>
          </a:bodyPr>
          <a:lstStyle/>
          <a:p>
            <a:r>
              <a:rPr lang="cs-CZ" dirty="0"/>
              <a:t>VLIVY NA SOUČASNOU HODNOTU NEMOVITOSTÍ</a:t>
            </a:r>
          </a:p>
        </p:txBody>
      </p:sp>
      <p:sp>
        <p:nvSpPr>
          <p:cNvPr id="7" name="Zástupný text 3">
            <a:extLst>
              <a:ext uri="{FF2B5EF4-FFF2-40B4-BE49-F238E27FC236}">
                <a16:creationId xmlns:a16="http://schemas.microsoft.com/office/drawing/2014/main" id="{C97F55DC-10F2-703D-7297-28FD4B773C4C}"/>
              </a:ext>
            </a:extLst>
          </p:cNvPr>
          <p:cNvSpPr txBox="1">
            <a:spLocks/>
          </p:cNvSpPr>
          <p:nvPr/>
        </p:nvSpPr>
        <p:spPr>
          <a:xfrm>
            <a:off x="597600" y="5436000"/>
            <a:ext cx="10586475" cy="461665"/>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defTabSz="914400">
              <a:defRPr/>
            </a:pPr>
            <a:r>
              <a:rPr lang="cs-CZ" sz="1000" b="1" i="1" dirty="0">
                <a:solidFill>
                  <a:srgbClr val="FFFFFF">
                    <a:lumMod val="50000"/>
                  </a:srgbClr>
                </a:solidFill>
                <a:latin typeface="Arial" panose="020B0604020202020204" pitchFamily="34" charset="0"/>
                <a:cs typeface="Arial" pitchFamily="34" charset="0"/>
              </a:rPr>
              <a:t>Pozn.: </a:t>
            </a:r>
            <a:r>
              <a:rPr lang="cs-CZ" sz="1000" i="1" dirty="0">
                <a:solidFill>
                  <a:srgbClr val="FFFFFF">
                    <a:lumMod val="50000"/>
                  </a:srgbClr>
                </a:solidFill>
                <a:latin typeface="Arial" panose="020B0604020202020204" pitchFamily="34" charset="0"/>
                <a:cs typeface="Arial" pitchFamily="34" charset="0"/>
              </a:rPr>
              <a:t>T2B = sloučení odpovědí „Velmi ovlivňuje“ a „Spíše ovlivňuje“</a:t>
            </a:r>
            <a:endParaRPr lang="cs-CZ" sz="1000" b="1" i="1" dirty="0">
              <a:solidFill>
                <a:srgbClr val="FFFFFF">
                  <a:lumMod val="50000"/>
                </a:srgbClr>
              </a:solidFill>
              <a:latin typeface="Arial" panose="020B0604020202020204" pitchFamily="34" charset="0"/>
              <a:cs typeface="Arial" pitchFamily="34" charset="0"/>
            </a:endParaRPr>
          </a:p>
          <a:p>
            <a:pPr defTabSz="914400">
              <a:defRPr/>
            </a:pPr>
            <a:r>
              <a:rPr lang="cs-CZ" sz="1000" b="1" i="1" dirty="0">
                <a:solidFill>
                  <a:srgbClr val="FFFFFF">
                    <a:lumMod val="50000"/>
                  </a:srgbClr>
                </a:solidFill>
                <a:latin typeface="Arial" panose="020B0604020202020204" pitchFamily="34" charset="0"/>
                <a:cs typeface="Arial" pitchFamily="34" charset="0"/>
              </a:rPr>
              <a:t>Báze:</a:t>
            </a:r>
            <a:r>
              <a:rPr lang="cs-CZ" sz="1000" b="0" i="1" dirty="0">
                <a:solidFill>
                  <a:srgbClr val="FFFFFF">
                    <a:lumMod val="50000"/>
                  </a:srgbClr>
                </a:solidFill>
                <a:latin typeface="Arial" panose="020B0604020202020204" pitchFamily="34" charset="0"/>
                <a:cs typeface="Arial" pitchFamily="34" charset="0"/>
              </a:rPr>
              <a:t> říjen 2023 n=1007, leden 2023 n=1010</a:t>
            </a:r>
          </a:p>
          <a:p>
            <a:pPr defTabSz="914400">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Q37. Do jaké míry podle Vás ovlivňují současnou cenu nemovitostí následující vlivy? </a:t>
            </a:r>
          </a:p>
        </p:txBody>
      </p:sp>
      <p:graphicFrame>
        <p:nvGraphicFramePr>
          <p:cNvPr id="9" name="Graf 8">
            <a:extLst>
              <a:ext uri="{FF2B5EF4-FFF2-40B4-BE49-F238E27FC236}">
                <a16:creationId xmlns:a16="http://schemas.microsoft.com/office/drawing/2014/main" id="{86212094-1138-0A26-03C7-7E6516763643}"/>
              </a:ext>
            </a:extLst>
          </p:cNvPr>
          <p:cNvGraphicFramePr/>
          <p:nvPr>
            <p:extLst>
              <p:ext uri="{D42A27DB-BD31-4B8C-83A1-F6EECF244321}">
                <p14:modId xmlns:p14="http://schemas.microsoft.com/office/powerpoint/2010/main" val="3346830437"/>
              </p:ext>
            </p:extLst>
          </p:nvPr>
        </p:nvGraphicFramePr>
        <p:xfrm>
          <a:off x="499662" y="2041931"/>
          <a:ext cx="11125200" cy="346509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Tabulka 12">
            <a:extLst>
              <a:ext uri="{FF2B5EF4-FFF2-40B4-BE49-F238E27FC236}">
                <a16:creationId xmlns:a16="http://schemas.microsoft.com/office/drawing/2014/main" id="{8CF1E95D-12BE-3C36-3A1E-88F639C87271}"/>
              </a:ext>
            </a:extLst>
          </p:cNvPr>
          <p:cNvGraphicFramePr>
            <a:graphicFrameLocks noGrp="1"/>
          </p:cNvGraphicFramePr>
          <p:nvPr>
            <p:extLst>
              <p:ext uri="{D42A27DB-BD31-4B8C-83A1-F6EECF244321}">
                <p14:modId xmlns:p14="http://schemas.microsoft.com/office/powerpoint/2010/main" val="553734725"/>
              </p:ext>
            </p:extLst>
          </p:nvPr>
        </p:nvGraphicFramePr>
        <p:xfrm>
          <a:off x="1071687" y="1542385"/>
          <a:ext cx="10048626" cy="642386"/>
        </p:xfrm>
        <a:graphic>
          <a:graphicData uri="http://schemas.openxmlformats.org/drawingml/2006/table">
            <a:tbl>
              <a:tblPr firstRow="1" bandRow="1">
                <a:tableStyleId>{5C22544A-7EE6-4342-B048-85BDC9FD1C3A}</a:tableStyleId>
              </a:tblPr>
              <a:tblGrid>
                <a:gridCol w="1116514">
                  <a:extLst>
                    <a:ext uri="{9D8B030D-6E8A-4147-A177-3AD203B41FA5}">
                      <a16:colId xmlns:a16="http://schemas.microsoft.com/office/drawing/2014/main" val="3139493171"/>
                    </a:ext>
                  </a:extLst>
                </a:gridCol>
                <a:gridCol w="1116514">
                  <a:extLst>
                    <a:ext uri="{9D8B030D-6E8A-4147-A177-3AD203B41FA5}">
                      <a16:colId xmlns:a16="http://schemas.microsoft.com/office/drawing/2014/main" val="3078323830"/>
                    </a:ext>
                  </a:extLst>
                </a:gridCol>
                <a:gridCol w="1116514">
                  <a:extLst>
                    <a:ext uri="{9D8B030D-6E8A-4147-A177-3AD203B41FA5}">
                      <a16:colId xmlns:a16="http://schemas.microsoft.com/office/drawing/2014/main" val="4102425642"/>
                    </a:ext>
                  </a:extLst>
                </a:gridCol>
                <a:gridCol w="1116514">
                  <a:extLst>
                    <a:ext uri="{9D8B030D-6E8A-4147-A177-3AD203B41FA5}">
                      <a16:colId xmlns:a16="http://schemas.microsoft.com/office/drawing/2014/main" val="4180492888"/>
                    </a:ext>
                  </a:extLst>
                </a:gridCol>
                <a:gridCol w="987995">
                  <a:extLst>
                    <a:ext uri="{9D8B030D-6E8A-4147-A177-3AD203B41FA5}">
                      <a16:colId xmlns:a16="http://schemas.microsoft.com/office/drawing/2014/main" val="2886692343"/>
                    </a:ext>
                  </a:extLst>
                </a:gridCol>
                <a:gridCol w="1070848">
                  <a:extLst>
                    <a:ext uri="{9D8B030D-6E8A-4147-A177-3AD203B41FA5}">
                      <a16:colId xmlns:a16="http://schemas.microsoft.com/office/drawing/2014/main" val="3431224003"/>
                    </a:ext>
                  </a:extLst>
                </a:gridCol>
                <a:gridCol w="1177933">
                  <a:extLst>
                    <a:ext uri="{9D8B030D-6E8A-4147-A177-3AD203B41FA5}">
                      <a16:colId xmlns:a16="http://schemas.microsoft.com/office/drawing/2014/main" val="3858742053"/>
                    </a:ext>
                  </a:extLst>
                </a:gridCol>
                <a:gridCol w="856679">
                  <a:extLst>
                    <a:ext uri="{9D8B030D-6E8A-4147-A177-3AD203B41FA5}">
                      <a16:colId xmlns:a16="http://schemas.microsoft.com/office/drawing/2014/main" val="986933368"/>
                    </a:ext>
                  </a:extLst>
                </a:gridCol>
                <a:gridCol w="1489115">
                  <a:extLst>
                    <a:ext uri="{9D8B030D-6E8A-4147-A177-3AD203B41FA5}">
                      <a16:colId xmlns:a16="http://schemas.microsoft.com/office/drawing/2014/main" val="310642304"/>
                    </a:ext>
                  </a:extLst>
                </a:gridCol>
              </a:tblGrid>
              <a:tr h="321193">
                <a:tc>
                  <a:txBody>
                    <a:bodyPr/>
                    <a:lstStyle/>
                    <a:p>
                      <a:pPr algn="ctr" fontAlgn="b"/>
                      <a:r>
                        <a:rPr lang="cs-CZ" sz="1400" b="1" i="0" u="none" strike="noStrike" dirty="0">
                          <a:solidFill>
                            <a:schemeClr val="bg1">
                              <a:lumMod val="65000"/>
                            </a:schemeClr>
                          </a:solidFill>
                          <a:effectLst/>
                          <a:latin typeface="+mn-lt"/>
                        </a:rPr>
                        <a:t>80 %</a:t>
                      </a:r>
                    </a:p>
                  </a:txBody>
                  <a:tcPr marL="9525" marR="9525" marT="9525" marB="0" anchor="ctr">
                    <a:solidFill>
                      <a:schemeClr val="bg1"/>
                    </a:solidFill>
                  </a:tcPr>
                </a:tc>
                <a:tc>
                  <a:txBody>
                    <a:bodyPr/>
                    <a:lstStyle/>
                    <a:p>
                      <a:pPr algn="ctr" fontAlgn="b"/>
                      <a:r>
                        <a:rPr lang="cs-CZ" sz="1400" b="1" i="0" u="none" strike="noStrike" dirty="0">
                          <a:solidFill>
                            <a:schemeClr val="bg1">
                              <a:lumMod val="65000"/>
                            </a:schemeClr>
                          </a:solidFill>
                          <a:effectLst/>
                          <a:latin typeface="+mn-lt"/>
                        </a:rPr>
                        <a:t>78 %</a:t>
                      </a:r>
                    </a:p>
                  </a:txBody>
                  <a:tcPr marL="9525" marR="9525" marT="9525" marB="0" anchor="ctr">
                    <a:solidFill>
                      <a:schemeClr val="bg1"/>
                    </a:solidFill>
                  </a:tcPr>
                </a:tc>
                <a:tc>
                  <a:txBody>
                    <a:bodyPr/>
                    <a:lstStyle/>
                    <a:p>
                      <a:pPr algn="ctr" fontAlgn="b"/>
                      <a:r>
                        <a:rPr lang="cs-CZ" sz="1400" b="1" i="0" u="none" strike="noStrike" dirty="0">
                          <a:solidFill>
                            <a:schemeClr val="bg1">
                              <a:lumMod val="65000"/>
                            </a:schemeClr>
                          </a:solidFill>
                          <a:effectLst/>
                          <a:latin typeface="+mn-lt"/>
                        </a:rPr>
                        <a:t>74 %</a:t>
                      </a:r>
                    </a:p>
                  </a:txBody>
                  <a:tcPr marL="9525" marR="9525" marT="9525" marB="0" anchor="ctr">
                    <a:solidFill>
                      <a:schemeClr val="bg1"/>
                    </a:solidFill>
                  </a:tcPr>
                </a:tc>
                <a:tc>
                  <a:txBody>
                    <a:bodyPr/>
                    <a:lstStyle/>
                    <a:p>
                      <a:pPr algn="ctr" fontAlgn="b"/>
                      <a:r>
                        <a:rPr lang="cs-CZ" sz="1400" b="1" i="0" u="none" strike="noStrike" dirty="0">
                          <a:solidFill>
                            <a:schemeClr val="bg1">
                              <a:lumMod val="65000"/>
                            </a:schemeClr>
                          </a:solidFill>
                          <a:effectLst/>
                          <a:latin typeface="+mn-lt"/>
                        </a:rPr>
                        <a:t>75 %</a:t>
                      </a:r>
                    </a:p>
                  </a:txBody>
                  <a:tcPr marL="9525" marR="9525" marT="9525" marB="0" anchor="ctr">
                    <a:solidFill>
                      <a:schemeClr val="bg1"/>
                    </a:solidFill>
                  </a:tcPr>
                </a:tc>
                <a:tc>
                  <a:txBody>
                    <a:bodyPr/>
                    <a:lstStyle/>
                    <a:p>
                      <a:pPr algn="ctr" fontAlgn="b"/>
                      <a:r>
                        <a:rPr lang="cs-CZ" sz="1400" b="1" i="0" u="none" strike="noStrike" dirty="0">
                          <a:solidFill>
                            <a:schemeClr val="bg1">
                              <a:lumMod val="65000"/>
                            </a:schemeClr>
                          </a:solidFill>
                          <a:effectLst/>
                          <a:latin typeface="+mn-lt"/>
                        </a:rPr>
                        <a:t>NA</a:t>
                      </a:r>
                    </a:p>
                  </a:txBody>
                  <a:tcPr marL="9525" marR="9525" marT="9525" marB="0" anchor="ctr">
                    <a:solidFill>
                      <a:schemeClr val="bg1"/>
                    </a:solidFill>
                  </a:tcPr>
                </a:tc>
                <a:tc>
                  <a:txBody>
                    <a:bodyPr/>
                    <a:lstStyle/>
                    <a:p>
                      <a:pPr algn="ctr" fontAlgn="b"/>
                      <a:r>
                        <a:rPr lang="cs-CZ" sz="1400" b="1" i="0" u="none" strike="noStrike" dirty="0">
                          <a:solidFill>
                            <a:schemeClr val="bg1">
                              <a:lumMod val="65000"/>
                            </a:schemeClr>
                          </a:solidFill>
                          <a:effectLst/>
                          <a:latin typeface="+mn-lt"/>
                        </a:rPr>
                        <a:t>62 %</a:t>
                      </a:r>
                    </a:p>
                  </a:txBody>
                  <a:tcPr marL="9525" marR="9525" marT="9525" marB="0" anchor="ctr">
                    <a:solidFill>
                      <a:schemeClr val="bg1"/>
                    </a:solidFill>
                  </a:tcPr>
                </a:tc>
                <a:tc>
                  <a:txBody>
                    <a:bodyPr/>
                    <a:lstStyle/>
                    <a:p>
                      <a:pPr algn="ctr" fontAlgn="b"/>
                      <a:r>
                        <a:rPr lang="cs-CZ" sz="1400" b="1" i="0" u="none" strike="noStrike" dirty="0">
                          <a:solidFill>
                            <a:schemeClr val="bg1">
                              <a:lumMod val="65000"/>
                            </a:schemeClr>
                          </a:solidFill>
                          <a:effectLst/>
                          <a:latin typeface="+mn-lt"/>
                        </a:rPr>
                        <a:t>43 %</a:t>
                      </a:r>
                    </a:p>
                  </a:txBody>
                  <a:tcPr marL="9525" marR="9525" marT="9525" marB="0" anchor="ctr">
                    <a:solidFill>
                      <a:schemeClr val="bg1"/>
                    </a:solidFill>
                  </a:tcPr>
                </a:tc>
                <a:tc>
                  <a:txBody>
                    <a:bodyPr/>
                    <a:lstStyle/>
                    <a:p>
                      <a:pPr algn="ctr" fontAlgn="b"/>
                      <a:r>
                        <a:rPr lang="cs-CZ" sz="1400" b="1" i="0" u="none" strike="noStrike" dirty="0">
                          <a:solidFill>
                            <a:schemeClr val="bg1">
                              <a:lumMod val="65000"/>
                            </a:schemeClr>
                          </a:solidFill>
                          <a:effectLst/>
                          <a:latin typeface="+mn-lt"/>
                        </a:rPr>
                        <a:t>44 %</a:t>
                      </a:r>
                    </a:p>
                  </a:txBody>
                  <a:tcPr marL="9525" marR="9525" marT="9525"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1" i="0" u="none" strike="noStrike" kern="1200" cap="none" spc="0" normalizeH="0" baseline="0" noProof="0" dirty="0">
                          <a:ln>
                            <a:noFill/>
                          </a:ln>
                          <a:solidFill>
                            <a:schemeClr val="bg1">
                              <a:lumMod val="65000"/>
                            </a:schemeClr>
                          </a:solidFill>
                          <a:effectLst/>
                          <a:uLnTx/>
                          <a:uFillTx/>
                          <a:latin typeface="Arial" panose="020B0604020202020204"/>
                          <a:ea typeface="+mn-ea"/>
                          <a:cs typeface="+mn-cs"/>
                        </a:rPr>
                        <a:t>Leden 2023</a:t>
                      </a:r>
                    </a:p>
                  </a:txBody>
                  <a:tcPr anchor="ctr">
                    <a:solidFill>
                      <a:schemeClr val="bg1"/>
                    </a:solidFill>
                  </a:tcPr>
                </a:tc>
                <a:extLst>
                  <a:ext uri="{0D108BD9-81ED-4DB2-BD59-A6C34878D82A}">
                    <a16:rowId xmlns:a16="http://schemas.microsoft.com/office/drawing/2014/main" val="1809443812"/>
                  </a:ext>
                </a:extLst>
              </a:tr>
              <a:tr h="321193">
                <a:tc>
                  <a:txBody>
                    <a:bodyPr/>
                    <a:lstStyle/>
                    <a:p>
                      <a:pPr algn="ctr" fontAlgn="b"/>
                      <a:r>
                        <a:rPr lang="cs-CZ" sz="1400" b="1" i="0" u="none" strike="noStrike" dirty="0">
                          <a:solidFill>
                            <a:srgbClr val="000000"/>
                          </a:solidFill>
                          <a:effectLst/>
                          <a:latin typeface="+mn-lt"/>
                        </a:rPr>
                        <a:t>78 %</a:t>
                      </a:r>
                    </a:p>
                  </a:txBody>
                  <a:tcPr marL="9525" marR="9525" marT="9525" marB="0" anchor="ctr">
                    <a:solidFill>
                      <a:schemeClr val="bg1"/>
                    </a:solidFill>
                  </a:tcPr>
                </a:tc>
                <a:tc>
                  <a:txBody>
                    <a:bodyPr/>
                    <a:lstStyle/>
                    <a:p>
                      <a:pPr algn="ctr" fontAlgn="b"/>
                      <a:r>
                        <a:rPr lang="cs-CZ" sz="1400" b="1" i="0" u="none" strike="noStrike" dirty="0">
                          <a:solidFill>
                            <a:srgbClr val="000000"/>
                          </a:solidFill>
                          <a:effectLst/>
                          <a:latin typeface="+mn-lt"/>
                        </a:rPr>
                        <a:t>74 %</a:t>
                      </a:r>
                    </a:p>
                  </a:txBody>
                  <a:tcPr marL="9525" marR="9525" marT="9525" marB="0" anchor="ctr">
                    <a:solidFill>
                      <a:schemeClr val="bg1"/>
                    </a:solidFill>
                  </a:tcPr>
                </a:tc>
                <a:tc>
                  <a:txBody>
                    <a:bodyPr/>
                    <a:lstStyle/>
                    <a:p>
                      <a:pPr algn="ctr" fontAlgn="b"/>
                      <a:r>
                        <a:rPr lang="cs-CZ" sz="1400" b="1" i="0" u="none" strike="noStrike" dirty="0">
                          <a:solidFill>
                            <a:srgbClr val="000000"/>
                          </a:solidFill>
                          <a:effectLst/>
                          <a:latin typeface="+mn-lt"/>
                        </a:rPr>
                        <a:t>72 %</a:t>
                      </a:r>
                    </a:p>
                  </a:txBody>
                  <a:tcPr marL="9525" marR="9525" marT="9525" marB="0" anchor="ctr">
                    <a:solidFill>
                      <a:schemeClr val="bg1"/>
                    </a:solidFill>
                  </a:tcPr>
                </a:tc>
                <a:tc>
                  <a:txBody>
                    <a:bodyPr/>
                    <a:lstStyle/>
                    <a:p>
                      <a:pPr algn="ctr" fontAlgn="b"/>
                      <a:r>
                        <a:rPr lang="cs-CZ" sz="1400" b="1" i="0" u="none" strike="noStrike" dirty="0">
                          <a:solidFill>
                            <a:srgbClr val="000000"/>
                          </a:solidFill>
                          <a:effectLst/>
                          <a:latin typeface="+mn-lt"/>
                        </a:rPr>
                        <a:t>71 %</a:t>
                      </a:r>
                    </a:p>
                  </a:txBody>
                  <a:tcPr marL="9525" marR="9525" marT="9525" marB="0" anchor="ctr">
                    <a:solidFill>
                      <a:schemeClr val="bg1"/>
                    </a:solidFill>
                  </a:tcPr>
                </a:tc>
                <a:tc>
                  <a:txBody>
                    <a:bodyPr/>
                    <a:lstStyle/>
                    <a:p>
                      <a:pPr algn="ctr" fontAlgn="b"/>
                      <a:r>
                        <a:rPr lang="cs-CZ" sz="1400" b="1" i="0" u="none" strike="noStrike" dirty="0">
                          <a:solidFill>
                            <a:srgbClr val="000000"/>
                          </a:solidFill>
                          <a:effectLst/>
                          <a:latin typeface="+mn-lt"/>
                        </a:rPr>
                        <a:t>70 %</a:t>
                      </a:r>
                    </a:p>
                  </a:txBody>
                  <a:tcPr marL="9525" marR="9525" marT="9525" marB="0" anchor="ctr">
                    <a:solidFill>
                      <a:schemeClr val="bg1"/>
                    </a:solidFill>
                  </a:tcPr>
                </a:tc>
                <a:tc>
                  <a:txBody>
                    <a:bodyPr/>
                    <a:lstStyle/>
                    <a:p>
                      <a:pPr algn="ctr" fontAlgn="b"/>
                      <a:r>
                        <a:rPr lang="cs-CZ" sz="1400" b="1" i="0" u="none" strike="noStrike" dirty="0">
                          <a:solidFill>
                            <a:srgbClr val="000000"/>
                          </a:solidFill>
                          <a:effectLst/>
                          <a:latin typeface="+mn-lt"/>
                        </a:rPr>
                        <a:t>69 %</a:t>
                      </a:r>
                    </a:p>
                  </a:txBody>
                  <a:tcPr marL="9525" marR="9525" marT="9525" marB="0" anchor="ctr">
                    <a:solidFill>
                      <a:schemeClr val="bg1"/>
                    </a:solidFill>
                  </a:tcPr>
                </a:tc>
                <a:tc>
                  <a:txBody>
                    <a:bodyPr/>
                    <a:lstStyle/>
                    <a:p>
                      <a:pPr algn="ctr" fontAlgn="b"/>
                      <a:r>
                        <a:rPr lang="cs-CZ" sz="1400" b="1" i="0" u="none" strike="noStrike" dirty="0">
                          <a:solidFill>
                            <a:srgbClr val="000000"/>
                          </a:solidFill>
                          <a:effectLst/>
                          <a:latin typeface="+mn-lt"/>
                        </a:rPr>
                        <a:t>50 %</a:t>
                      </a:r>
                    </a:p>
                  </a:txBody>
                  <a:tcPr marL="9525" marR="9525" marT="9525" marB="0" anchor="ctr">
                    <a:solidFill>
                      <a:schemeClr val="bg1"/>
                    </a:solidFill>
                  </a:tcPr>
                </a:tc>
                <a:tc>
                  <a:txBody>
                    <a:bodyPr/>
                    <a:lstStyle/>
                    <a:p>
                      <a:pPr algn="ctr" fontAlgn="b"/>
                      <a:r>
                        <a:rPr lang="cs-CZ" sz="1400" b="1" i="0" u="none" strike="noStrike" dirty="0">
                          <a:solidFill>
                            <a:srgbClr val="000000"/>
                          </a:solidFill>
                          <a:effectLst/>
                          <a:latin typeface="+mn-lt"/>
                        </a:rPr>
                        <a:t>46 %</a:t>
                      </a:r>
                    </a:p>
                  </a:txBody>
                  <a:tcPr marL="9525" marR="9525" marT="9525"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400" b="1" i="0" u="none" strike="noStrike" kern="1200" cap="none" spc="0" normalizeH="0" baseline="0" noProof="0" dirty="0">
                          <a:ln>
                            <a:noFill/>
                          </a:ln>
                          <a:solidFill>
                            <a:schemeClr val="tx1"/>
                          </a:solidFill>
                          <a:effectLst/>
                          <a:uLnTx/>
                          <a:uFillTx/>
                          <a:latin typeface="Arial" panose="020B0604020202020204"/>
                          <a:ea typeface="+mn-ea"/>
                          <a:cs typeface="+mn-cs"/>
                        </a:rPr>
                        <a:t>Ovlivňuje</a:t>
                      </a:r>
                    </a:p>
                  </a:txBody>
                  <a:tcPr anchor="ctr">
                    <a:solidFill>
                      <a:schemeClr val="bg1"/>
                    </a:solidFill>
                  </a:tcPr>
                </a:tc>
                <a:extLst>
                  <a:ext uri="{0D108BD9-81ED-4DB2-BD59-A6C34878D82A}">
                    <a16:rowId xmlns:a16="http://schemas.microsoft.com/office/drawing/2014/main" val="591194127"/>
                  </a:ext>
                </a:extLst>
              </a:tr>
            </a:tbl>
          </a:graphicData>
        </a:graphic>
      </p:graphicFrame>
    </p:spTree>
    <p:extLst>
      <p:ext uri="{BB962C8B-B14F-4D97-AF65-F5344CB8AC3E}">
        <p14:creationId xmlns:p14="http://schemas.microsoft.com/office/powerpoint/2010/main" val="2530715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19019D7A-0D00-AE81-69D8-88450011C5EA}"/>
              </a:ext>
            </a:extLst>
          </p:cNvPr>
          <p:cNvSpPr>
            <a:spLocks noGrp="1"/>
          </p:cNvSpPr>
          <p:nvPr>
            <p:ph type="body" sz="quarter" idx="10"/>
          </p:nvPr>
        </p:nvSpPr>
        <p:spPr>
          <a:xfrm>
            <a:off x="241200" y="900000"/>
            <a:ext cx="10377414" cy="642385"/>
          </a:xfrm>
        </p:spPr>
        <p:txBody>
          <a:bodyPr/>
          <a:lstStyle/>
          <a:p>
            <a:r>
              <a:rPr lang="cs-CZ" dirty="0"/>
              <a:t>57 % lidí má za to, že tržní ceny nemovitostí oproti loňskému roku stouply – nejčastěji o 3-5 %. Pětina lidí uvádí, že klesly – nejčastěji o 3-5 %. </a:t>
            </a:r>
            <a:endParaRPr lang="en-US" dirty="0"/>
          </a:p>
        </p:txBody>
      </p:sp>
      <p:sp>
        <p:nvSpPr>
          <p:cNvPr id="3" name="Nadpis 2">
            <a:extLst>
              <a:ext uri="{FF2B5EF4-FFF2-40B4-BE49-F238E27FC236}">
                <a16:creationId xmlns:a16="http://schemas.microsoft.com/office/drawing/2014/main" id="{EBE15DEE-107D-F122-E7A7-C8E9E67B50AE}"/>
              </a:ext>
            </a:extLst>
          </p:cNvPr>
          <p:cNvSpPr>
            <a:spLocks noGrp="1"/>
          </p:cNvSpPr>
          <p:nvPr>
            <p:ph type="title"/>
          </p:nvPr>
        </p:nvSpPr>
        <p:spPr/>
        <p:txBody>
          <a:bodyPr>
            <a:normAutofit fontScale="90000"/>
          </a:bodyPr>
          <a:lstStyle/>
          <a:p>
            <a:r>
              <a:rPr lang="cs-CZ" dirty="0"/>
              <a:t>POHYB TRŽNÍCH CEN NEMOVITOSTÍ </a:t>
            </a:r>
            <a:endParaRPr lang="en-US" dirty="0"/>
          </a:p>
        </p:txBody>
      </p:sp>
      <p:sp>
        <p:nvSpPr>
          <p:cNvPr id="17" name="Zástupný text 3">
            <a:extLst>
              <a:ext uri="{FF2B5EF4-FFF2-40B4-BE49-F238E27FC236}">
                <a16:creationId xmlns:a16="http://schemas.microsoft.com/office/drawing/2014/main" id="{878E29F1-4E56-99B1-20C8-6B1317A437F3}"/>
              </a:ext>
            </a:extLst>
          </p:cNvPr>
          <p:cNvSpPr txBox="1">
            <a:spLocks/>
          </p:cNvSpPr>
          <p:nvPr/>
        </p:nvSpPr>
        <p:spPr>
          <a:xfrm>
            <a:off x="597600" y="5436000"/>
            <a:ext cx="10586475" cy="461665"/>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 </a:t>
            </a:r>
            <a:r>
              <a:rPr kumimoji="0" lang="cs-CZ" sz="100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n=1007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Q38. Reálné (tržní) ceny nemovitostí letos oproti minulému roku podle Vás... Q39. Uvedl/a jste, že ceny nemovitostí oproti loňskému roku reálně stouply. Dokážete říct, o kolik procent stouply? Q40. Uvedl/a jste, že ceny nemovitostí oproti loňskému roku reálně klesly. Dokážete říct, o kolik procent?</a:t>
            </a:r>
          </a:p>
        </p:txBody>
      </p:sp>
      <p:graphicFrame>
        <p:nvGraphicFramePr>
          <p:cNvPr id="20" name="Chart 10">
            <a:extLst>
              <a:ext uri="{FF2B5EF4-FFF2-40B4-BE49-F238E27FC236}">
                <a16:creationId xmlns:a16="http://schemas.microsoft.com/office/drawing/2014/main" id="{B3A507A8-F924-DE0A-7FEB-E125CD1885F3}"/>
              </a:ext>
            </a:extLst>
          </p:cNvPr>
          <p:cNvGraphicFramePr/>
          <p:nvPr>
            <p:extLst>
              <p:ext uri="{D42A27DB-BD31-4B8C-83A1-F6EECF244321}">
                <p14:modId xmlns:p14="http://schemas.microsoft.com/office/powerpoint/2010/main" val="502183151"/>
              </p:ext>
            </p:extLst>
          </p:nvPr>
        </p:nvGraphicFramePr>
        <p:xfrm>
          <a:off x="5555940" y="1591814"/>
          <a:ext cx="6504002" cy="182255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Chart 10">
            <a:extLst>
              <a:ext uri="{FF2B5EF4-FFF2-40B4-BE49-F238E27FC236}">
                <a16:creationId xmlns:a16="http://schemas.microsoft.com/office/drawing/2014/main" id="{76C6BA17-B69B-827D-0761-C71F06ACE07E}"/>
              </a:ext>
            </a:extLst>
          </p:cNvPr>
          <p:cNvGraphicFramePr/>
          <p:nvPr>
            <p:extLst>
              <p:ext uri="{D42A27DB-BD31-4B8C-83A1-F6EECF244321}">
                <p14:modId xmlns:p14="http://schemas.microsoft.com/office/powerpoint/2010/main" val="1702339607"/>
              </p:ext>
            </p:extLst>
          </p:nvPr>
        </p:nvGraphicFramePr>
        <p:xfrm>
          <a:off x="5555940" y="3434058"/>
          <a:ext cx="6291244" cy="2073662"/>
        </p:xfrm>
        <a:graphic>
          <a:graphicData uri="http://schemas.openxmlformats.org/drawingml/2006/chart">
            <c:chart xmlns:c="http://schemas.openxmlformats.org/drawingml/2006/chart" xmlns:r="http://schemas.openxmlformats.org/officeDocument/2006/relationships" r:id="rId3"/>
          </a:graphicData>
        </a:graphic>
      </p:graphicFrame>
      <p:sp>
        <p:nvSpPr>
          <p:cNvPr id="22" name="TextovéPole 21">
            <a:extLst>
              <a:ext uri="{FF2B5EF4-FFF2-40B4-BE49-F238E27FC236}">
                <a16:creationId xmlns:a16="http://schemas.microsoft.com/office/drawing/2014/main" id="{015634CA-5D9C-CCE5-E510-6BD99B8EB42C}"/>
              </a:ext>
            </a:extLst>
          </p:cNvPr>
          <p:cNvSpPr txBox="1"/>
          <p:nvPr/>
        </p:nvSpPr>
        <p:spPr>
          <a:xfrm>
            <a:off x="10723577" y="3169911"/>
            <a:ext cx="1336365" cy="246221"/>
          </a:xfrm>
          <a:prstGeom prst="rect">
            <a:avLst/>
          </a:prstGeom>
          <a:noFill/>
        </p:spPr>
        <p:txBody>
          <a:bodyPr wrap="square" rtlCol="0">
            <a:spAutoFit/>
          </a:bodyPr>
          <a:lstStyle/>
          <a:p>
            <a:r>
              <a:rPr lang="cs-CZ" sz="1000" i="1" dirty="0"/>
              <a:t>Pozn.: Nevím 23 %</a:t>
            </a:r>
            <a:endParaRPr lang="en-US" sz="1000" i="1" dirty="0"/>
          </a:p>
        </p:txBody>
      </p:sp>
      <p:sp>
        <p:nvSpPr>
          <p:cNvPr id="23" name="TextovéPole 22">
            <a:extLst>
              <a:ext uri="{FF2B5EF4-FFF2-40B4-BE49-F238E27FC236}">
                <a16:creationId xmlns:a16="http://schemas.microsoft.com/office/drawing/2014/main" id="{2855F371-BB15-F580-D277-0ECD3838AC80}"/>
              </a:ext>
            </a:extLst>
          </p:cNvPr>
          <p:cNvSpPr txBox="1"/>
          <p:nvPr/>
        </p:nvSpPr>
        <p:spPr>
          <a:xfrm>
            <a:off x="10618614" y="5242947"/>
            <a:ext cx="1444377" cy="246221"/>
          </a:xfrm>
          <a:prstGeom prst="rect">
            <a:avLst/>
          </a:prstGeom>
          <a:noFill/>
        </p:spPr>
        <p:txBody>
          <a:bodyPr wrap="square" rtlCol="0">
            <a:spAutoFit/>
          </a:bodyPr>
          <a:lstStyle/>
          <a:p>
            <a:r>
              <a:rPr lang="cs-CZ" sz="1000" i="1" dirty="0"/>
              <a:t>Pozn.: Nevím 16 %</a:t>
            </a:r>
            <a:endParaRPr lang="en-US" sz="1000" i="1" dirty="0"/>
          </a:p>
        </p:txBody>
      </p:sp>
      <p:sp>
        <p:nvSpPr>
          <p:cNvPr id="24" name="Obdélník 23">
            <a:extLst>
              <a:ext uri="{FF2B5EF4-FFF2-40B4-BE49-F238E27FC236}">
                <a16:creationId xmlns:a16="http://schemas.microsoft.com/office/drawing/2014/main" id="{969F751E-0377-BF95-DF15-7A7293BA2DF4}"/>
              </a:ext>
            </a:extLst>
          </p:cNvPr>
          <p:cNvSpPr/>
          <p:nvPr/>
        </p:nvSpPr>
        <p:spPr>
          <a:xfrm>
            <a:off x="-168696" y="1483976"/>
            <a:ext cx="543604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cs-CZ" sz="1400" b="1" dirty="0">
                <a:solidFill>
                  <a:srgbClr val="000000"/>
                </a:solidFill>
                <a:latin typeface="Arial" panose="020B0604020202020204"/>
              </a:rPr>
              <a:t>POHYB REÁLNÝCH (TRŽNÍCH) CEN NEMOVITOSTÍ</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rPr>
              <a:t>OPROTI LOŇ</a:t>
            </a:r>
            <a:r>
              <a:rPr lang="cs-CZ" sz="1400" b="1" dirty="0">
                <a:solidFill>
                  <a:srgbClr val="000000"/>
                </a:solidFill>
                <a:latin typeface="Arial" panose="020B0604020202020204"/>
              </a:rPr>
              <a:t>SKÉMU ROKU</a:t>
            </a:r>
            <a:endPar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aphicFrame>
        <p:nvGraphicFramePr>
          <p:cNvPr id="27" name="Graf 26">
            <a:extLst>
              <a:ext uri="{FF2B5EF4-FFF2-40B4-BE49-F238E27FC236}">
                <a16:creationId xmlns:a16="http://schemas.microsoft.com/office/drawing/2014/main" id="{F299F6C0-FDBA-16B8-9952-CB49CF42484E}"/>
              </a:ext>
            </a:extLst>
          </p:cNvPr>
          <p:cNvGraphicFramePr/>
          <p:nvPr>
            <p:extLst>
              <p:ext uri="{D42A27DB-BD31-4B8C-83A1-F6EECF244321}">
                <p14:modId xmlns:p14="http://schemas.microsoft.com/office/powerpoint/2010/main" val="1748364304"/>
              </p:ext>
            </p:extLst>
          </p:nvPr>
        </p:nvGraphicFramePr>
        <p:xfrm>
          <a:off x="344816" y="1850955"/>
          <a:ext cx="4174360" cy="3922472"/>
        </p:xfrm>
        <a:graphic>
          <a:graphicData uri="http://schemas.openxmlformats.org/drawingml/2006/chart">
            <c:chart xmlns:c="http://schemas.openxmlformats.org/drawingml/2006/chart" xmlns:r="http://schemas.openxmlformats.org/officeDocument/2006/relationships" r:id="rId4"/>
          </a:graphicData>
        </a:graphic>
      </p:graphicFrame>
      <p:grpSp>
        <p:nvGrpSpPr>
          <p:cNvPr id="28" name="Skupina 27">
            <a:extLst>
              <a:ext uri="{FF2B5EF4-FFF2-40B4-BE49-F238E27FC236}">
                <a16:creationId xmlns:a16="http://schemas.microsoft.com/office/drawing/2014/main" id="{7453C4DC-DA3C-9628-C339-6CEA97CC4AC5}"/>
              </a:ext>
            </a:extLst>
          </p:cNvPr>
          <p:cNvGrpSpPr/>
          <p:nvPr/>
        </p:nvGrpSpPr>
        <p:grpSpPr>
          <a:xfrm>
            <a:off x="5049372" y="1889640"/>
            <a:ext cx="542250" cy="481204"/>
            <a:chOff x="3403808" y="1873758"/>
            <a:chExt cx="542250" cy="481204"/>
          </a:xfrm>
          <a:solidFill>
            <a:schemeClr val="accent4">
              <a:lumMod val="50000"/>
            </a:schemeClr>
          </a:solidFill>
        </p:grpSpPr>
        <p:sp>
          <p:nvSpPr>
            <p:cNvPr id="29" name="Grafický objekt 8" descr="Stříška směřující nahoru se souvislou výplní">
              <a:extLst>
                <a:ext uri="{FF2B5EF4-FFF2-40B4-BE49-F238E27FC236}">
                  <a16:creationId xmlns:a16="http://schemas.microsoft.com/office/drawing/2014/main" id="{A921DC46-872C-D123-2516-D8024A2EF714}"/>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30" name="Grafický objekt 9" descr="Stříška směřující nahoru se souvislou výplní">
              <a:extLst>
                <a:ext uri="{FF2B5EF4-FFF2-40B4-BE49-F238E27FC236}">
                  <a16:creationId xmlns:a16="http://schemas.microsoft.com/office/drawing/2014/main" id="{0232D6AE-2620-A1F4-0E1E-363BFE8C0AD2}"/>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grpSp>
        <p:nvGrpSpPr>
          <p:cNvPr id="31" name="Skupina 30">
            <a:extLst>
              <a:ext uri="{FF2B5EF4-FFF2-40B4-BE49-F238E27FC236}">
                <a16:creationId xmlns:a16="http://schemas.microsoft.com/office/drawing/2014/main" id="{87FD0FE8-9E2B-B276-179C-40FCE3BA77EF}"/>
              </a:ext>
            </a:extLst>
          </p:cNvPr>
          <p:cNvGrpSpPr/>
          <p:nvPr/>
        </p:nvGrpSpPr>
        <p:grpSpPr>
          <a:xfrm>
            <a:off x="5030880" y="2328661"/>
            <a:ext cx="542250" cy="481204"/>
            <a:chOff x="3403808" y="1873758"/>
            <a:chExt cx="542250" cy="481204"/>
          </a:xfrm>
          <a:solidFill>
            <a:schemeClr val="accent4">
              <a:lumMod val="75000"/>
            </a:schemeClr>
          </a:solidFill>
        </p:grpSpPr>
        <p:sp>
          <p:nvSpPr>
            <p:cNvPr id="32" name="Grafický objekt 8" descr="Stříška směřující nahoru se souvislou výplní">
              <a:extLst>
                <a:ext uri="{FF2B5EF4-FFF2-40B4-BE49-F238E27FC236}">
                  <a16:creationId xmlns:a16="http://schemas.microsoft.com/office/drawing/2014/main" id="{0B242316-5381-FA41-2A1C-B6B2FD362DD0}"/>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33" name="Grafický objekt 9" descr="Stříška směřující nahoru se souvislou výplní">
              <a:extLst>
                <a:ext uri="{FF2B5EF4-FFF2-40B4-BE49-F238E27FC236}">
                  <a16:creationId xmlns:a16="http://schemas.microsoft.com/office/drawing/2014/main" id="{C5B11C13-FC4B-1B91-0C5B-091A0013490D}"/>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grpSp>
        <p:nvGrpSpPr>
          <p:cNvPr id="34" name="Skupina 33">
            <a:extLst>
              <a:ext uri="{FF2B5EF4-FFF2-40B4-BE49-F238E27FC236}">
                <a16:creationId xmlns:a16="http://schemas.microsoft.com/office/drawing/2014/main" id="{C96A49DA-88C3-DDB5-661E-3BD88479883E}"/>
              </a:ext>
            </a:extLst>
          </p:cNvPr>
          <p:cNvGrpSpPr/>
          <p:nvPr/>
        </p:nvGrpSpPr>
        <p:grpSpPr>
          <a:xfrm rot="10800000">
            <a:off x="5049372" y="3994899"/>
            <a:ext cx="542250" cy="481204"/>
            <a:chOff x="3403808" y="1873758"/>
            <a:chExt cx="542250" cy="481204"/>
          </a:xfrm>
          <a:solidFill>
            <a:schemeClr val="accent4">
              <a:lumMod val="60000"/>
              <a:lumOff val="40000"/>
            </a:schemeClr>
          </a:solidFill>
        </p:grpSpPr>
        <p:sp>
          <p:nvSpPr>
            <p:cNvPr id="35" name="Grafický objekt 8" descr="Stříška směřující nahoru se souvislou výplní">
              <a:extLst>
                <a:ext uri="{FF2B5EF4-FFF2-40B4-BE49-F238E27FC236}">
                  <a16:creationId xmlns:a16="http://schemas.microsoft.com/office/drawing/2014/main" id="{25ABBFF2-FF78-5CD8-A85C-18154EFD9436}"/>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36" name="Grafický objekt 9" descr="Stříška směřující nahoru se souvislou výplní">
              <a:extLst>
                <a:ext uri="{FF2B5EF4-FFF2-40B4-BE49-F238E27FC236}">
                  <a16:creationId xmlns:a16="http://schemas.microsoft.com/office/drawing/2014/main" id="{811A92BD-CB72-72B7-8A58-66FFE4428E32}"/>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grpSp>
        <p:nvGrpSpPr>
          <p:cNvPr id="37" name="Skupina 36">
            <a:extLst>
              <a:ext uri="{FF2B5EF4-FFF2-40B4-BE49-F238E27FC236}">
                <a16:creationId xmlns:a16="http://schemas.microsoft.com/office/drawing/2014/main" id="{3E2F92DB-5500-20EC-5A25-EE989CF9CBDF}"/>
              </a:ext>
            </a:extLst>
          </p:cNvPr>
          <p:cNvGrpSpPr/>
          <p:nvPr/>
        </p:nvGrpSpPr>
        <p:grpSpPr>
          <a:xfrm rot="10800000">
            <a:off x="5026849" y="4407200"/>
            <a:ext cx="542250" cy="481204"/>
            <a:chOff x="3403808" y="1873758"/>
            <a:chExt cx="542250" cy="481204"/>
          </a:xfrm>
          <a:solidFill>
            <a:schemeClr val="accent4">
              <a:lumMod val="40000"/>
              <a:lumOff val="60000"/>
            </a:schemeClr>
          </a:solidFill>
        </p:grpSpPr>
        <p:sp>
          <p:nvSpPr>
            <p:cNvPr id="38" name="Grafický objekt 8" descr="Stříška směřující nahoru se souvislou výplní">
              <a:extLst>
                <a:ext uri="{FF2B5EF4-FFF2-40B4-BE49-F238E27FC236}">
                  <a16:creationId xmlns:a16="http://schemas.microsoft.com/office/drawing/2014/main" id="{BFF45DE2-5AA8-AAC0-97D7-141C8F6C0377}"/>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39" name="Grafický objekt 9" descr="Stříška směřující nahoru se souvislou výplní">
              <a:extLst>
                <a:ext uri="{FF2B5EF4-FFF2-40B4-BE49-F238E27FC236}">
                  <a16:creationId xmlns:a16="http://schemas.microsoft.com/office/drawing/2014/main" id="{9C3CF566-79F0-89C8-E1CE-10667D8C06DF}"/>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sp>
        <p:nvSpPr>
          <p:cNvPr id="40" name="TextovéPole 39">
            <a:extLst>
              <a:ext uri="{FF2B5EF4-FFF2-40B4-BE49-F238E27FC236}">
                <a16:creationId xmlns:a16="http://schemas.microsoft.com/office/drawing/2014/main" id="{EDCEA201-0C7B-6908-4CBF-48957371E858}"/>
              </a:ext>
            </a:extLst>
          </p:cNvPr>
          <p:cNvSpPr txBox="1"/>
          <p:nvPr/>
        </p:nvSpPr>
        <p:spPr>
          <a:xfrm>
            <a:off x="4992078" y="2849014"/>
            <a:ext cx="684076" cy="246221"/>
          </a:xfrm>
          <a:prstGeom prst="rect">
            <a:avLst/>
          </a:prstGeom>
          <a:noFill/>
        </p:spPr>
        <p:txBody>
          <a:bodyPr wrap="square" rtlCol="0">
            <a:spAutoFit/>
          </a:bodyPr>
          <a:lstStyle/>
          <a:p>
            <a:r>
              <a:rPr lang="cs-CZ" sz="1000" i="1" dirty="0"/>
              <a:t>n=569</a:t>
            </a:r>
            <a:endParaRPr lang="en-US" sz="1000" i="1" dirty="0"/>
          </a:p>
        </p:txBody>
      </p:sp>
      <p:sp>
        <p:nvSpPr>
          <p:cNvPr id="41" name="TextovéPole 40">
            <a:extLst>
              <a:ext uri="{FF2B5EF4-FFF2-40B4-BE49-F238E27FC236}">
                <a16:creationId xmlns:a16="http://schemas.microsoft.com/office/drawing/2014/main" id="{FAD9FB7D-DE98-F80C-2408-B033037E6DE2}"/>
              </a:ext>
            </a:extLst>
          </p:cNvPr>
          <p:cNvSpPr txBox="1"/>
          <p:nvPr/>
        </p:nvSpPr>
        <p:spPr>
          <a:xfrm>
            <a:off x="4966537" y="5067997"/>
            <a:ext cx="684076" cy="246221"/>
          </a:xfrm>
          <a:prstGeom prst="rect">
            <a:avLst/>
          </a:prstGeom>
          <a:noFill/>
        </p:spPr>
        <p:txBody>
          <a:bodyPr wrap="square" rtlCol="0">
            <a:spAutoFit/>
          </a:bodyPr>
          <a:lstStyle/>
          <a:p>
            <a:r>
              <a:rPr lang="cs-CZ" sz="1000" i="1" dirty="0"/>
              <a:t>n=190</a:t>
            </a:r>
            <a:endParaRPr lang="en-US" sz="1000" i="1" dirty="0"/>
          </a:p>
        </p:txBody>
      </p:sp>
      <p:sp>
        <p:nvSpPr>
          <p:cNvPr id="42" name="TextovéPole 41">
            <a:extLst>
              <a:ext uri="{FF2B5EF4-FFF2-40B4-BE49-F238E27FC236}">
                <a16:creationId xmlns:a16="http://schemas.microsoft.com/office/drawing/2014/main" id="{EDE5FAB7-F3D5-785C-C6F1-5995DFDE70C4}"/>
              </a:ext>
            </a:extLst>
          </p:cNvPr>
          <p:cNvSpPr txBox="1"/>
          <p:nvPr/>
        </p:nvSpPr>
        <p:spPr>
          <a:xfrm>
            <a:off x="4966537" y="3567742"/>
            <a:ext cx="684076" cy="338554"/>
          </a:xfrm>
          <a:prstGeom prst="rect">
            <a:avLst/>
          </a:prstGeom>
          <a:noFill/>
        </p:spPr>
        <p:txBody>
          <a:bodyPr wrap="square" rtlCol="0">
            <a:spAutoFit/>
          </a:bodyPr>
          <a:lstStyle/>
          <a:p>
            <a:r>
              <a:rPr lang="cs-CZ" sz="1600" b="1" dirty="0"/>
              <a:t>19 %</a:t>
            </a:r>
            <a:endParaRPr lang="en-US" sz="1600" b="1" dirty="0"/>
          </a:p>
        </p:txBody>
      </p:sp>
      <p:sp>
        <p:nvSpPr>
          <p:cNvPr id="43" name="TextovéPole 42">
            <a:extLst>
              <a:ext uri="{FF2B5EF4-FFF2-40B4-BE49-F238E27FC236}">
                <a16:creationId xmlns:a16="http://schemas.microsoft.com/office/drawing/2014/main" id="{46500220-ECFC-A85C-7AE0-35070CC4E5E7}"/>
              </a:ext>
            </a:extLst>
          </p:cNvPr>
          <p:cNvSpPr txBox="1"/>
          <p:nvPr/>
        </p:nvSpPr>
        <p:spPr>
          <a:xfrm>
            <a:off x="4992078" y="1508135"/>
            <a:ext cx="684076" cy="338554"/>
          </a:xfrm>
          <a:prstGeom prst="rect">
            <a:avLst/>
          </a:prstGeom>
          <a:noFill/>
        </p:spPr>
        <p:txBody>
          <a:bodyPr wrap="square" rtlCol="0">
            <a:spAutoFit/>
          </a:bodyPr>
          <a:lstStyle/>
          <a:p>
            <a:r>
              <a:rPr lang="cs-CZ" sz="1600" b="1" dirty="0"/>
              <a:t>57 %</a:t>
            </a:r>
            <a:endParaRPr lang="en-US" sz="1600" b="1" dirty="0"/>
          </a:p>
        </p:txBody>
      </p:sp>
      <p:sp>
        <p:nvSpPr>
          <p:cNvPr id="44" name="Obdélník 43">
            <a:extLst>
              <a:ext uri="{FF2B5EF4-FFF2-40B4-BE49-F238E27FC236}">
                <a16:creationId xmlns:a16="http://schemas.microsoft.com/office/drawing/2014/main" id="{8E16815D-6956-1BD0-0A40-A92E4FFDB054}"/>
              </a:ext>
            </a:extLst>
          </p:cNvPr>
          <p:cNvSpPr/>
          <p:nvPr/>
        </p:nvSpPr>
        <p:spPr>
          <a:xfrm>
            <a:off x="3371895" y="1475856"/>
            <a:ext cx="5436046" cy="338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cs-CZ" sz="1400" b="1" dirty="0">
                <a:solidFill>
                  <a:srgbClr val="000000"/>
                </a:solidFill>
                <a:latin typeface="Arial" panose="020B0604020202020204"/>
              </a:rPr>
              <a:t>STOUPLY</a:t>
            </a:r>
            <a:endPar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45" name="Obdélník 44">
            <a:extLst>
              <a:ext uri="{FF2B5EF4-FFF2-40B4-BE49-F238E27FC236}">
                <a16:creationId xmlns:a16="http://schemas.microsoft.com/office/drawing/2014/main" id="{9367CA22-3B69-7B8F-DB64-F68412710260}"/>
              </a:ext>
            </a:extLst>
          </p:cNvPr>
          <p:cNvSpPr/>
          <p:nvPr/>
        </p:nvSpPr>
        <p:spPr>
          <a:xfrm>
            <a:off x="3332363" y="3538466"/>
            <a:ext cx="5436046" cy="338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cs-CZ" sz="1400" b="1" dirty="0">
                <a:solidFill>
                  <a:srgbClr val="000000"/>
                </a:solidFill>
                <a:latin typeface="Arial" panose="020B0604020202020204"/>
              </a:rPr>
              <a:t>KLESLY</a:t>
            </a:r>
            <a:endPar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45541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19019D7A-0D00-AE81-69D8-88450011C5EA}"/>
              </a:ext>
            </a:extLst>
          </p:cNvPr>
          <p:cNvSpPr>
            <a:spLocks noGrp="1"/>
          </p:cNvSpPr>
          <p:nvPr>
            <p:ph type="body" sz="quarter" idx="10"/>
          </p:nvPr>
        </p:nvSpPr>
        <p:spPr>
          <a:xfrm>
            <a:off x="241200" y="1260000"/>
            <a:ext cx="11607900" cy="642385"/>
          </a:xfrm>
        </p:spPr>
        <p:txBody>
          <a:bodyPr/>
          <a:lstStyle/>
          <a:p>
            <a:r>
              <a:rPr lang="cs-CZ" dirty="0"/>
              <a:t>Pětina lidí si myslí, že tržní ceny nemovitostí se od roku 2019 zvýšily o 11-20 %; pětina uvádí, že se zvýšily o 21-30 %. Téměř pětina Čechů pak neví, jak se ceny změnily.</a:t>
            </a:r>
            <a:endParaRPr lang="en-US" dirty="0"/>
          </a:p>
        </p:txBody>
      </p:sp>
      <p:sp>
        <p:nvSpPr>
          <p:cNvPr id="3" name="Nadpis 2">
            <a:extLst>
              <a:ext uri="{FF2B5EF4-FFF2-40B4-BE49-F238E27FC236}">
                <a16:creationId xmlns:a16="http://schemas.microsoft.com/office/drawing/2014/main" id="{EBE15DEE-107D-F122-E7A7-C8E9E67B50AE}"/>
              </a:ext>
            </a:extLst>
          </p:cNvPr>
          <p:cNvSpPr>
            <a:spLocks noGrp="1"/>
          </p:cNvSpPr>
          <p:nvPr>
            <p:ph type="title"/>
          </p:nvPr>
        </p:nvSpPr>
        <p:spPr>
          <a:xfrm>
            <a:off x="241200" y="399600"/>
            <a:ext cx="8674200" cy="486000"/>
          </a:xfrm>
        </p:spPr>
        <p:txBody>
          <a:bodyPr>
            <a:normAutofit fontScale="90000"/>
          </a:bodyPr>
          <a:lstStyle/>
          <a:p>
            <a:r>
              <a:rPr lang="cs-CZ" dirty="0"/>
              <a:t>POHYB TRŽNÍCH CEN NEMOVITOSTÍ V POROVNÁNÍ S ROKEM 2019  </a:t>
            </a:r>
            <a:endParaRPr lang="en-US" dirty="0"/>
          </a:p>
        </p:txBody>
      </p:sp>
      <p:sp>
        <p:nvSpPr>
          <p:cNvPr id="17" name="Zástupný text 3">
            <a:extLst>
              <a:ext uri="{FF2B5EF4-FFF2-40B4-BE49-F238E27FC236}">
                <a16:creationId xmlns:a16="http://schemas.microsoft.com/office/drawing/2014/main" id="{878E29F1-4E56-99B1-20C8-6B1317A437F3}"/>
              </a:ext>
            </a:extLst>
          </p:cNvPr>
          <p:cNvSpPr txBox="1">
            <a:spLocks/>
          </p:cNvSpPr>
          <p:nvPr/>
        </p:nvSpPr>
        <p:spPr>
          <a:xfrm>
            <a:off x="597600" y="5436000"/>
            <a:ext cx="10586475" cy="307777"/>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 </a:t>
            </a:r>
            <a:r>
              <a:rPr kumimoji="0" lang="cs-CZ" sz="100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n=1007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Q41. Jak se podle Vás změnily tržní ceny nemovitostí v porovnání s rokem 2019?</a:t>
            </a:r>
          </a:p>
        </p:txBody>
      </p:sp>
      <p:graphicFrame>
        <p:nvGraphicFramePr>
          <p:cNvPr id="4" name="Graf 3">
            <a:extLst>
              <a:ext uri="{FF2B5EF4-FFF2-40B4-BE49-F238E27FC236}">
                <a16:creationId xmlns:a16="http://schemas.microsoft.com/office/drawing/2014/main" id="{6AAF640F-DA7C-F414-4CE9-E49E3D60E7BB}"/>
              </a:ext>
            </a:extLst>
          </p:cNvPr>
          <p:cNvGraphicFramePr/>
          <p:nvPr>
            <p:extLst>
              <p:ext uri="{D42A27DB-BD31-4B8C-83A1-F6EECF244321}">
                <p14:modId xmlns:p14="http://schemas.microsoft.com/office/powerpoint/2010/main" val="3953380776"/>
              </p:ext>
            </p:extLst>
          </p:nvPr>
        </p:nvGraphicFramePr>
        <p:xfrm>
          <a:off x="458744" y="1788680"/>
          <a:ext cx="11390356" cy="3551284"/>
        </p:xfrm>
        <a:graphic>
          <a:graphicData uri="http://schemas.openxmlformats.org/drawingml/2006/chart">
            <c:chart xmlns:c="http://schemas.openxmlformats.org/drawingml/2006/chart" xmlns:r="http://schemas.openxmlformats.org/officeDocument/2006/relationships" r:id="rId2"/>
          </a:graphicData>
        </a:graphic>
      </p:graphicFrame>
      <p:grpSp>
        <p:nvGrpSpPr>
          <p:cNvPr id="5" name="Skupina 4">
            <a:extLst>
              <a:ext uri="{FF2B5EF4-FFF2-40B4-BE49-F238E27FC236}">
                <a16:creationId xmlns:a16="http://schemas.microsoft.com/office/drawing/2014/main" id="{0F564FC3-649C-E202-5B6D-F415805D3672}"/>
              </a:ext>
            </a:extLst>
          </p:cNvPr>
          <p:cNvGrpSpPr/>
          <p:nvPr/>
        </p:nvGrpSpPr>
        <p:grpSpPr>
          <a:xfrm rot="5400000">
            <a:off x="11106957" y="1996998"/>
            <a:ext cx="542250" cy="481204"/>
            <a:chOff x="3403808" y="1873758"/>
            <a:chExt cx="542250" cy="481204"/>
          </a:xfrm>
          <a:solidFill>
            <a:schemeClr val="accent4">
              <a:lumMod val="50000"/>
            </a:schemeClr>
          </a:solidFill>
        </p:grpSpPr>
        <p:sp>
          <p:nvSpPr>
            <p:cNvPr id="6" name="Grafický objekt 8" descr="Stříška směřující nahoru se souvislou výplní">
              <a:extLst>
                <a:ext uri="{FF2B5EF4-FFF2-40B4-BE49-F238E27FC236}">
                  <a16:creationId xmlns:a16="http://schemas.microsoft.com/office/drawing/2014/main" id="{6E80038C-A974-8B3F-908B-F48A94C68F98}"/>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7" name="Grafický objekt 9" descr="Stříška směřující nahoru se souvislou výplní">
              <a:extLst>
                <a:ext uri="{FF2B5EF4-FFF2-40B4-BE49-F238E27FC236}">
                  <a16:creationId xmlns:a16="http://schemas.microsoft.com/office/drawing/2014/main" id="{EDE19F57-326E-6FDA-8477-3025AAFFCFF1}"/>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grpSp>
        <p:nvGrpSpPr>
          <p:cNvPr id="8" name="Skupina 7">
            <a:extLst>
              <a:ext uri="{FF2B5EF4-FFF2-40B4-BE49-F238E27FC236}">
                <a16:creationId xmlns:a16="http://schemas.microsoft.com/office/drawing/2014/main" id="{EDE00489-519C-EC49-0EC7-6CF2D86DE17E}"/>
              </a:ext>
            </a:extLst>
          </p:cNvPr>
          <p:cNvGrpSpPr/>
          <p:nvPr/>
        </p:nvGrpSpPr>
        <p:grpSpPr>
          <a:xfrm rot="5400000">
            <a:off x="10633895" y="1996998"/>
            <a:ext cx="542250" cy="481204"/>
            <a:chOff x="3403808" y="1873758"/>
            <a:chExt cx="542250" cy="481204"/>
          </a:xfrm>
          <a:solidFill>
            <a:schemeClr val="accent4">
              <a:lumMod val="75000"/>
            </a:schemeClr>
          </a:solidFill>
        </p:grpSpPr>
        <p:sp>
          <p:nvSpPr>
            <p:cNvPr id="9" name="Grafický objekt 8" descr="Stříška směřující nahoru se souvislou výplní">
              <a:extLst>
                <a:ext uri="{FF2B5EF4-FFF2-40B4-BE49-F238E27FC236}">
                  <a16:creationId xmlns:a16="http://schemas.microsoft.com/office/drawing/2014/main" id="{7C3B7FD5-DE02-4518-7FEE-8F02ECAB24AE}"/>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10" name="Grafický objekt 9" descr="Stříška směřující nahoru se souvislou výplní">
              <a:extLst>
                <a:ext uri="{FF2B5EF4-FFF2-40B4-BE49-F238E27FC236}">
                  <a16:creationId xmlns:a16="http://schemas.microsoft.com/office/drawing/2014/main" id="{E876BD26-CE0F-F021-C1C6-CDE0E725DD81}"/>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grpSp>
        <p:nvGrpSpPr>
          <p:cNvPr id="11" name="Skupina 10">
            <a:extLst>
              <a:ext uri="{FF2B5EF4-FFF2-40B4-BE49-F238E27FC236}">
                <a16:creationId xmlns:a16="http://schemas.microsoft.com/office/drawing/2014/main" id="{89DC1BEE-418C-8A64-2BF6-546BB322B06E}"/>
              </a:ext>
            </a:extLst>
          </p:cNvPr>
          <p:cNvGrpSpPr/>
          <p:nvPr/>
        </p:nvGrpSpPr>
        <p:grpSpPr>
          <a:xfrm rot="16200000">
            <a:off x="1199816" y="1996998"/>
            <a:ext cx="542250" cy="481204"/>
            <a:chOff x="3403808" y="1873758"/>
            <a:chExt cx="542250" cy="481204"/>
          </a:xfrm>
          <a:solidFill>
            <a:schemeClr val="accent4">
              <a:lumMod val="60000"/>
              <a:lumOff val="40000"/>
            </a:schemeClr>
          </a:solidFill>
        </p:grpSpPr>
        <p:sp>
          <p:nvSpPr>
            <p:cNvPr id="12" name="Grafický objekt 8" descr="Stříška směřující nahoru se souvislou výplní">
              <a:extLst>
                <a:ext uri="{FF2B5EF4-FFF2-40B4-BE49-F238E27FC236}">
                  <a16:creationId xmlns:a16="http://schemas.microsoft.com/office/drawing/2014/main" id="{215DDF91-A115-9268-8FA5-DE1286A7362B}"/>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13" name="Grafický objekt 9" descr="Stříška směřující nahoru se souvislou výplní">
              <a:extLst>
                <a:ext uri="{FF2B5EF4-FFF2-40B4-BE49-F238E27FC236}">
                  <a16:creationId xmlns:a16="http://schemas.microsoft.com/office/drawing/2014/main" id="{7A0659F1-168A-373F-43D6-1374B17FFC09}"/>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grpSp>
        <p:nvGrpSpPr>
          <p:cNvPr id="14" name="Skupina 13">
            <a:extLst>
              <a:ext uri="{FF2B5EF4-FFF2-40B4-BE49-F238E27FC236}">
                <a16:creationId xmlns:a16="http://schemas.microsoft.com/office/drawing/2014/main" id="{0248EAA1-0B4A-A839-5D0B-C1781E35FB81}"/>
              </a:ext>
            </a:extLst>
          </p:cNvPr>
          <p:cNvGrpSpPr/>
          <p:nvPr/>
        </p:nvGrpSpPr>
        <p:grpSpPr>
          <a:xfrm rot="16200000">
            <a:off x="718612" y="1996998"/>
            <a:ext cx="542250" cy="481204"/>
            <a:chOff x="3403808" y="1873758"/>
            <a:chExt cx="542250" cy="481204"/>
          </a:xfrm>
          <a:solidFill>
            <a:schemeClr val="accent4">
              <a:lumMod val="40000"/>
              <a:lumOff val="60000"/>
            </a:schemeClr>
          </a:solidFill>
        </p:grpSpPr>
        <p:sp>
          <p:nvSpPr>
            <p:cNvPr id="15" name="Grafický objekt 8" descr="Stříška směřující nahoru se souvislou výplní">
              <a:extLst>
                <a:ext uri="{FF2B5EF4-FFF2-40B4-BE49-F238E27FC236}">
                  <a16:creationId xmlns:a16="http://schemas.microsoft.com/office/drawing/2014/main" id="{63104755-559A-A77E-4F28-8E9C338D9ECB}"/>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16" name="Grafický objekt 9" descr="Stříška směřující nahoru se souvislou výplní">
              <a:extLst>
                <a:ext uri="{FF2B5EF4-FFF2-40B4-BE49-F238E27FC236}">
                  <a16:creationId xmlns:a16="http://schemas.microsoft.com/office/drawing/2014/main" id="{72FA9834-1055-491B-D461-4065B2521DCC}"/>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pSp>
      <p:sp>
        <p:nvSpPr>
          <p:cNvPr id="27" name="Obdélník 26">
            <a:extLst>
              <a:ext uri="{FF2B5EF4-FFF2-40B4-BE49-F238E27FC236}">
                <a16:creationId xmlns:a16="http://schemas.microsoft.com/office/drawing/2014/main" id="{5736275A-50C1-B001-C324-2F2DE2C42D17}"/>
              </a:ext>
            </a:extLst>
          </p:cNvPr>
          <p:cNvSpPr/>
          <p:nvPr/>
        </p:nvSpPr>
        <p:spPr>
          <a:xfrm>
            <a:off x="901945" y="1923893"/>
            <a:ext cx="2602001" cy="351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cs-CZ" sz="1400" b="1" dirty="0">
                <a:solidFill>
                  <a:srgbClr val="000000"/>
                </a:solidFill>
                <a:latin typeface="Arial" panose="020B0604020202020204"/>
              </a:rPr>
              <a:t>Snížily se</a:t>
            </a:r>
            <a:endPar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46" name="TextovéPole 45">
            <a:extLst>
              <a:ext uri="{FF2B5EF4-FFF2-40B4-BE49-F238E27FC236}">
                <a16:creationId xmlns:a16="http://schemas.microsoft.com/office/drawing/2014/main" id="{631DBF2C-36A8-95B4-EA31-65D1A1AF5EDD}"/>
              </a:ext>
            </a:extLst>
          </p:cNvPr>
          <p:cNvSpPr txBox="1"/>
          <p:nvPr/>
        </p:nvSpPr>
        <p:spPr>
          <a:xfrm>
            <a:off x="1923668" y="2184792"/>
            <a:ext cx="684076" cy="369332"/>
          </a:xfrm>
          <a:prstGeom prst="rect">
            <a:avLst/>
          </a:prstGeom>
          <a:noFill/>
        </p:spPr>
        <p:txBody>
          <a:bodyPr wrap="square" rtlCol="0">
            <a:spAutoFit/>
          </a:bodyPr>
          <a:lstStyle/>
          <a:p>
            <a:r>
              <a:rPr lang="cs-CZ" sz="1800" b="1" dirty="0"/>
              <a:t>3 %</a:t>
            </a:r>
            <a:endParaRPr lang="en-US" sz="1800" b="1" dirty="0"/>
          </a:p>
        </p:txBody>
      </p:sp>
      <p:sp>
        <p:nvSpPr>
          <p:cNvPr id="47" name="Obdélník 46">
            <a:extLst>
              <a:ext uri="{FF2B5EF4-FFF2-40B4-BE49-F238E27FC236}">
                <a16:creationId xmlns:a16="http://schemas.microsoft.com/office/drawing/2014/main" id="{B65C829A-43C4-0164-9921-6611B3AF0E00}"/>
              </a:ext>
            </a:extLst>
          </p:cNvPr>
          <p:cNvSpPr/>
          <p:nvPr/>
        </p:nvSpPr>
        <p:spPr>
          <a:xfrm>
            <a:off x="8826095" y="1923893"/>
            <a:ext cx="2602001" cy="351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cs-CZ" sz="1400" b="1" dirty="0">
                <a:solidFill>
                  <a:srgbClr val="000000"/>
                </a:solidFill>
                <a:latin typeface="Arial" panose="020B0604020202020204"/>
              </a:rPr>
              <a:t>Zvýšily se</a:t>
            </a:r>
            <a:endPar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48" name="TextovéPole 47">
            <a:extLst>
              <a:ext uri="{FF2B5EF4-FFF2-40B4-BE49-F238E27FC236}">
                <a16:creationId xmlns:a16="http://schemas.microsoft.com/office/drawing/2014/main" id="{E3745C55-F402-5B15-6794-0EA32653F0B1}"/>
              </a:ext>
            </a:extLst>
          </p:cNvPr>
          <p:cNvSpPr txBox="1"/>
          <p:nvPr/>
        </p:nvSpPr>
        <p:spPr>
          <a:xfrm>
            <a:off x="9768216" y="2184792"/>
            <a:ext cx="763678" cy="369332"/>
          </a:xfrm>
          <a:prstGeom prst="rect">
            <a:avLst/>
          </a:prstGeom>
          <a:noFill/>
        </p:spPr>
        <p:txBody>
          <a:bodyPr wrap="square" rtlCol="0">
            <a:spAutoFit/>
          </a:bodyPr>
          <a:lstStyle/>
          <a:p>
            <a:r>
              <a:rPr lang="cs-CZ" sz="1800" b="1" dirty="0"/>
              <a:t>76 %</a:t>
            </a:r>
            <a:endParaRPr lang="en-US" sz="1800" b="1" dirty="0"/>
          </a:p>
        </p:txBody>
      </p:sp>
      <p:grpSp>
        <p:nvGrpSpPr>
          <p:cNvPr id="49" name="Skupina 48">
            <a:extLst>
              <a:ext uri="{FF2B5EF4-FFF2-40B4-BE49-F238E27FC236}">
                <a16:creationId xmlns:a16="http://schemas.microsoft.com/office/drawing/2014/main" id="{47C6D9EC-8D48-392A-D8F4-5B043024E8B3}"/>
              </a:ext>
            </a:extLst>
          </p:cNvPr>
          <p:cNvGrpSpPr/>
          <p:nvPr/>
        </p:nvGrpSpPr>
        <p:grpSpPr>
          <a:xfrm>
            <a:off x="31606" y="2661111"/>
            <a:ext cx="2327267" cy="1320593"/>
            <a:chOff x="5361229" y="1859684"/>
            <a:chExt cx="2327267" cy="1320593"/>
          </a:xfrm>
        </p:grpSpPr>
        <p:sp>
          <p:nvSpPr>
            <p:cNvPr id="50" name="TextovéPole 49">
              <a:extLst>
                <a:ext uri="{FF2B5EF4-FFF2-40B4-BE49-F238E27FC236}">
                  <a16:creationId xmlns:a16="http://schemas.microsoft.com/office/drawing/2014/main" id="{B8853A45-C9AD-D269-1699-788A420FEE24}"/>
                </a:ext>
              </a:extLst>
            </p:cNvPr>
            <p:cNvSpPr txBox="1"/>
            <p:nvPr/>
          </p:nvSpPr>
          <p:spPr>
            <a:xfrm flipH="1">
              <a:off x="5361229" y="1859684"/>
              <a:ext cx="2327267" cy="338554"/>
            </a:xfrm>
            <a:prstGeom prst="rect">
              <a:avLst/>
            </a:prstGeom>
            <a:noFill/>
            <a:ln>
              <a:noFill/>
            </a:ln>
          </p:spPr>
          <p:txBody>
            <a:bodyPr wrap="square" rtlCol="0">
              <a:spAutoFit/>
            </a:bodyPr>
            <a:lstStyle/>
            <a:p>
              <a:pPr algn="ctr"/>
              <a:r>
                <a:rPr lang="cs-CZ" sz="1600" b="1" i="1" dirty="0">
                  <a:solidFill>
                    <a:schemeClr val="tx1">
                      <a:lumMod val="50000"/>
                      <a:lumOff val="50000"/>
                    </a:schemeClr>
                  </a:solidFill>
                </a:rPr>
                <a:t>Nevím</a:t>
              </a:r>
              <a:endParaRPr lang="cs-CZ" sz="1600" i="1" dirty="0">
                <a:solidFill>
                  <a:schemeClr val="tx1">
                    <a:lumMod val="50000"/>
                    <a:lumOff val="50000"/>
                  </a:schemeClr>
                </a:solidFill>
              </a:endParaRPr>
            </a:p>
          </p:txBody>
        </p:sp>
        <p:sp>
          <p:nvSpPr>
            <p:cNvPr id="51" name="Ovál 50">
              <a:extLst>
                <a:ext uri="{FF2B5EF4-FFF2-40B4-BE49-F238E27FC236}">
                  <a16:creationId xmlns:a16="http://schemas.microsoft.com/office/drawing/2014/main" id="{9918C1BA-9BD6-385C-3BB8-23E2D49D9E1F}"/>
                </a:ext>
              </a:extLst>
            </p:cNvPr>
            <p:cNvSpPr/>
            <p:nvPr/>
          </p:nvSpPr>
          <p:spPr>
            <a:xfrm>
              <a:off x="5987023" y="2198695"/>
              <a:ext cx="1021766" cy="981582"/>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000" dirty="0"/>
            </a:p>
          </p:txBody>
        </p:sp>
        <p:sp>
          <p:nvSpPr>
            <p:cNvPr id="52" name="TextovéPole 51">
              <a:extLst>
                <a:ext uri="{FF2B5EF4-FFF2-40B4-BE49-F238E27FC236}">
                  <a16:creationId xmlns:a16="http://schemas.microsoft.com/office/drawing/2014/main" id="{21765DCC-E85A-017B-4D83-7F032EC5CEF0}"/>
                </a:ext>
              </a:extLst>
            </p:cNvPr>
            <p:cNvSpPr txBox="1"/>
            <p:nvPr/>
          </p:nvSpPr>
          <p:spPr>
            <a:xfrm>
              <a:off x="6102970" y="2458425"/>
              <a:ext cx="768159" cy="400110"/>
            </a:xfrm>
            <a:prstGeom prst="rect">
              <a:avLst/>
            </a:prstGeom>
            <a:noFill/>
            <a:ln>
              <a:noFill/>
            </a:ln>
          </p:spPr>
          <p:txBody>
            <a:bodyPr wrap="none" rtlCol="0">
              <a:spAutoFit/>
            </a:bodyPr>
            <a:lstStyle/>
            <a:p>
              <a:pPr algn="ctr"/>
              <a:r>
                <a:rPr lang="cs-CZ" sz="2000" b="1" dirty="0">
                  <a:solidFill>
                    <a:schemeClr val="bg1"/>
                  </a:solidFill>
                </a:rPr>
                <a:t>18 %</a:t>
              </a:r>
              <a:endParaRPr lang="cs-CZ" sz="1000" b="1" dirty="0">
                <a:solidFill>
                  <a:schemeClr val="bg1"/>
                </a:solidFill>
              </a:endParaRPr>
            </a:p>
          </p:txBody>
        </p:sp>
      </p:grpSp>
    </p:spTree>
    <p:extLst>
      <p:ext uri="{BB962C8B-B14F-4D97-AF65-F5344CB8AC3E}">
        <p14:creationId xmlns:p14="http://schemas.microsoft.com/office/powerpoint/2010/main" val="2185177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84">
            <a:extLst>
              <a:ext uri="{FF2B5EF4-FFF2-40B4-BE49-F238E27FC236}">
                <a16:creationId xmlns:a16="http://schemas.microsoft.com/office/drawing/2014/main" id="{B3D5366A-E278-6F0E-551C-2A94C984AF52}"/>
              </a:ext>
            </a:extLst>
          </p:cNvPr>
          <p:cNvGrpSpPr/>
          <p:nvPr/>
        </p:nvGrpSpPr>
        <p:grpSpPr>
          <a:xfrm>
            <a:off x="2343319" y="1541186"/>
            <a:ext cx="7821761" cy="4096581"/>
            <a:chOff x="-1" y="0"/>
            <a:chExt cx="7880400" cy="4546602"/>
          </a:xfrm>
        </p:grpSpPr>
        <p:grpSp>
          <p:nvGrpSpPr>
            <p:cNvPr id="4" name="Group 42">
              <a:extLst>
                <a:ext uri="{FF2B5EF4-FFF2-40B4-BE49-F238E27FC236}">
                  <a16:creationId xmlns:a16="http://schemas.microsoft.com/office/drawing/2014/main" id="{BBAB5C54-262C-A534-7746-6B9173C9E768}"/>
                </a:ext>
              </a:extLst>
            </p:cNvPr>
            <p:cNvGrpSpPr/>
            <p:nvPr/>
          </p:nvGrpSpPr>
          <p:grpSpPr>
            <a:xfrm>
              <a:off x="-1" y="0"/>
              <a:ext cx="7880400" cy="4546602"/>
              <a:chOff x="-1" y="0"/>
              <a:chExt cx="7880399" cy="4546601"/>
            </a:xfrm>
          </p:grpSpPr>
          <p:sp>
            <p:nvSpPr>
              <p:cNvPr id="68" name="Shape 28">
                <a:extLst>
                  <a:ext uri="{FF2B5EF4-FFF2-40B4-BE49-F238E27FC236}">
                    <a16:creationId xmlns:a16="http://schemas.microsoft.com/office/drawing/2014/main" id="{3691E03E-0A80-EB76-CFA6-8CCA988ED24D}"/>
                  </a:ext>
                </a:extLst>
              </p:cNvPr>
              <p:cNvSpPr/>
              <p:nvPr/>
            </p:nvSpPr>
            <p:spPr>
              <a:xfrm>
                <a:off x="1577598" y="2627068"/>
                <a:ext cx="2466764" cy="1919533"/>
              </a:xfrm>
              <a:custGeom>
                <a:avLst/>
                <a:gdLst/>
                <a:ahLst/>
                <a:cxnLst>
                  <a:cxn ang="0">
                    <a:pos x="wd2" y="hd2"/>
                  </a:cxn>
                  <a:cxn ang="5400000">
                    <a:pos x="wd2" y="hd2"/>
                  </a:cxn>
                  <a:cxn ang="10800000">
                    <a:pos x="wd2" y="hd2"/>
                  </a:cxn>
                  <a:cxn ang="16200000">
                    <a:pos x="wd2" y="hd2"/>
                  </a:cxn>
                </a:cxnLst>
                <a:rect l="0" t="0" r="r" b="b"/>
                <a:pathLst>
                  <a:path w="21598" h="21600" extrusionOk="0">
                    <a:moveTo>
                      <a:pt x="8027" y="21600"/>
                    </a:moveTo>
                    <a:cubicBezTo>
                      <a:pt x="7819" y="21600"/>
                      <a:pt x="7620" y="21408"/>
                      <a:pt x="7410" y="21204"/>
                    </a:cubicBezTo>
                    <a:cubicBezTo>
                      <a:pt x="7244" y="21044"/>
                      <a:pt x="7073" y="20879"/>
                      <a:pt x="6909" y="20829"/>
                    </a:cubicBezTo>
                    <a:cubicBezTo>
                      <a:pt x="6768" y="20786"/>
                      <a:pt x="6622" y="20748"/>
                      <a:pt x="6468" y="20707"/>
                    </a:cubicBezTo>
                    <a:cubicBezTo>
                      <a:pt x="6049" y="20597"/>
                      <a:pt x="5616" y="20483"/>
                      <a:pt x="5241" y="20266"/>
                    </a:cubicBezTo>
                    <a:cubicBezTo>
                      <a:pt x="4842" y="20035"/>
                      <a:pt x="4963" y="19653"/>
                      <a:pt x="5060" y="19346"/>
                    </a:cubicBezTo>
                    <a:cubicBezTo>
                      <a:pt x="5152" y="19054"/>
                      <a:pt x="5231" y="18802"/>
                      <a:pt x="5036" y="18578"/>
                    </a:cubicBezTo>
                    <a:cubicBezTo>
                      <a:pt x="4893" y="18415"/>
                      <a:pt x="4735" y="18308"/>
                      <a:pt x="4568" y="18194"/>
                    </a:cubicBezTo>
                    <a:cubicBezTo>
                      <a:pt x="4365" y="18057"/>
                      <a:pt x="4155" y="17914"/>
                      <a:pt x="3975" y="17665"/>
                    </a:cubicBezTo>
                    <a:cubicBezTo>
                      <a:pt x="3720" y="17309"/>
                      <a:pt x="3500" y="17139"/>
                      <a:pt x="3105" y="16991"/>
                    </a:cubicBezTo>
                    <a:cubicBezTo>
                      <a:pt x="2812" y="16882"/>
                      <a:pt x="2857" y="16597"/>
                      <a:pt x="2890" y="16389"/>
                    </a:cubicBezTo>
                    <a:cubicBezTo>
                      <a:pt x="2917" y="16221"/>
                      <a:pt x="2930" y="16112"/>
                      <a:pt x="2864" y="16043"/>
                    </a:cubicBezTo>
                    <a:cubicBezTo>
                      <a:pt x="2552" y="15926"/>
                      <a:pt x="2406" y="15531"/>
                      <a:pt x="2277" y="15183"/>
                    </a:cubicBezTo>
                    <a:cubicBezTo>
                      <a:pt x="2250" y="15109"/>
                      <a:pt x="2224" y="15038"/>
                      <a:pt x="2196" y="14972"/>
                    </a:cubicBezTo>
                    <a:cubicBezTo>
                      <a:pt x="2066" y="14654"/>
                      <a:pt x="1933" y="14494"/>
                      <a:pt x="1792" y="14499"/>
                    </a:cubicBezTo>
                    <a:cubicBezTo>
                      <a:pt x="1606" y="14507"/>
                      <a:pt x="1561" y="14687"/>
                      <a:pt x="1438" y="14720"/>
                    </a:cubicBezTo>
                    <a:cubicBezTo>
                      <a:pt x="1397" y="14732"/>
                      <a:pt x="1382" y="14720"/>
                      <a:pt x="1157" y="14142"/>
                    </a:cubicBezTo>
                    <a:cubicBezTo>
                      <a:pt x="1122" y="14052"/>
                      <a:pt x="1089" y="13956"/>
                      <a:pt x="1053" y="13854"/>
                    </a:cubicBezTo>
                    <a:cubicBezTo>
                      <a:pt x="881" y="13355"/>
                      <a:pt x="685" y="12790"/>
                      <a:pt x="257" y="12756"/>
                    </a:cubicBezTo>
                    <a:cubicBezTo>
                      <a:pt x="251" y="12755"/>
                      <a:pt x="140" y="12767"/>
                      <a:pt x="78" y="12793"/>
                    </a:cubicBezTo>
                    <a:cubicBezTo>
                      <a:pt x="78" y="12793"/>
                      <a:pt x="-2" y="12491"/>
                      <a:pt x="0" y="12437"/>
                    </a:cubicBezTo>
                    <a:cubicBezTo>
                      <a:pt x="21" y="11993"/>
                      <a:pt x="201" y="11720"/>
                      <a:pt x="374" y="11456"/>
                    </a:cubicBezTo>
                    <a:cubicBezTo>
                      <a:pt x="549" y="11191"/>
                      <a:pt x="714" y="10941"/>
                      <a:pt x="688" y="10527"/>
                    </a:cubicBezTo>
                    <a:cubicBezTo>
                      <a:pt x="685" y="10479"/>
                      <a:pt x="421" y="9226"/>
                      <a:pt x="969" y="9089"/>
                    </a:cubicBezTo>
                    <a:cubicBezTo>
                      <a:pt x="1499" y="8957"/>
                      <a:pt x="1716" y="8828"/>
                      <a:pt x="1735" y="8069"/>
                    </a:cubicBezTo>
                    <a:cubicBezTo>
                      <a:pt x="1745" y="7687"/>
                      <a:pt x="1674" y="6863"/>
                      <a:pt x="1998" y="6116"/>
                    </a:cubicBezTo>
                    <a:cubicBezTo>
                      <a:pt x="2054" y="5987"/>
                      <a:pt x="2122" y="5855"/>
                      <a:pt x="2188" y="5727"/>
                    </a:cubicBezTo>
                    <a:cubicBezTo>
                      <a:pt x="2342" y="5431"/>
                      <a:pt x="2500" y="5124"/>
                      <a:pt x="2537" y="4799"/>
                    </a:cubicBezTo>
                    <a:cubicBezTo>
                      <a:pt x="2554" y="4647"/>
                      <a:pt x="2513" y="4488"/>
                      <a:pt x="2470" y="4320"/>
                    </a:cubicBezTo>
                    <a:cubicBezTo>
                      <a:pt x="2416" y="4112"/>
                      <a:pt x="2360" y="3897"/>
                      <a:pt x="2419" y="3683"/>
                    </a:cubicBezTo>
                    <a:cubicBezTo>
                      <a:pt x="2549" y="3206"/>
                      <a:pt x="2595" y="2964"/>
                      <a:pt x="2517" y="2481"/>
                    </a:cubicBezTo>
                    <a:cubicBezTo>
                      <a:pt x="2484" y="2270"/>
                      <a:pt x="2594" y="1852"/>
                      <a:pt x="2594" y="1852"/>
                    </a:cubicBezTo>
                    <a:cubicBezTo>
                      <a:pt x="2723" y="1850"/>
                      <a:pt x="2833" y="1821"/>
                      <a:pt x="2931" y="1764"/>
                    </a:cubicBezTo>
                    <a:cubicBezTo>
                      <a:pt x="3122" y="1651"/>
                      <a:pt x="3293" y="1598"/>
                      <a:pt x="3469" y="1598"/>
                    </a:cubicBezTo>
                    <a:cubicBezTo>
                      <a:pt x="3656" y="1598"/>
                      <a:pt x="3844" y="1657"/>
                      <a:pt x="4070" y="1734"/>
                    </a:cubicBezTo>
                    <a:cubicBezTo>
                      <a:pt x="4445" y="1863"/>
                      <a:pt x="4979" y="1495"/>
                      <a:pt x="5152" y="1309"/>
                    </a:cubicBezTo>
                    <a:cubicBezTo>
                      <a:pt x="5283" y="1167"/>
                      <a:pt x="5419" y="1021"/>
                      <a:pt x="5655" y="1021"/>
                    </a:cubicBezTo>
                    <a:cubicBezTo>
                      <a:pt x="5836" y="1021"/>
                      <a:pt x="5953" y="1146"/>
                      <a:pt x="6056" y="1257"/>
                    </a:cubicBezTo>
                    <a:cubicBezTo>
                      <a:pt x="6344" y="1564"/>
                      <a:pt x="6798" y="1533"/>
                      <a:pt x="7284" y="1179"/>
                    </a:cubicBezTo>
                    <a:cubicBezTo>
                      <a:pt x="7570" y="974"/>
                      <a:pt x="7720" y="997"/>
                      <a:pt x="7924" y="1120"/>
                    </a:cubicBezTo>
                    <a:cubicBezTo>
                      <a:pt x="7944" y="1132"/>
                      <a:pt x="8041" y="1216"/>
                      <a:pt x="8153" y="1243"/>
                    </a:cubicBezTo>
                    <a:cubicBezTo>
                      <a:pt x="8282" y="1274"/>
                      <a:pt x="8427" y="1249"/>
                      <a:pt x="8461" y="1270"/>
                    </a:cubicBezTo>
                    <a:cubicBezTo>
                      <a:pt x="8515" y="1303"/>
                      <a:pt x="8543" y="1351"/>
                      <a:pt x="8567" y="1389"/>
                    </a:cubicBezTo>
                    <a:cubicBezTo>
                      <a:pt x="8654" y="1532"/>
                      <a:pt x="8821" y="1503"/>
                      <a:pt x="8981" y="1415"/>
                    </a:cubicBezTo>
                    <a:cubicBezTo>
                      <a:pt x="9113" y="1343"/>
                      <a:pt x="9215" y="1309"/>
                      <a:pt x="9331" y="1375"/>
                    </a:cubicBezTo>
                    <a:cubicBezTo>
                      <a:pt x="9577" y="1514"/>
                      <a:pt x="9630" y="1467"/>
                      <a:pt x="9895" y="1415"/>
                    </a:cubicBezTo>
                    <a:cubicBezTo>
                      <a:pt x="10376" y="1319"/>
                      <a:pt x="10380" y="1368"/>
                      <a:pt x="10858" y="1631"/>
                    </a:cubicBezTo>
                    <a:cubicBezTo>
                      <a:pt x="11247" y="1845"/>
                      <a:pt x="11282" y="1885"/>
                      <a:pt x="11501" y="1885"/>
                    </a:cubicBezTo>
                    <a:cubicBezTo>
                      <a:pt x="11964" y="1885"/>
                      <a:pt x="12452" y="1397"/>
                      <a:pt x="12524" y="862"/>
                    </a:cubicBezTo>
                    <a:cubicBezTo>
                      <a:pt x="12602" y="290"/>
                      <a:pt x="12766" y="0"/>
                      <a:pt x="13009" y="0"/>
                    </a:cubicBezTo>
                    <a:cubicBezTo>
                      <a:pt x="13168" y="0"/>
                      <a:pt x="13285" y="122"/>
                      <a:pt x="13392" y="343"/>
                    </a:cubicBezTo>
                    <a:cubicBezTo>
                      <a:pt x="13488" y="543"/>
                      <a:pt x="13522" y="599"/>
                      <a:pt x="13633" y="599"/>
                    </a:cubicBezTo>
                    <a:cubicBezTo>
                      <a:pt x="13669" y="599"/>
                      <a:pt x="13833" y="561"/>
                      <a:pt x="13878" y="561"/>
                    </a:cubicBezTo>
                    <a:cubicBezTo>
                      <a:pt x="14101" y="561"/>
                      <a:pt x="14158" y="799"/>
                      <a:pt x="14225" y="964"/>
                    </a:cubicBezTo>
                    <a:cubicBezTo>
                      <a:pt x="14372" y="1333"/>
                      <a:pt x="14436" y="1418"/>
                      <a:pt x="14542" y="1418"/>
                    </a:cubicBezTo>
                    <a:cubicBezTo>
                      <a:pt x="14596" y="1418"/>
                      <a:pt x="14836" y="1023"/>
                      <a:pt x="14836" y="1023"/>
                    </a:cubicBezTo>
                    <a:cubicBezTo>
                      <a:pt x="14836" y="1050"/>
                      <a:pt x="14816" y="1315"/>
                      <a:pt x="14812" y="1428"/>
                    </a:cubicBezTo>
                    <a:cubicBezTo>
                      <a:pt x="14801" y="1704"/>
                      <a:pt x="14790" y="1989"/>
                      <a:pt x="14666" y="2217"/>
                    </a:cubicBezTo>
                    <a:cubicBezTo>
                      <a:pt x="14561" y="2409"/>
                      <a:pt x="14551" y="2644"/>
                      <a:pt x="14541" y="2893"/>
                    </a:cubicBezTo>
                    <a:cubicBezTo>
                      <a:pt x="14534" y="3045"/>
                      <a:pt x="14528" y="3202"/>
                      <a:pt x="14499" y="3353"/>
                    </a:cubicBezTo>
                    <a:cubicBezTo>
                      <a:pt x="14396" y="3895"/>
                      <a:pt x="14350" y="4443"/>
                      <a:pt x="14355" y="5079"/>
                    </a:cubicBezTo>
                    <a:cubicBezTo>
                      <a:pt x="14357" y="5566"/>
                      <a:pt x="14435" y="6415"/>
                      <a:pt x="14920" y="6624"/>
                    </a:cubicBezTo>
                    <a:cubicBezTo>
                      <a:pt x="15052" y="6680"/>
                      <a:pt x="15386" y="6637"/>
                      <a:pt x="15513" y="6637"/>
                    </a:cubicBezTo>
                    <a:cubicBezTo>
                      <a:pt x="15648" y="6637"/>
                      <a:pt x="15754" y="6667"/>
                      <a:pt x="15848" y="6730"/>
                    </a:cubicBezTo>
                    <a:cubicBezTo>
                      <a:pt x="15879" y="6751"/>
                      <a:pt x="16088" y="6901"/>
                      <a:pt x="16196" y="6933"/>
                    </a:cubicBezTo>
                    <a:cubicBezTo>
                      <a:pt x="16449" y="7010"/>
                      <a:pt x="16414" y="7217"/>
                      <a:pt x="16389" y="7368"/>
                    </a:cubicBezTo>
                    <a:cubicBezTo>
                      <a:pt x="16332" y="7705"/>
                      <a:pt x="16673" y="7964"/>
                      <a:pt x="16955" y="7996"/>
                    </a:cubicBezTo>
                    <a:cubicBezTo>
                      <a:pt x="17003" y="8002"/>
                      <a:pt x="17339" y="7995"/>
                      <a:pt x="17381" y="7995"/>
                    </a:cubicBezTo>
                    <a:cubicBezTo>
                      <a:pt x="17511" y="7995"/>
                      <a:pt x="17658" y="8013"/>
                      <a:pt x="17852" y="8143"/>
                    </a:cubicBezTo>
                    <a:cubicBezTo>
                      <a:pt x="17907" y="8179"/>
                      <a:pt x="17962" y="8197"/>
                      <a:pt x="18021" y="8197"/>
                    </a:cubicBezTo>
                    <a:cubicBezTo>
                      <a:pt x="18095" y="8197"/>
                      <a:pt x="18169" y="8169"/>
                      <a:pt x="18248" y="8139"/>
                    </a:cubicBezTo>
                    <a:cubicBezTo>
                      <a:pt x="18448" y="8061"/>
                      <a:pt x="18483" y="8057"/>
                      <a:pt x="18597" y="8075"/>
                    </a:cubicBezTo>
                    <a:cubicBezTo>
                      <a:pt x="18711" y="8092"/>
                      <a:pt x="18806" y="8162"/>
                      <a:pt x="18878" y="8280"/>
                    </a:cubicBezTo>
                    <a:cubicBezTo>
                      <a:pt x="19058" y="8577"/>
                      <a:pt x="19038" y="9099"/>
                      <a:pt x="19024" y="9287"/>
                    </a:cubicBezTo>
                    <a:cubicBezTo>
                      <a:pt x="19071" y="9335"/>
                      <a:pt x="19528" y="9820"/>
                      <a:pt x="19756" y="9902"/>
                    </a:cubicBezTo>
                    <a:cubicBezTo>
                      <a:pt x="19934" y="9966"/>
                      <a:pt x="20116" y="9968"/>
                      <a:pt x="20309" y="9969"/>
                    </a:cubicBezTo>
                    <a:cubicBezTo>
                      <a:pt x="20493" y="9970"/>
                      <a:pt x="20684" y="9971"/>
                      <a:pt x="20871" y="10033"/>
                    </a:cubicBezTo>
                    <a:cubicBezTo>
                      <a:pt x="21169" y="10132"/>
                      <a:pt x="21373" y="10383"/>
                      <a:pt x="21511" y="10822"/>
                    </a:cubicBezTo>
                    <a:cubicBezTo>
                      <a:pt x="21550" y="10943"/>
                      <a:pt x="21549" y="11052"/>
                      <a:pt x="21509" y="11130"/>
                    </a:cubicBezTo>
                    <a:cubicBezTo>
                      <a:pt x="21485" y="11178"/>
                      <a:pt x="21434" y="11236"/>
                      <a:pt x="21331" y="11237"/>
                    </a:cubicBezTo>
                    <a:cubicBezTo>
                      <a:pt x="21106" y="11241"/>
                      <a:pt x="21065" y="11285"/>
                      <a:pt x="21017" y="11576"/>
                    </a:cubicBezTo>
                    <a:cubicBezTo>
                      <a:pt x="20999" y="11686"/>
                      <a:pt x="20900" y="11816"/>
                      <a:pt x="20741" y="12020"/>
                    </a:cubicBezTo>
                    <a:cubicBezTo>
                      <a:pt x="20597" y="12204"/>
                      <a:pt x="20379" y="12484"/>
                      <a:pt x="20405" y="12601"/>
                    </a:cubicBezTo>
                    <a:cubicBezTo>
                      <a:pt x="20414" y="12643"/>
                      <a:pt x="20474" y="12666"/>
                      <a:pt x="20509" y="12677"/>
                    </a:cubicBezTo>
                    <a:cubicBezTo>
                      <a:pt x="20840" y="12775"/>
                      <a:pt x="21021" y="12971"/>
                      <a:pt x="21221" y="13277"/>
                    </a:cubicBezTo>
                    <a:cubicBezTo>
                      <a:pt x="21327" y="13439"/>
                      <a:pt x="21483" y="13663"/>
                      <a:pt x="21598" y="13777"/>
                    </a:cubicBezTo>
                    <a:cubicBezTo>
                      <a:pt x="21598" y="13777"/>
                      <a:pt x="21455" y="13795"/>
                      <a:pt x="21314" y="13976"/>
                    </a:cubicBezTo>
                    <a:cubicBezTo>
                      <a:pt x="21224" y="14092"/>
                      <a:pt x="21121" y="14584"/>
                      <a:pt x="21121" y="14584"/>
                    </a:cubicBezTo>
                    <a:cubicBezTo>
                      <a:pt x="21049" y="14495"/>
                      <a:pt x="20986" y="14397"/>
                      <a:pt x="20925" y="14301"/>
                    </a:cubicBezTo>
                    <a:cubicBezTo>
                      <a:pt x="20825" y="14145"/>
                      <a:pt x="20730" y="13997"/>
                      <a:pt x="20603" y="13901"/>
                    </a:cubicBezTo>
                    <a:cubicBezTo>
                      <a:pt x="20392" y="13741"/>
                      <a:pt x="20131" y="13638"/>
                      <a:pt x="19879" y="13538"/>
                    </a:cubicBezTo>
                    <a:cubicBezTo>
                      <a:pt x="19708" y="13471"/>
                      <a:pt x="19532" y="13401"/>
                      <a:pt x="19372" y="13315"/>
                    </a:cubicBezTo>
                    <a:cubicBezTo>
                      <a:pt x="19320" y="13286"/>
                      <a:pt x="19266" y="13254"/>
                      <a:pt x="19210" y="13221"/>
                    </a:cubicBezTo>
                    <a:cubicBezTo>
                      <a:pt x="19007" y="13101"/>
                      <a:pt x="18777" y="12964"/>
                      <a:pt x="18563" y="12964"/>
                    </a:cubicBezTo>
                    <a:cubicBezTo>
                      <a:pt x="18481" y="12964"/>
                      <a:pt x="18408" y="12984"/>
                      <a:pt x="18340" y="13023"/>
                    </a:cubicBezTo>
                    <a:cubicBezTo>
                      <a:pt x="18209" y="13097"/>
                      <a:pt x="18101" y="13228"/>
                      <a:pt x="17987" y="13366"/>
                    </a:cubicBezTo>
                    <a:cubicBezTo>
                      <a:pt x="17819" y="13569"/>
                      <a:pt x="17645" y="13779"/>
                      <a:pt x="17386" y="13815"/>
                    </a:cubicBezTo>
                    <a:cubicBezTo>
                      <a:pt x="17310" y="13826"/>
                      <a:pt x="17238" y="13824"/>
                      <a:pt x="17142" y="13724"/>
                    </a:cubicBezTo>
                    <a:cubicBezTo>
                      <a:pt x="17042" y="13621"/>
                      <a:pt x="17069" y="13403"/>
                      <a:pt x="17081" y="13226"/>
                    </a:cubicBezTo>
                    <a:cubicBezTo>
                      <a:pt x="17086" y="13151"/>
                      <a:pt x="17090" y="13080"/>
                      <a:pt x="17087" y="13025"/>
                    </a:cubicBezTo>
                    <a:cubicBezTo>
                      <a:pt x="17073" y="12807"/>
                      <a:pt x="16999" y="12805"/>
                      <a:pt x="16852" y="12802"/>
                    </a:cubicBezTo>
                    <a:cubicBezTo>
                      <a:pt x="16727" y="12799"/>
                      <a:pt x="16571" y="12795"/>
                      <a:pt x="16472" y="12599"/>
                    </a:cubicBezTo>
                    <a:cubicBezTo>
                      <a:pt x="16357" y="12370"/>
                      <a:pt x="16154" y="12222"/>
                      <a:pt x="15955" y="12222"/>
                    </a:cubicBezTo>
                    <a:cubicBezTo>
                      <a:pt x="15844" y="12222"/>
                      <a:pt x="15740" y="12269"/>
                      <a:pt x="15654" y="12359"/>
                    </a:cubicBezTo>
                    <a:cubicBezTo>
                      <a:pt x="15327" y="12698"/>
                      <a:pt x="15361" y="13320"/>
                      <a:pt x="15385" y="13775"/>
                    </a:cubicBezTo>
                    <a:cubicBezTo>
                      <a:pt x="15417" y="14363"/>
                      <a:pt x="15339" y="14848"/>
                      <a:pt x="15141" y="15299"/>
                    </a:cubicBezTo>
                    <a:cubicBezTo>
                      <a:pt x="14913" y="15817"/>
                      <a:pt x="14797" y="16115"/>
                      <a:pt x="14872" y="16699"/>
                    </a:cubicBezTo>
                    <a:cubicBezTo>
                      <a:pt x="14902" y="16924"/>
                      <a:pt x="14877" y="17103"/>
                      <a:pt x="14802" y="17218"/>
                    </a:cubicBezTo>
                    <a:cubicBezTo>
                      <a:pt x="14750" y="17297"/>
                      <a:pt x="14677" y="17338"/>
                      <a:pt x="14589" y="17338"/>
                    </a:cubicBezTo>
                    <a:cubicBezTo>
                      <a:pt x="14529" y="17338"/>
                      <a:pt x="14408" y="17299"/>
                      <a:pt x="14300" y="17229"/>
                    </a:cubicBezTo>
                    <a:cubicBezTo>
                      <a:pt x="14145" y="17129"/>
                      <a:pt x="13961" y="17038"/>
                      <a:pt x="13794" y="17038"/>
                    </a:cubicBezTo>
                    <a:cubicBezTo>
                      <a:pt x="13709" y="17038"/>
                      <a:pt x="13636" y="17063"/>
                      <a:pt x="13568" y="17116"/>
                    </a:cubicBezTo>
                    <a:cubicBezTo>
                      <a:pt x="13490" y="17175"/>
                      <a:pt x="13476" y="17281"/>
                      <a:pt x="13462" y="17449"/>
                    </a:cubicBezTo>
                    <a:cubicBezTo>
                      <a:pt x="13457" y="17506"/>
                      <a:pt x="13452" y="17566"/>
                      <a:pt x="13442" y="17622"/>
                    </a:cubicBezTo>
                    <a:cubicBezTo>
                      <a:pt x="13396" y="17866"/>
                      <a:pt x="13220" y="18038"/>
                      <a:pt x="13079" y="18177"/>
                    </a:cubicBezTo>
                    <a:cubicBezTo>
                      <a:pt x="12982" y="18273"/>
                      <a:pt x="12393" y="18833"/>
                      <a:pt x="12243" y="19224"/>
                    </a:cubicBezTo>
                    <a:cubicBezTo>
                      <a:pt x="12136" y="19504"/>
                      <a:pt x="12208" y="19840"/>
                      <a:pt x="12278" y="20166"/>
                    </a:cubicBezTo>
                    <a:cubicBezTo>
                      <a:pt x="12305" y="20291"/>
                      <a:pt x="12330" y="20410"/>
                      <a:pt x="12346" y="20525"/>
                    </a:cubicBezTo>
                    <a:cubicBezTo>
                      <a:pt x="12373" y="20735"/>
                      <a:pt x="12337" y="20935"/>
                      <a:pt x="12247" y="21073"/>
                    </a:cubicBezTo>
                    <a:cubicBezTo>
                      <a:pt x="12174" y="21183"/>
                      <a:pt x="12076" y="21244"/>
                      <a:pt x="11969" y="21244"/>
                    </a:cubicBezTo>
                    <a:cubicBezTo>
                      <a:pt x="11840" y="21244"/>
                      <a:pt x="11715" y="21154"/>
                      <a:pt x="11615" y="20991"/>
                    </a:cubicBezTo>
                    <a:cubicBezTo>
                      <a:pt x="11560" y="20900"/>
                      <a:pt x="11517" y="20795"/>
                      <a:pt x="11475" y="20694"/>
                    </a:cubicBezTo>
                    <a:cubicBezTo>
                      <a:pt x="11390" y="20485"/>
                      <a:pt x="11308" y="20288"/>
                      <a:pt x="11133" y="20235"/>
                    </a:cubicBezTo>
                    <a:cubicBezTo>
                      <a:pt x="11029" y="20204"/>
                      <a:pt x="11005" y="20203"/>
                      <a:pt x="10776" y="20270"/>
                    </a:cubicBezTo>
                    <a:cubicBezTo>
                      <a:pt x="10687" y="20296"/>
                      <a:pt x="10596" y="20323"/>
                      <a:pt x="10501" y="20323"/>
                    </a:cubicBezTo>
                    <a:cubicBezTo>
                      <a:pt x="10336" y="20323"/>
                      <a:pt x="10198" y="20208"/>
                      <a:pt x="10083" y="20087"/>
                    </a:cubicBezTo>
                    <a:cubicBezTo>
                      <a:pt x="9967" y="19965"/>
                      <a:pt x="9807" y="19797"/>
                      <a:pt x="9699" y="19797"/>
                    </a:cubicBezTo>
                    <a:cubicBezTo>
                      <a:pt x="9667" y="19797"/>
                      <a:pt x="9643" y="19813"/>
                      <a:pt x="9622" y="19848"/>
                    </a:cubicBezTo>
                    <a:cubicBezTo>
                      <a:pt x="9554" y="19961"/>
                      <a:pt x="9517" y="20072"/>
                      <a:pt x="9481" y="20179"/>
                    </a:cubicBezTo>
                    <a:cubicBezTo>
                      <a:pt x="9404" y="20408"/>
                      <a:pt x="9332" y="20623"/>
                      <a:pt x="9001" y="20702"/>
                    </a:cubicBezTo>
                    <a:cubicBezTo>
                      <a:pt x="8709" y="20772"/>
                      <a:pt x="8603" y="20950"/>
                      <a:pt x="8441" y="21260"/>
                    </a:cubicBezTo>
                    <a:cubicBezTo>
                      <a:pt x="8321" y="21489"/>
                      <a:pt x="8186" y="21600"/>
                      <a:pt x="8027" y="21600"/>
                    </a:cubicBezTo>
                    <a:close/>
                  </a:path>
                </a:pathLst>
              </a:custGeom>
              <a:solidFill>
                <a:schemeClr val="bg1">
                  <a:lumMod val="95000"/>
                </a:schemeClr>
              </a:solidFill>
              <a:ln w="6350" cap="flat">
                <a:solidFill>
                  <a:schemeClr val="tx1">
                    <a:lumMod val="50000"/>
                    <a:lumOff val="50000"/>
                  </a:schemeClr>
                </a:solidFill>
                <a:prstDash val="solid"/>
                <a:miter lim="400000"/>
              </a:ln>
              <a:effectLst/>
            </p:spPr>
            <p:txBody>
              <a:bodyPr wrap="square" lIns="0" tIns="0" rIns="0" bIns="0" numCol="1" anchor="ctr">
                <a:noAutofit/>
              </a:bodyPr>
              <a:lstStyle/>
              <a:p>
                <a:pPr hangingPunct="1"/>
                <a:endParaRPr sz="1200">
                  <a:solidFill>
                    <a:sysClr val="windowText" lastClr="000000"/>
                  </a:solidFill>
                  <a:latin typeface="+mj-lt"/>
                  <a:ea typeface="Gill Sans"/>
                  <a:cs typeface="Gill Sans"/>
                  <a:sym typeface="Gill Sans"/>
                </a:endParaRPr>
              </a:p>
            </p:txBody>
          </p:sp>
          <p:sp>
            <p:nvSpPr>
              <p:cNvPr id="69" name="Shape 29">
                <a:extLst>
                  <a:ext uri="{FF2B5EF4-FFF2-40B4-BE49-F238E27FC236}">
                    <a16:creationId xmlns:a16="http://schemas.microsoft.com/office/drawing/2014/main" id="{26209107-2038-F0CC-8521-5F7633330F11}"/>
                  </a:ext>
                </a:extLst>
              </p:cNvPr>
              <p:cNvSpPr/>
              <p:nvPr/>
            </p:nvSpPr>
            <p:spPr>
              <a:xfrm>
                <a:off x="5848659" y="1309681"/>
                <a:ext cx="2031739" cy="1676552"/>
              </a:xfrm>
              <a:custGeom>
                <a:avLst/>
                <a:gdLst/>
                <a:ahLst/>
                <a:cxnLst>
                  <a:cxn ang="0">
                    <a:pos x="wd2" y="hd2"/>
                  </a:cxn>
                  <a:cxn ang="5400000">
                    <a:pos x="wd2" y="hd2"/>
                  </a:cxn>
                  <a:cxn ang="10800000">
                    <a:pos x="wd2" y="hd2"/>
                  </a:cxn>
                  <a:cxn ang="16200000">
                    <a:pos x="wd2" y="hd2"/>
                  </a:cxn>
                </a:cxnLst>
                <a:rect l="0" t="0" r="r" b="b"/>
                <a:pathLst>
                  <a:path w="21230" h="21375" extrusionOk="0">
                    <a:moveTo>
                      <a:pt x="15399" y="20679"/>
                    </a:moveTo>
                    <a:cubicBezTo>
                      <a:pt x="15295" y="20424"/>
                      <a:pt x="15181" y="20305"/>
                      <a:pt x="15022" y="20162"/>
                    </a:cubicBezTo>
                    <a:cubicBezTo>
                      <a:pt x="14761" y="19926"/>
                      <a:pt x="14777" y="19986"/>
                      <a:pt x="14623" y="19648"/>
                    </a:cubicBezTo>
                    <a:cubicBezTo>
                      <a:pt x="14444" y="19255"/>
                      <a:pt x="14323" y="19250"/>
                      <a:pt x="13938" y="19274"/>
                    </a:cubicBezTo>
                    <a:cubicBezTo>
                      <a:pt x="13651" y="19292"/>
                      <a:pt x="13418" y="19237"/>
                      <a:pt x="13038" y="18985"/>
                    </a:cubicBezTo>
                    <a:cubicBezTo>
                      <a:pt x="12539" y="18656"/>
                      <a:pt x="12337" y="18615"/>
                      <a:pt x="11795" y="18848"/>
                    </a:cubicBezTo>
                    <a:cubicBezTo>
                      <a:pt x="11347" y="19041"/>
                      <a:pt x="11123" y="19104"/>
                      <a:pt x="10841" y="18931"/>
                    </a:cubicBezTo>
                    <a:cubicBezTo>
                      <a:pt x="10719" y="18856"/>
                      <a:pt x="10674" y="18710"/>
                      <a:pt x="10638" y="18592"/>
                    </a:cubicBezTo>
                    <a:cubicBezTo>
                      <a:pt x="10565" y="18352"/>
                      <a:pt x="10550" y="18461"/>
                      <a:pt x="10279" y="18462"/>
                    </a:cubicBezTo>
                    <a:cubicBezTo>
                      <a:pt x="10233" y="18462"/>
                      <a:pt x="9881" y="18356"/>
                      <a:pt x="9836" y="18356"/>
                    </a:cubicBezTo>
                    <a:cubicBezTo>
                      <a:pt x="9794" y="18356"/>
                      <a:pt x="9684" y="18326"/>
                      <a:pt x="9679" y="18204"/>
                    </a:cubicBezTo>
                    <a:cubicBezTo>
                      <a:pt x="9670" y="17926"/>
                      <a:pt x="9548" y="17908"/>
                      <a:pt x="9315" y="17898"/>
                    </a:cubicBezTo>
                    <a:cubicBezTo>
                      <a:pt x="9169" y="17891"/>
                      <a:pt x="9018" y="17885"/>
                      <a:pt x="8923" y="17754"/>
                    </a:cubicBezTo>
                    <a:cubicBezTo>
                      <a:pt x="8861" y="17668"/>
                      <a:pt x="8836" y="17546"/>
                      <a:pt x="8846" y="17381"/>
                    </a:cubicBezTo>
                    <a:cubicBezTo>
                      <a:pt x="8875" y="16955"/>
                      <a:pt x="8749" y="16827"/>
                      <a:pt x="8438" y="16553"/>
                    </a:cubicBezTo>
                    <a:cubicBezTo>
                      <a:pt x="8232" y="16371"/>
                      <a:pt x="8028" y="16515"/>
                      <a:pt x="7919" y="16238"/>
                    </a:cubicBezTo>
                    <a:cubicBezTo>
                      <a:pt x="7857" y="16083"/>
                      <a:pt x="7809" y="15922"/>
                      <a:pt x="7762" y="15767"/>
                    </a:cubicBezTo>
                    <a:cubicBezTo>
                      <a:pt x="7700" y="15559"/>
                      <a:pt x="7641" y="15362"/>
                      <a:pt x="7551" y="15172"/>
                    </a:cubicBezTo>
                    <a:cubicBezTo>
                      <a:pt x="7444" y="15246"/>
                      <a:pt x="7315" y="15286"/>
                      <a:pt x="7180" y="15286"/>
                    </a:cubicBezTo>
                    <a:cubicBezTo>
                      <a:pt x="6967" y="15286"/>
                      <a:pt x="6781" y="15184"/>
                      <a:pt x="6682" y="15014"/>
                    </a:cubicBezTo>
                    <a:cubicBezTo>
                      <a:pt x="6620" y="14907"/>
                      <a:pt x="6563" y="14721"/>
                      <a:pt x="6642" y="14446"/>
                    </a:cubicBezTo>
                    <a:cubicBezTo>
                      <a:pt x="6714" y="14194"/>
                      <a:pt x="6718" y="14003"/>
                      <a:pt x="6654" y="13894"/>
                    </a:cubicBezTo>
                    <a:cubicBezTo>
                      <a:pt x="6600" y="13800"/>
                      <a:pt x="6491" y="13753"/>
                      <a:pt x="6330" y="13753"/>
                    </a:cubicBezTo>
                    <a:cubicBezTo>
                      <a:pt x="6262" y="13753"/>
                      <a:pt x="5690" y="13930"/>
                      <a:pt x="5586" y="13930"/>
                    </a:cubicBezTo>
                    <a:cubicBezTo>
                      <a:pt x="5467" y="13930"/>
                      <a:pt x="5362" y="13877"/>
                      <a:pt x="5265" y="13766"/>
                    </a:cubicBezTo>
                    <a:cubicBezTo>
                      <a:pt x="5052" y="13525"/>
                      <a:pt x="4919" y="13552"/>
                      <a:pt x="4780" y="13668"/>
                    </a:cubicBezTo>
                    <a:cubicBezTo>
                      <a:pt x="4599" y="13819"/>
                      <a:pt x="4459" y="13792"/>
                      <a:pt x="4276" y="13596"/>
                    </a:cubicBezTo>
                    <a:cubicBezTo>
                      <a:pt x="4125" y="13434"/>
                      <a:pt x="3944" y="13440"/>
                      <a:pt x="3765" y="13440"/>
                    </a:cubicBezTo>
                    <a:cubicBezTo>
                      <a:pt x="3637" y="13440"/>
                      <a:pt x="3539" y="13382"/>
                      <a:pt x="3445" y="13251"/>
                    </a:cubicBezTo>
                    <a:cubicBezTo>
                      <a:pt x="3372" y="13148"/>
                      <a:pt x="3301" y="13023"/>
                      <a:pt x="3233" y="12902"/>
                    </a:cubicBezTo>
                    <a:cubicBezTo>
                      <a:pt x="3121" y="12704"/>
                      <a:pt x="3006" y="12501"/>
                      <a:pt x="2875" y="12383"/>
                    </a:cubicBezTo>
                    <a:cubicBezTo>
                      <a:pt x="2759" y="12277"/>
                      <a:pt x="2218" y="12296"/>
                      <a:pt x="2079" y="12275"/>
                    </a:cubicBezTo>
                    <a:cubicBezTo>
                      <a:pt x="1878" y="12245"/>
                      <a:pt x="1450" y="12011"/>
                      <a:pt x="1318" y="12011"/>
                    </a:cubicBezTo>
                    <a:cubicBezTo>
                      <a:pt x="1162" y="12011"/>
                      <a:pt x="901" y="12110"/>
                      <a:pt x="808" y="11898"/>
                    </a:cubicBezTo>
                    <a:cubicBezTo>
                      <a:pt x="770" y="11810"/>
                      <a:pt x="787" y="11699"/>
                      <a:pt x="859" y="11567"/>
                    </a:cubicBezTo>
                    <a:cubicBezTo>
                      <a:pt x="952" y="11398"/>
                      <a:pt x="922" y="11327"/>
                      <a:pt x="848" y="11327"/>
                    </a:cubicBezTo>
                    <a:cubicBezTo>
                      <a:pt x="781" y="11327"/>
                      <a:pt x="403" y="11384"/>
                      <a:pt x="384" y="11384"/>
                    </a:cubicBezTo>
                    <a:cubicBezTo>
                      <a:pt x="239" y="11384"/>
                      <a:pt x="132" y="11331"/>
                      <a:pt x="68" y="11227"/>
                    </a:cubicBezTo>
                    <a:cubicBezTo>
                      <a:pt x="-61" y="11016"/>
                      <a:pt x="21" y="10672"/>
                      <a:pt x="94" y="10368"/>
                    </a:cubicBezTo>
                    <a:cubicBezTo>
                      <a:pt x="126" y="10233"/>
                      <a:pt x="131" y="9890"/>
                      <a:pt x="121" y="9846"/>
                    </a:cubicBezTo>
                    <a:cubicBezTo>
                      <a:pt x="86" y="9706"/>
                      <a:pt x="216" y="9480"/>
                      <a:pt x="319" y="9358"/>
                    </a:cubicBezTo>
                    <a:cubicBezTo>
                      <a:pt x="520" y="9156"/>
                      <a:pt x="498" y="8839"/>
                      <a:pt x="342" y="8688"/>
                    </a:cubicBezTo>
                    <a:cubicBezTo>
                      <a:pt x="237" y="8587"/>
                      <a:pt x="117" y="8472"/>
                      <a:pt x="90" y="8231"/>
                    </a:cubicBezTo>
                    <a:cubicBezTo>
                      <a:pt x="0" y="7444"/>
                      <a:pt x="124" y="7561"/>
                      <a:pt x="314" y="7219"/>
                    </a:cubicBezTo>
                    <a:cubicBezTo>
                      <a:pt x="579" y="6741"/>
                      <a:pt x="1020" y="6342"/>
                      <a:pt x="792" y="5756"/>
                    </a:cubicBezTo>
                    <a:cubicBezTo>
                      <a:pt x="777" y="5716"/>
                      <a:pt x="761" y="5680"/>
                      <a:pt x="746" y="5646"/>
                    </a:cubicBezTo>
                    <a:cubicBezTo>
                      <a:pt x="648" y="5422"/>
                      <a:pt x="604" y="5259"/>
                      <a:pt x="873" y="5043"/>
                    </a:cubicBezTo>
                    <a:cubicBezTo>
                      <a:pt x="998" y="4943"/>
                      <a:pt x="1008" y="4831"/>
                      <a:pt x="1021" y="4675"/>
                    </a:cubicBezTo>
                    <a:cubicBezTo>
                      <a:pt x="1033" y="4540"/>
                      <a:pt x="1047" y="4388"/>
                      <a:pt x="1145" y="4243"/>
                    </a:cubicBezTo>
                    <a:cubicBezTo>
                      <a:pt x="1375" y="3902"/>
                      <a:pt x="1329" y="3628"/>
                      <a:pt x="1275" y="3311"/>
                    </a:cubicBezTo>
                    <a:cubicBezTo>
                      <a:pt x="1235" y="3069"/>
                      <a:pt x="1189" y="2794"/>
                      <a:pt x="1270" y="2473"/>
                    </a:cubicBezTo>
                    <a:cubicBezTo>
                      <a:pt x="1375" y="2056"/>
                      <a:pt x="1632" y="1748"/>
                      <a:pt x="1880" y="1449"/>
                    </a:cubicBezTo>
                    <a:cubicBezTo>
                      <a:pt x="2041" y="1255"/>
                      <a:pt x="2340" y="777"/>
                      <a:pt x="2340" y="777"/>
                    </a:cubicBezTo>
                    <a:cubicBezTo>
                      <a:pt x="2497" y="881"/>
                      <a:pt x="3332" y="1539"/>
                      <a:pt x="3944" y="1508"/>
                    </a:cubicBezTo>
                    <a:cubicBezTo>
                      <a:pt x="4272" y="1492"/>
                      <a:pt x="4699" y="1440"/>
                      <a:pt x="5116" y="1300"/>
                    </a:cubicBezTo>
                    <a:cubicBezTo>
                      <a:pt x="5174" y="1280"/>
                      <a:pt x="5473" y="1174"/>
                      <a:pt x="5582" y="1143"/>
                    </a:cubicBezTo>
                    <a:cubicBezTo>
                      <a:pt x="6086" y="1002"/>
                      <a:pt x="6303" y="868"/>
                      <a:pt x="6416" y="595"/>
                    </a:cubicBezTo>
                    <a:cubicBezTo>
                      <a:pt x="6599" y="153"/>
                      <a:pt x="6825" y="-225"/>
                      <a:pt x="7097" y="159"/>
                    </a:cubicBezTo>
                    <a:cubicBezTo>
                      <a:pt x="7284" y="424"/>
                      <a:pt x="7350" y="1417"/>
                      <a:pt x="7357" y="1502"/>
                    </a:cubicBezTo>
                    <a:cubicBezTo>
                      <a:pt x="7417" y="2264"/>
                      <a:pt x="7461" y="2814"/>
                      <a:pt x="6671" y="3216"/>
                    </a:cubicBezTo>
                    <a:cubicBezTo>
                      <a:pt x="6574" y="3266"/>
                      <a:pt x="5507" y="3484"/>
                      <a:pt x="5417" y="3862"/>
                    </a:cubicBezTo>
                    <a:cubicBezTo>
                      <a:pt x="5352" y="4136"/>
                      <a:pt x="5667" y="4576"/>
                      <a:pt x="5980" y="4867"/>
                    </a:cubicBezTo>
                    <a:cubicBezTo>
                      <a:pt x="6215" y="5084"/>
                      <a:pt x="6443" y="4943"/>
                      <a:pt x="6696" y="4943"/>
                    </a:cubicBezTo>
                    <a:cubicBezTo>
                      <a:pt x="6801" y="4943"/>
                      <a:pt x="6956" y="4962"/>
                      <a:pt x="7094" y="5121"/>
                    </a:cubicBezTo>
                    <a:cubicBezTo>
                      <a:pt x="7349" y="5417"/>
                      <a:pt x="7531" y="6281"/>
                      <a:pt x="7682" y="6621"/>
                    </a:cubicBezTo>
                    <a:cubicBezTo>
                      <a:pt x="8017" y="7374"/>
                      <a:pt x="8456" y="7772"/>
                      <a:pt x="8953" y="7772"/>
                    </a:cubicBezTo>
                    <a:cubicBezTo>
                      <a:pt x="9253" y="7772"/>
                      <a:pt x="9571" y="7630"/>
                      <a:pt x="9899" y="7351"/>
                    </a:cubicBezTo>
                    <a:cubicBezTo>
                      <a:pt x="10020" y="7249"/>
                      <a:pt x="10185" y="7235"/>
                      <a:pt x="10346" y="7235"/>
                    </a:cubicBezTo>
                    <a:cubicBezTo>
                      <a:pt x="10448" y="7235"/>
                      <a:pt x="10837" y="7319"/>
                      <a:pt x="10919" y="7134"/>
                    </a:cubicBezTo>
                    <a:cubicBezTo>
                      <a:pt x="10999" y="6956"/>
                      <a:pt x="10894" y="6840"/>
                      <a:pt x="10630" y="6646"/>
                    </a:cubicBezTo>
                    <a:cubicBezTo>
                      <a:pt x="10480" y="6537"/>
                      <a:pt x="10231" y="6309"/>
                      <a:pt x="10318" y="6029"/>
                    </a:cubicBezTo>
                    <a:cubicBezTo>
                      <a:pt x="10392" y="5791"/>
                      <a:pt x="10664" y="5649"/>
                      <a:pt x="10884" y="5649"/>
                    </a:cubicBezTo>
                    <a:cubicBezTo>
                      <a:pt x="11168" y="5649"/>
                      <a:pt x="11320" y="5788"/>
                      <a:pt x="11596" y="6390"/>
                    </a:cubicBezTo>
                    <a:cubicBezTo>
                      <a:pt x="11712" y="6644"/>
                      <a:pt x="12073" y="7382"/>
                      <a:pt x="12556" y="7382"/>
                    </a:cubicBezTo>
                    <a:cubicBezTo>
                      <a:pt x="12595" y="7382"/>
                      <a:pt x="12866" y="7332"/>
                      <a:pt x="12951" y="7332"/>
                    </a:cubicBezTo>
                    <a:cubicBezTo>
                      <a:pt x="13490" y="7332"/>
                      <a:pt x="13820" y="8006"/>
                      <a:pt x="13918" y="8252"/>
                    </a:cubicBezTo>
                    <a:cubicBezTo>
                      <a:pt x="14264" y="9115"/>
                      <a:pt x="14355" y="8961"/>
                      <a:pt x="14593" y="8619"/>
                    </a:cubicBezTo>
                    <a:cubicBezTo>
                      <a:pt x="14727" y="8425"/>
                      <a:pt x="14879" y="8206"/>
                      <a:pt x="15102" y="8206"/>
                    </a:cubicBezTo>
                    <a:cubicBezTo>
                      <a:pt x="15353" y="8206"/>
                      <a:pt x="15522" y="8393"/>
                      <a:pt x="15817" y="8766"/>
                    </a:cubicBezTo>
                    <a:cubicBezTo>
                      <a:pt x="15966" y="8955"/>
                      <a:pt x="16121" y="9150"/>
                      <a:pt x="16306" y="9252"/>
                    </a:cubicBezTo>
                    <a:cubicBezTo>
                      <a:pt x="16592" y="9409"/>
                      <a:pt x="16642" y="9402"/>
                      <a:pt x="16928" y="9185"/>
                    </a:cubicBezTo>
                    <a:cubicBezTo>
                      <a:pt x="17139" y="9026"/>
                      <a:pt x="17326" y="8809"/>
                      <a:pt x="17562" y="9113"/>
                    </a:cubicBezTo>
                    <a:cubicBezTo>
                      <a:pt x="17786" y="9403"/>
                      <a:pt x="17831" y="10101"/>
                      <a:pt x="17822" y="10308"/>
                    </a:cubicBezTo>
                    <a:cubicBezTo>
                      <a:pt x="17795" y="10872"/>
                      <a:pt x="17923" y="11519"/>
                      <a:pt x="18183" y="12131"/>
                    </a:cubicBezTo>
                    <a:cubicBezTo>
                      <a:pt x="18448" y="12753"/>
                      <a:pt x="18755" y="13257"/>
                      <a:pt x="19097" y="13627"/>
                    </a:cubicBezTo>
                    <a:cubicBezTo>
                      <a:pt x="19279" y="13822"/>
                      <a:pt x="19485" y="13926"/>
                      <a:pt x="19704" y="14035"/>
                    </a:cubicBezTo>
                    <a:cubicBezTo>
                      <a:pt x="19893" y="14129"/>
                      <a:pt x="20088" y="14227"/>
                      <a:pt x="20264" y="14388"/>
                    </a:cubicBezTo>
                    <a:cubicBezTo>
                      <a:pt x="21030" y="15091"/>
                      <a:pt x="21539" y="16905"/>
                      <a:pt x="21019" y="17942"/>
                    </a:cubicBezTo>
                    <a:cubicBezTo>
                      <a:pt x="20684" y="18610"/>
                      <a:pt x="20197" y="18696"/>
                      <a:pt x="19810" y="18696"/>
                    </a:cubicBezTo>
                    <a:cubicBezTo>
                      <a:pt x="19599" y="18696"/>
                      <a:pt x="19379" y="18666"/>
                      <a:pt x="19166" y="18637"/>
                    </a:cubicBezTo>
                    <a:cubicBezTo>
                      <a:pt x="18958" y="18609"/>
                      <a:pt x="18498" y="18580"/>
                      <a:pt x="18475" y="18581"/>
                    </a:cubicBezTo>
                    <a:cubicBezTo>
                      <a:pt x="17887" y="18601"/>
                      <a:pt x="17522" y="18755"/>
                      <a:pt x="17402" y="19482"/>
                    </a:cubicBezTo>
                    <a:cubicBezTo>
                      <a:pt x="17322" y="19972"/>
                      <a:pt x="17017" y="20374"/>
                      <a:pt x="16749" y="20729"/>
                    </a:cubicBezTo>
                    <a:cubicBezTo>
                      <a:pt x="16655" y="20852"/>
                      <a:pt x="16503" y="21044"/>
                      <a:pt x="16370" y="21179"/>
                    </a:cubicBezTo>
                    <a:cubicBezTo>
                      <a:pt x="16302" y="21248"/>
                      <a:pt x="16243" y="21307"/>
                      <a:pt x="16193" y="21375"/>
                    </a:cubicBezTo>
                    <a:cubicBezTo>
                      <a:pt x="16193" y="21375"/>
                      <a:pt x="15636" y="21257"/>
                      <a:pt x="15399" y="20679"/>
                    </a:cubicBezTo>
                    <a:close/>
                  </a:path>
                </a:pathLst>
              </a:custGeom>
              <a:solidFill>
                <a:schemeClr val="bg1">
                  <a:lumMod val="95000"/>
                </a:schemeClr>
              </a:solidFill>
              <a:ln w="6350" cap="flat">
                <a:solidFill>
                  <a:schemeClr val="tx1">
                    <a:lumMod val="50000"/>
                    <a:lumOff val="50000"/>
                  </a:schemeClr>
                </a:solidFill>
                <a:prstDash val="solid"/>
                <a:miter lim="400000"/>
              </a:ln>
              <a:effectLst/>
            </p:spPr>
            <p:txBody>
              <a:bodyPr wrap="square" lIns="0" tIns="0" rIns="0" bIns="0" numCol="1" anchor="ctr">
                <a:noAutofit/>
              </a:bodyPr>
              <a:lstStyle/>
              <a:p>
                <a:pPr hangingPunct="1"/>
                <a:endParaRPr sz="1200">
                  <a:solidFill>
                    <a:sysClr val="windowText" lastClr="000000"/>
                  </a:solidFill>
                  <a:latin typeface="+mj-lt"/>
                  <a:ea typeface="Gill Sans"/>
                  <a:cs typeface="Gill Sans"/>
                  <a:sym typeface="Gill Sans"/>
                </a:endParaRPr>
              </a:p>
            </p:txBody>
          </p:sp>
          <p:sp>
            <p:nvSpPr>
              <p:cNvPr id="70" name="Shape 30">
                <a:extLst>
                  <a:ext uri="{FF2B5EF4-FFF2-40B4-BE49-F238E27FC236}">
                    <a16:creationId xmlns:a16="http://schemas.microsoft.com/office/drawing/2014/main" id="{1CC7213B-32FD-3B44-602B-4A81AA02021A}"/>
                  </a:ext>
                </a:extLst>
              </p:cNvPr>
              <p:cNvSpPr/>
              <p:nvPr/>
            </p:nvSpPr>
            <p:spPr>
              <a:xfrm>
                <a:off x="5833267" y="2734922"/>
                <a:ext cx="1574920" cy="1280525"/>
              </a:xfrm>
              <a:custGeom>
                <a:avLst/>
                <a:gdLst/>
                <a:ahLst/>
                <a:cxnLst>
                  <a:cxn ang="0">
                    <a:pos x="wd2" y="hd2"/>
                  </a:cxn>
                  <a:cxn ang="5400000">
                    <a:pos x="wd2" y="hd2"/>
                  </a:cxn>
                  <a:cxn ang="10800000">
                    <a:pos x="wd2" y="hd2"/>
                  </a:cxn>
                  <a:cxn ang="16200000">
                    <a:pos x="wd2" y="hd2"/>
                  </a:cxn>
                </a:cxnLst>
                <a:rect l="0" t="0" r="r" b="b"/>
                <a:pathLst>
                  <a:path w="21561" h="21598" extrusionOk="0">
                    <a:moveTo>
                      <a:pt x="8757" y="21016"/>
                    </a:moveTo>
                    <a:cubicBezTo>
                      <a:pt x="8692" y="20742"/>
                      <a:pt x="8630" y="20482"/>
                      <a:pt x="8533" y="20295"/>
                    </a:cubicBezTo>
                    <a:cubicBezTo>
                      <a:pt x="8397" y="20035"/>
                      <a:pt x="8202" y="19862"/>
                      <a:pt x="7994" y="19679"/>
                    </a:cubicBezTo>
                    <a:cubicBezTo>
                      <a:pt x="7770" y="19482"/>
                      <a:pt x="7538" y="19278"/>
                      <a:pt x="7389" y="18954"/>
                    </a:cubicBezTo>
                    <a:cubicBezTo>
                      <a:pt x="7125" y="18384"/>
                      <a:pt x="6772" y="18151"/>
                      <a:pt x="6169" y="18151"/>
                    </a:cubicBezTo>
                    <a:cubicBezTo>
                      <a:pt x="5943" y="18144"/>
                      <a:pt x="4864" y="18266"/>
                      <a:pt x="4251" y="17543"/>
                    </a:cubicBezTo>
                    <a:cubicBezTo>
                      <a:pt x="4124" y="17394"/>
                      <a:pt x="4064" y="17191"/>
                      <a:pt x="4006" y="16995"/>
                    </a:cubicBezTo>
                    <a:cubicBezTo>
                      <a:pt x="3915" y="16684"/>
                      <a:pt x="3848" y="16492"/>
                      <a:pt x="3632" y="16463"/>
                    </a:cubicBezTo>
                    <a:cubicBezTo>
                      <a:pt x="3507" y="16446"/>
                      <a:pt x="3097" y="16444"/>
                      <a:pt x="3097" y="16444"/>
                    </a:cubicBezTo>
                    <a:cubicBezTo>
                      <a:pt x="2710" y="16444"/>
                      <a:pt x="2362" y="16405"/>
                      <a:pt x="2024" y="15929"/>
                    </a:cubicBezTo>
                    <a:cubicBezTo>
                      <a:pt x="1825" y="15649"/>
                      <a:pt x="1890" y="15356"/>
                      <a:pt x="1942" y="15120"/>
                    </a:cubicBezTo>
                    <a:cubicBezTo>
                      <a:pt x="2001" y="14852"/>
                      <a:pt x="2037" y="14691"/>
                      <a:pt x="1802" y="14523"/>
                    </a:cubicBezTo>
                    <a:cubicBezTo>
                      <a:pt x="1626" y="14396"/>
                      <a:pt x="1329" y="14508"/>
                      <a:pt x="1085" y="14646"/>
                    </a:cubicBezTo>
                    <a:cubicBezTo>
                      <a:pt x="895" y="14753"/>
                      <a:pt x="698" y="14864"/>
                      <a:pt x="495" y="14864"/>
                    </a:cubicBezTo>
                    <a:cubicBezTo>
                      <a:pt x="337" y="14864"/>
                      <a:pt x="45" y="14754"/>
                      <a:pt x="5" y="14478"/>
                    </a:cubicBezTo>
                    <a:cubicBezTo>
                      <a:pt x="-39" y="14180"/>
                      <a:pt x="217" y="13849"/>
                      <a:pt x="404" y="13608"/>
                    </a:cubicBezTo>
                    <a:cubicBezTo>
                      <a:pt x="458" y="13538"/>
                      <a:pt x="1240" y="12419"/>
                      <a:pt x="1352" y="12114"/>
                    </a:cubicBezTo>
                    <a:cubicBezTo>
                      <a:pt x="1394" y="12001"/>
                      <a:pt x="1404" y="11916"/>
                      <a:pt x="1382" y="11874"/>
                    </a:cubicBezTo>
                    <a:cubicBezTo>
                      <a:pt x="1331" y="11776"/>
                      <a:pt x="1035" y="11783"/>
                      <a:pt x="880" y="11790"/>
                    </a:cubicBezTo>
                    <a:cubicBezTo>
                      <a:pt x="780" y="11795"/>
                      <a:pt x="391" y="11753"/>
                      <a:pt x="658" y="11248"/>
                    </a:cubicBezTo>
                    <a:cubicBezTo>
                      <a:pt x="759" y="11057"/>
                      <a:pt x="649" y="10933"/>
                      <a:pt x="563" y="10789"/>
                    </a:cubicBezTo>
                    <a:cubicBezTo>
                      <a:pt x="426" y="10558"/>
                      <a:pt x="307" y="10358"/>
                      <a:pt x="261" y="10017"/>
                    </a:cubicBezTo>
                    <a:cubicBezTo>
                      <a:pt x="185" y="9452"/>
                      <a:pt x="410" y="9067"/>
                      <a:pt x="627" y="8751"/>
                    </a:cubicBezTo>
                    <a:cubicBezTo>
                      <a:pt x="627" y="8751"/>
                      <a:pt x="1017" y="8722"/>
                      <a:pt x="1208" y="8291"/>
                    </a:cubicBezTo>
                    <a:cubicBezTo>
                      <a:pt x="1338" y="8000"/>
                      <a:pt x="1552" y="7848"/>
                      <a:pt x="2184" y="7727"/>
                    </a:cubicBezTo>
                    <a:cubicBezTo>
                      <a:pt x="2528" y="7662"/>
                      <a:pt x="2822" y="7496"/>
                      <a:pt x="3359" y="6850"/>
                    </a:cubicBezTo>
                    <a:cubicBezTo>
                      <a:pt x="3488" y="6695"/>
                      <a:pt x="3609" y="6549"/>
                      <a:pt x="3732" y="6426"/>
                    </a:cubicBezTo>
                    <a:cubicBezTo>
                      <a:pt x="3908" y="6249"/>
                      <a:pt x="3867" y="6064"/>
                      <a:pt x="3778" y="5750"/>
                    </a:cubicBezTo>
                    <a:cubicBezTo>
                      <a:pt x="3691" y="5439"/>
                      <a:pt x="3582" y="5052"/>
                      <a:pt x="3880" y="4691"/>
                    </a:cubicBezTo>
                    <a:cubicBezTo>
                      <a:pt x="3990" y="4559"/>
                      <a:pt x="4075" y="4500"/>
                      <a:pt x="4157" y="4500"/>
                    </a:cubicBezTo>
                    <a:cubicBezTo>
                      <a:pt x="4307" y="4500"/>
                      <a:pt x="4359" y="4680"/>
                      <a:pt x="4402" y="4825"/>
                    </a:cubicBezTo>
                    <a:cubicBezTo>
                      <a:pt x="4482" y="5100"/>
                      <a:pt x="4536" y="5129"/>
                      <a:pt x="4678" y="5060"/>
                    </a:cubicBezTo>
                    <a:cubicBezTo>
                      <a:pt x="4794" y="5003"/>
                      <a:pt x="4933" y="4974"/>
                      <a:pt x="5089" y="4974"/>
                    </a:cubicBezTo>
                    <a:cubicBezTo>
                      <a:pt x="5256" y="4974"/>
                      <a:pt x="5437" y="5008"/>
                      <a:pt x="5599" y="5069"/>
                    </a:cubicBezTo>
                    <a:cubicBezTo>
                      <a:pt x="5857" y="5169"/>
                      <a:pt x="5900" y="5399"/>
                      <a:pt x="5934" y="5585"/>
                    </a:cubicBezTo>
                    <a:cubicBezTo>
                      <a:pt x="5953" y="5686"/>
                      <a:pt x="5971" y="5782"/>
                      <a:pt x="6020" y="5863"/>
                    </a:cubicBezTo>
                    <a:cubicBezTo>
                      <a:pt x="6140" y="6062"/>
                      <a:pt x="6190" y="5863"/>
                      <a:pt x="6209" y="5706"/>
                    </a:cubicBezTo>
                    <a:cubicBezTo>
                      <a:pt x="6262" y="5262"/>
                      <a:pt x="6131" y="4579"/>
                      <a:pt x="6702" y="4301"/>
                    </a:cubicBezTo>
                    <a:cubicBezTo>
                      <a:pt x="6890" y="4210"/>
                      <a:pt x="7099" y="4226"/>
                      <a:pt x="7422" y="4255"/>
                    </a:cubicBezTo>
                    <a:cubicBezTo>
                      <a:pt x="7896" y="4298"/>
                      <a:pt x="7911" y="4393"/>
                      <a:pt x="8196" y="4224"/>
                    </a:cubicBezTo>
                    <a:cubicBezTo>
                      <a:pt x="8407" y="4098"/>
                      <a:pt x="8200" y="3547"/>
                      <a:pt x="8110" y="3335"/>
                    </a:cubicBezTo>
                    <a:cubicBezTo>
                      <a:pt x="8031" y="3143"/>
                      <a:pt x="8023" y="2958"/>
                      <a:pt x="8089" y="2825"/>
                    </a:cubicBezTo>
                    <a:cubicBezTo>
                      <a:pt x="8175" y="2652"/>
                      <a:pt x="8437" y="2665"/>
                      <a:pt x="8551" y="2723"/>
                    </a:cubicBezTo>
                    <a:cubicBezTo>
                      <a:pt x="8700" y="2798"/>
                      <a:pt x="8717" y="2805"/>
                      <a:pt x="8810" y="2673"/>
                    </a:cubicBezTo>
                    <a:cubicBezTo>
                      <a:pt x="8841" y="2629"/>
                      <a:pt x="8880" y="2575"/>
                      <a:pt x="8932" y="2517"/>
                    </a:cubicBezTo>
                    <a:cubicBezTo>
                      <a:pt x="9018" y="2422"/>
                      <a:pt x="9110" y="2374"/>
                      <a:pt x="9205" y="2374"/>
                    </a:cubicBezTo>
                    <a:cubicBezTo>
                      <a:pt x="9377" y="2374"/>
                      <a:pt x="9514" y="2527"/>
                      <a:pt x="9636" y="2663"/>
                    </a:cubicBezTo>
                    <a:cubicBezTo>
                      <a:pt x="9773" y="2816"/>
                      <a:pt x="9792" y="2881"/>
                      <a:pt x="10042" y="2881"/>
                    </a:cubicBezTo>
                    <a:cubicBezTo>
                      <a:pt x="10085" y="2881"/>
                      <a:pt x="10461" y="2875"/>
                      <a:pt x="10491" y="2875"/>
                    </a:cubicBezTo>
                    <a:cubicBezTo>
                      <a:pt x="10818" y="2875"/>
                      <a:pt x="10874" y="2785"/>
                      <a:pt x="10796" y="2336"/>
                    </a:cubicBezTo>
                    <a:cubicBezTo>
                      <a:pt x="10684" y="1700"/>
                      <a:pt x="10838" y="1550"/>
                      <a:pt x="11117" y="1402"/>
                    </a:cubicBezTo>
                    <a:cubicBezTo>
                      <a:pt x="11293" y="1310"/>
                      <a:pt x="11380" y="1264"/>
                      <a:pt x="11440" y="1052"/>
                    </a:cubicBezTo>
                    <a:cubicBezTo>
                      <a:pt x="11484" y="896"/>
                      <a:pt x="11563" y="495"/>
                      <a:pt x="11795" y="421"/>
                    </a:cubicBezTo>
                    <a:cubicBezTo>
                      <a:pt x="12030" y="346"/>
                      <a:pt x="12321" y="534"/>
                      <a:pt x="12654" y="560"/>
                    </a:cubicBezTo>
                    <a:cubicBezTo>
                      <a:pt x="12932" y="582"/>
                      <a:pt x="13019" y="0"/>
                      <a:pt x="13019" y="0"/>
                    </a:cubicBezTo>
                    <a:cubicBezTo>
                      <a:pt x="13053" y="-2"/>
                      <a:pt x="13365" y="11"/>
                      <a:pt x="13476" y="39"/>
                    </a:cubicBezTo>
                    <a:cubicBezTo>
                      <a:pt x="13545" y="56"/>
                      <a:pt x="13588" y="87"/>
                      <a:pt x="13622" y="112"/>
                    </a:cubicBezTo>
                    <a:cubicBezTo>
                      <a:pt x="13710" y="176"/>
                      <a:pt x="13751" y="171"/>
                      <a:pt x="13818" y="116"/>
                    </a:cubicBezTo>
                    <a:cubicBezTo>
                      <a:pt x="13868" y="76"/>
                      <a:pt x="14018" y="4"/>
                      <a:pt x="14142" y="81"/>
                    </a:cubicBezTo>
                    <a:cubicBezTo>
                      <a:pt x="14275" y="164"/>
                      <a:pt x="14326" y="331"/>
                      <a:pt x="14371" y="479"/>
                    </a:cubicBezTo>
                    <a:cubicBezTo>
                      <a:pt x="14452" y="748"/>
                      <a:pt x="14582" y="882"/>
                      <a:pt x="14879" y="882"/>
                    </a:cubicBezTo>
                    <a:cubicBezTo>
                      <a:pt x="15115" y="882"/>
                      <a:pt x="15360" y="775"/>
                      <a:pt x="15619" y="663"/>
                    </a:cubicBezTo>
                    <a:cubicBezTo>
                      <a:pt x="15885" y="548"/>
                      <a:pt x="16160" y="429"/>
                      <a:pt x="16433" y="429"/>
                    </a:cubicBezTo>
                    <a:cubicBezTo>
                      <a:pt x="16744" y="429"/>
                      <a:pt x="17044" y="612"/>
                      <a:pt x="17418" y="862"/>
                    </a:cubicBezTo>
                    <a:cubicBezTo>
                      <a:pt x="17586" y="974"/>
                      <a:pt x="17746" y="1081"/>
                      <a:pt x="17912" y="1158"/>
                    </a:cubicBezTo>
                    <a:cubicBezTo>
                      <a:pt x="18199" y="1293"/>
                      <a:pt x="18437" y="1202"/>
                      <a:pt x="18719" y="1202"/>
                    </a:cubicBezTo>
                    <a:cubicBezTo>
                      <a:pt x="18916" y="1202"/>
                      <a:pt x="19167" y="1233"/>
                      <a:pt x="19367" y="1469"/>
                    </a:cubicBezTo>
                    <a:cubicBezTo>
                      <a:pt x="19460" y="1579"/>
                      <a:pt x="19520" y="1711"/>
                      <a:pt x="19578" y="1840"/>
                    </a:cubicBezTo>
                    <a:cubicBezTo>
                      <a:pt x="19728" y="2173"/>
                      <a:pt x="19809" y="2224"/>
                      <a:pt x="20043" y="2438"/>
                    </a:cubicBezTo>
                    <a:cubicBezTo>
                      <a:pt x="20257" y="2633"/>
                      <a:pt x="20450" y="2823"/>
                      <a:pt x="20604" y="3226"/>
                    </a:cubicBezTo>
                    <a:cubicBezTo>
                      <a:pt x="20860" y="3892"/>
                      <a:pt x="21561" y="4119"/>
                      <a:pt x="21561" y="4119"/>
                    </a:cubicBezTo>
                    <a:cubicBezTo>
                      <a:pt x="21561" y="4119"/>
                      <a:pt x="21281" y="4411"/>
                      <a:pt x="21227" y="4938"/>
                    </a:cubicBezTo>
                    <a:cubicBezTo>
                      <a:pt x="21138" y="5800"/>
                      <a:pt x="20676" y="6264"/>
                      <a:pt x="20109" y="6737"/>
                    </a:cubicBezTo>
                    <a:cubicBezTo>
                      <a:pt x="19832" y="6968"/>
                      <a:pt x="19453" y="7128"/>
                      <a:pt x="19052" y="7298"/>
                    </a:cubicBezTo>
                    <a:cubicBezTo>
                      <a:pt x="18277" y="7624"/>
                      <a:pt x="17477" y="7962"/>
                      <a:pt x="17391" y="8832"/>
                    </a:cubicBezTo>
                    <a:cubicBezTo>
                      <a:pt x="17363" y="9117"/>
                      <a:pt x="17233" y="9310"/>
                      <a:pt x="17108" y="9497"/>
                    </a:cubicBezTo>
                    <a:cubicBezTo>
                      <a:pt x="16975" y="9696"/>
                      <a:pt x="16849" y="9885"/>
                      <a:pt x="16843" y="10187"/>
                    </a:cubicBezTo>
                    <a:cubicBezTo>
                      <a:pt x="16838" y="10385"/>
                      <a:pt x="16839" y="10578"/>
                      <a:pt x="16840" y="10764"/>
                    </a:cubicBezTo>
                    <a:cubicBezTo>
                      <a:pt x="16844" y="11263"/>
                      <a:pt x="16847" y="11733"/>
                      <a:pt x="16744" y="12263"/>
                    </a:cubicBezTo>
                    <a:cubicBezTo>
                      <a:pt x="16403" y="14014"/>
                      <a:pt x="15956" y="15606"/>
                      <a:pt x="14255" y="15849"/>
                    </a:cubicBezTo>
                    <a:cubicBezTo>
                      <a:pt x="13524" y="15954"/>
                      <a:pt x="13324" y="16570"/>
                      <a:pt x="13092" y="17283"/>
                    </a:cubicBezTo>
                    <a:cubicBezTo>
                      <a:pt x="12931" y="17779"/>
                      <a:pt x="12764" y="18292"/>
                      <a:pt x="12403" y="18670"/>
                    </a:cubicBezTo>
                    <a:cubicBezTo>
                      <a:pt x="12144" y="18940"/>
                      <a:pt x="11863" y="19176"/>
                      <a:pt x="11591" y="19404"/>
                    </a:cubicBezTo>
                    <a:cubicBezTo>
                      <a:pt x="11299" y="19649"/>
                      <a:pt x="10998" y="19903"/>
                      <a:pt x="10729" y="20194"/>
                    </a:cubicBezTo>
                    <a:cubicBezTo>
                      <a:pt x="10620" y="20312"/>
                      <a:pt x="10517" y="20433"/>
                      <a:pt x="10417" y="20549"/>
                    </a:cubicBezTo>
                    <a:cubicBezTo>
                      <a:pt x="10012" y="21021"/>
                      <a:pt x="9630" y="21467"/>
                      <a:pt x="9004" y="21598"/>
                    </a:cubicBezTo>
                    <a:cubicBezTo>
                      <a:pt x="9004" y="21598"/>
                      <a:pt x="8796" y="21184"/>
                      <a:pt x="8757" y="21016"/>
                    </a:cubicBezTo>
                    <a:close/>
                  </a:path>
                </a:pathLst>
              </a:custGeom>
              <a:solidFill>
                <a:schemeClr val="bg1">
                  <a:lumMod val="95000"/>
                </a:schemeClr>
              </a:solidFill>
              <a:ln w="6350" cap="flat">
                <a:solidFill>
                  <a:schemeClr val="tx1">
                    <a:lumMod val="50000"/>
                    <a:lumOff val="50000"/>
                  </a:schemeClr>
                </a:solidFill>
                <a:prstDash val="solid"/>
                <a:miter lim="400000"/>
              </a:ln>
              <a:effectLst/>
            </p:spPr>
            <p:txBody>
              <a:bodyPr wrap="square" lIns="0" tIns="0" rIns="0" bIns="0" numCol="1" anchor="ctr">
                <a:noAutofit/>
              </a:bodyPr>
              <a:lstStyle/>
              <a:p>
                <a:pPr hangingPunct="1"/>
                <a:endParaRPr sz="1200">
                  <a:solidFill>
                    <a:sysClr val="windowText" lastClr="000000"/>
                  </a:solidFill>
                  <a:latin typeface="+mj-lt"/>
                  <a:ea typeface="Gill Sans"/>
                  <a:cs typeface="Gill Sans"/>
                  <a:sym typeface="Gill Sans"/>
                </a:endParaRPr>
              </a:p>
            </p:txBody>
          </p:sp>
          <p:sp>
            <p:nvSpPr>
              <p:cNvPr id="71" name="Shape 31">
                <a:extLst>
                  <a:ext uri="{FF2B5EF4-FFF2-40B4-BE49-F238E27FC236}">
                    <a16:creationId xmlns:a16="http://schemas.microsoft.com/office/drawing/2014/main" id="{C665F1C0-96CF-B8C0-E896-CF1F4EED0A58}"/>
                  </a:ext>
                </a:extLst>
              </p:cNvPr>
              <p:cNvSpPr/>
              <p:nvPr/>
            </p:nvSpPr>
            <p:spPr>
              <a:xfrm>
                <a:off x="5317662" y="1101673"/>
                <a:ext cx="1467592" cy="2161876"/>
              </a:xfrm>
              <a:custGeom>
                <a:avLst/>
                <a:gdLst/>
                <a:ahLst/>
                <a:cxnLst>
                  <a:cxn ang="0">
                    <a:pos x="wd2" y="hd2"/>
                  </a:cxn>
                  <a:cxn ang="5400000">
                    <a:pos x="wd2" y="hd2"/>
                  </a:cxn>
                  <a:cxn ang="10800000">
                    <a:pos x="wd2" y="hd2"/>
                  </a:cxn>
                  <a:cxn ang="16200000">
                    <a:pos x="wd2" y="hd2"/>
                  </a:cxn>
                </a:cxnLst>
                <a:rect l="0" t="0" r="r" b="b"/>
                <a:pathLst>
                  <a:path w="21471" h="21600" extrusionOk="0">
                    <a:moveTo>
                      <a:pt x="8144" y="21600"/>
                    </a:moveTo>
                    <a:cubicBezTo>
                      <a:pt x="8121" y="21600"/>
                      <a:pt x="7989" y="21204"/>
                      <a:pt x="7839" y="21058"/>
                    </a:cubicBezTo>
                    <a:cubicBezTo>
                      <a:pt x="7747" y="20964"/>
                      <a:pt x="7697" y="20827"/>
                      <a:pt x="7645" y="20681"/>
                    </a:cubicBezTo>
                    <a:cubicBezTo>
                      <a:pt x="7566" y="20466"/>
                      <a:pt x="7485" y="20243"/>
                      <a:pt x="7264" y="20210"/>
                    </a:cubicBezTo>
                    <a:cubicBezTo>
                      <a:pt x="7181" y="20198"/>
                      <a:pt x="6533" y="20238"/>
                      <a:pt x="6316" y="20054"/>
                    </a:cubicBezTo>
                    <a:cubicBezTo>
                      <a:pt x="6236" y="19987"/>
                      <a:pt x="6210" y="19898"/>
                      <a:pt x="6238" y="19788"/>
                    </a:cubicBezTo>
                    <a:cubicBezTo>
                      <a:pt x="6263" y="19689"/>
                      <a:pt x="6513" y="19266"/>
                      <a:pt x="6459" y="19195"/>
                    </a:cubicBezTo>
                    <a:cubicBezTo>
                      <a:pt x="6418" y="19141"/>
                      <a:pt x="6300" y="19098"/>
                      <a:pt x="6108" y="19067"/>
                    </a:cubicBezTo>
                    <a:cubicBezTo>
                      <a:pt x="5876" y="19029"/>
                      <a:pt x="5538" y="18974"/>
                      <a:pt x="5421" y="18814"/>
                    </a:cubicBezTo>
                    <a:cubicBezTo>
                      <a:pt x="5364" y="18736"/>
                      <a:pt x="5367" y="18647"/>
                      <a:pt x="5429" y="18549"/>
                    </a:cubicBezTo>
                    <a:cubicBezTo>
                      <a:pt x="5494" y="18449"/>
                      <a:pt x="5390" y="18386"/>
                      <a:pt x="5137" y="18268"/>
                    </a:cubicBezTo>
                    <a:cubicBezTo>
                      <a:pt x="4992" y="18200"/>
                      <a:pt x="4843" y="18130"/>
                      <a:pt x="4766" y="18034"/>
                    </a:cubicBezTo>
                    <a:cubicBezTo>
                      <a:pt x="4522" y="17725"/>
                      <a:pt x="4009" y="17543"/>
                      <a:pt x="3761" y="17717"/>
                    </a:cubicBezTo>
                    <a:cubicBezTo>
                      <a:pt x="3568" y="17851"/>
                      <a:pt x="3878" y="18327"/>
                      <a:pt x="3936" y="18485"/>
                    </a:cubicBezTo>
                    <a:cubicBezTo>
                      <a:pt x="4078" y="18873"/>
                      <a:pt x="3688" y="19077"/>
                      <a:pt x="3264" y="19221"/>
                    </a:cubicBezTo>
                    <a:cubicBezTo>
                      <a:pt x="3244" y="19461"/>
                      <a:pt x="3071" y="19613"/>
                      <a:pt x="2813" y="19613"/>
                    </a:cubicBezTo>
                    <a:cubicBezTo>
                      <a:pt x="2669" y="19613"/>
                      <a:pt x="2514" y="19565"/>
                      <a:pt x="2352" y="19470"/>
                    </a:cubicBezTo>
                    <a:cubicBezTo>
                      <a:pt x="2345" y="19466"/>
                      <a:pt x="1754" y="18997"/>
                      <a:pt x="1822" y="18883"/>
                    </a:cubicBezTo>
                    <a:cubicBezTo>
                      <a:pt x="1866" y="18809"/>
                      <a:pt x="2069" y="18631"/>
                      <a:pt x="2085" y="18533"/>
                    </a:cubicBezTo>
                    <a:cubicBezTo>
                      <a:pt x="2101" y="18432"/>
                      <a:pt x="1813" y="18125"/>
                      <a:pt x="1771" y="18003"/>
                    </a:cubicBezTo>
                    <a:cubicBezTo>
                      <a:pt x="1672" y="17722"/>
                      <a:pt x="1560" y="17403"/>
                      <a:pt x="1808" y="17081"/>
                    </a:cubicBezTo>
                    <a:cubicBezTo>
                      <a:pt x="1956" y="16888"/>
                      <a:pt x="1938" y="16812"/>
                      <a:pt x="1913" y="16785"/>
                    </a:cubicBezTo>
                    <a:cubicBezTo>
                      <a:pt x="1827" y="16687"/>
                      <a:pt x="1505" y="16742"/>
                      <a:pt x="1347" y="16742"/>
                    </a:cubicBezTo>
                    <a:cubicBezTo>
                      <a:pt x="1081" y="16742"/>
                      <a:pt x="883" y="16682"/>
                      <a:pt x="791" y="16574"/>
                    </a:cubicBezTo>
                    <a:cubicBezTo>
                      <a:pt x="702" y="16470"/>
                      <a:pt x="720" y="16332"/>
                      <a:pt x="841" y="16186"/>
                    </a:cubicBezTo>
                    <a:cubicBezTo>
                      <a:pt x="858" y="16165"/>
                      <a:pt x="873" y="16133"/>
                      <a:pt x="888" y="16098"/>
                    </a:cubicBezTo>
                    <a:cubicBezTo>
                      <a:pt x="933" y="15996"/>
                      <a:pt x="1002" y="15843"/>
                      <a:pt x="1253" y="15843"/>
                    </a:cubicBezTo>
                    <a:cubicBezTo>
                      <a:pt x="1407" y="15843"/>
                      <a:pt x="1651" y="15995"/>
                      <a:pt x="1766" y="15837"/>
                    </a:cubicBezTo>
                    <a:cubicBezTo>
                      <a:pt x="1809" y="15777"/>
                      <a:pt x="1800" y="15686"/>
                      <a:pt x="1739" y="15564"/>
                    </a:cubicBezTo>
                    <a:cubicBezTo>
                      <a:pt x="1801" y="15365"/>
                      <a:pt x="1907" y="15370"/>
                      <a:pt x="1807" y="14980"/>
                    </a:cubicBezTo>
                    <a:cubicBezTo>
                      <a:pt x="1764" y="14812"/>
                      <a:pt x="1724" y="14654"/>
                      <a:pt x="1778" y="14540"/>
                    </a:cubicBezTo>
                    <a:cubicBezTo>
                      <a:pt x="1837" y="14418"/>
                      <a:pt x="1999" y="14347"/>
                      <a:pt x="2142" y="14285"/>
                    </a:cubicBezTo>
                    <a:cubicBezTo>
                      <a:pt x="2216" y="14253"/>
                      <a:pt x="2286" y="14223"/>
                      <a:pt x="2333" y="14189"/>
                    </a:cubicBezTo>
                    <a:cubicBezTo>
                      <a:pt x="2447" y="14110"/>
                      <a:pt x="2505" y="13934"/>
                      <a:pt x="2474" y="13763"/>
                    </a:cubicBezTo>
                    <a:cubicBezTo>
                      <a:pt x="2449" y="13623"/>
                      <a:pt x="2371" y="13513"/>
                      <a:pt x="2266" y="13469"/>
                    </a:cubicBezTo>
                    <a:cubicBezTo>
                      <a:pt x="2207" y="13444"/>
                      <a:pt x="2112" y="13421"/>
                      <a:pt x="2012" y="13397"/>
                    </a:cubicBezTo>
                    <a:cubicBezTo>
                      <a:pt x="1728" y="13328"/>
                      <a:pt x="1299" y="13225"/>
                      <a:pt x="1415" y="12943"/>
                    </a:cubicBezTo>
                    <a:cubicBezTo>
                      <a:pt x="1445" y="12869"/>
                      <a:pt x="1474" y="12809"/>
                      <a:pt x="1499" y="12758"/>
                    </a:cubicBezTo>
                    <a:cubicBezTo>
                      <a:pt x="1607" y="12536"/>
                      <a:pt x="1609" y="12532"/>
                      <a:pt x="1233" y="12284"/>
                    </a:cubicBezTo>
                    <a:cubicBezTo>
                      <a:pt x="1027" y="12149"/>
                      <a:pt x="604" y="11445"/>
                      <a:pt x="636" y="11232"/>
                    </a:cubicBezTo>
                    <a:cubicBezTo>
                      <a:pt x="662" y="11060"/>
                      <a:pt x="704" y="10912"/>
                      <a:pt x="745" y="10770"/>
                    </a:cubicBezTo>
                    <a:cubicBezTo>
                      <a:pt x="847" y="10413"/>
                      <a:pt x="928" y="10131"/>
                      <a:pt x="661" y="9707"/>
                    </a:cubicBezTo>
                    <a:cubicBezTo>
                      <a:pt x="604" y="9616"/>
                      <a:pt x="518" y="9516"/>
                      <a:pt x="428" y="9409"/>
                    </a:cubicBezTo>
                    <a:cubicBezTo>
                      <a:pt x="171" y="9106"/>
                      <a:pt x="-121" y="8763"/>
                      <a:pt x="52" y="8428"/>
                    </a:cubicBezTo>
                    <a:cubicBezTo>
                      <a:pt x="178" y="8183"/>
                      <a:pt x="491" y="8153"/>
                      <a:pt x="768" y="8127"/>
                    </a:cubicBezTo>
                    <a:cubicBezTo>
                      <a:pt x="956" y="8110"/>
                      <a:pt x="1134" y="8093"/>
                      <a:pt x="1255" y="8015"/>
                    </a:cubicBezTo>
                    <a:cubicBezTo>
                      <a:pt x="1603" y="7792"/>
                      <a:pt x="1597" y="7616"/>
                      <a:pt x="1589" y="7349"/>
                    </a:cubicBezTo>
                    <a:cubicBezTo>
                      <a:pt x="1586" y="7261"/>
                      <a:pt x="1583" y="7162"/>
                      <a:pt x="1595" y="7053"/>
                    </a:cubicBezTo>
                    <a:cubicBezTo>
                      <a:pt x="1664" y="6394"/>
                      <a:pt x="2033" y="5786"/>
                      <a:pt x="2391" y="5198"/>
                    </a:cubicBezTo>
                    <a:cubicBezTo>
                      <a:pt x="2444" y="5110"/>
                      <a:pt x="2904" y="4278"/>
                      <a:pt x="2904" y="4278"/>
                    </a:cubicBezTo>
                    <a:cubicBezTo>
                      <a:pt x="3342" y="4210"/>
                      <a:pt x="3791" y="4179"/>
                      <a:pt x="4225" y="4149"/>
                    </a:cubicBezTo>
                    <a:cubicBezTo>
                      <a:pt x="4340" y="4141"/>
                      <a:pt x="4453" y="4133"/>
                      <a:pt x="4563" y="4125"/>
                    </a:cubicBezTo>
                    <a:cubicBezTo>
                      <a:pt x="4989" y="4093"/>
                      <a:pt x="5239" y="3981"/>
                      <a:pt x="5306" y="3794"/>
                    </a:cubicBezTo>
                    <a:cubicBezTo>
                      <a:pt x="5433" y="3437"/>
                      <a:pt x="4894" y="2871"/>
                      <a:pt x="4347" y="2622"/>
                    </a:cubicBezTo>
                    <a:cubicBezTo>
                      <a:pt x="3391" y="2187"/>
                      <a:pt x="2587" y="1316"/>
                      <a:pt x="2474" y="595"/>
                    </a:cubicBezTo>
                    <a:cubicBezTo>
                      <a:pt x="2445" y="409"/>
                      <a:pt x="2498" y="263"/>
                      <a:pt x="2632" y="161"/>
                    </a:cubicBezTo>
                    <a:cubicBezTo>
                      <a:pt x="2773" y="54"/>
                      <a:pt x="2998" y="0"/>
                      <a:pt x="3301" y="0"/>
                    </a:cubicBezTo>
                    <a:cubicBezTo>
                      <a:pt x="4920" y="0"/>
                      <a:pt x="8652" y="1559"/>
                      <a:pt x="9168" y="1870"/>
                    </a:cubicBezTo>
                    <a:cubicBezTo>
                      <a:pt x="9575" y="2115"/>
                      <a:pt x="10019" y="2287"/>
                      <a:pt x="10488" y="2468"/>
                    </a:cubicBezTo>
                    <a:cubicBezTo>
                      <a:pt x="10681" y="2543"/>
                      <a:pt x="11176" y="2744"/>
                      <a:pt x="11176" y="2744"/>
                    </a:cubicBezTo>
                    <a:cubicBezTo>
                      <a:pt x="11176" y="2744"/>
                      <a:pt x="10707" y="3145"/>
                      <a:pt x="10482" y="3297"/>
                    </a:cubicBezTo>
                    <a:cubicBezTo>
                      <a:pt x="10140" y="3527"/>
                      <a:pt x="9816" y="3745"/>
                      <a:pt x="9685" y="4035"/>
                    </a:cubicBezTo>
                    <a:cubicBezTo>
                      <a:pt x="9588" y="4248"/>
                      <a:pt x="9644" y="4435"/>
                      <a:pt x="9698" y="4615"/>
                    </a:cubicBezTo>
                    <a:cubicBezTo>
                      <a:pt x="9777" y="4878"/>
                      <a:pt x="9859" y="5150"/>
                      <a:pt x="9469" y="5474"/>
                    </a:cubicBezTo>
                    <a:cubicBezTo>
                      <a:pt x="9374" y="5552"/>
                      <a:pt x="9361" y="5635"/>
                      <a:pt x="9346" y="5731"/>
                    </a:cubicBezTo>
                    <a:cubicBezTo>
                      <a:pt x="9325" y="5863"/>
                      <a:pt x="9301" y="6014"/>
                      <a:pt x="9038" y="6132"/>
                    </a:cubicBezTo>
                    <a:cubicBezTo>
                      <a:pt x="8753" y="6260"/>
                      <a:pt x="8881" y="6319"/>
                      <a:pt x="9005" y="6496"/>
                    </a:cubicBezTo>
                    <a:cubicBezTo>
                      <a:pt x="9392" y="7052"/>
                      <a:pt x="8759" y="7476"/>
                      <a:pt x="8292" y="7816"/>
                    </a:cubicBezTo>
                    <a:cubicBezTo>
                      <a:pt x="8192" y="7889"/>
                      <a:pt x="7935" y="7986"/>
                      <a:pt x="8041" y="8480"/>
                    </a:cubicBezTo>
                    <a:cubicBezTo>
                      <a:pt x="8067" y="8608"/>
                      <a:pt x="8175" y="8666"/>
                      <a:pt x="8310" y="8739"/>
                    </a:cubicBezTo>
                    <a:cubicBezTo>
                      <a:pt x="8430" y="8804"/>
                      <a:pt x="8565" y="8877"/>
                      <a:pt x="8634" y="9006"/>
                    </a:cubicBezTo>
                    <a:cubicBezTo>
                      <a:pt x="8756" y="9236"/>
                      <a:pt x="8470" y="9396"/>
                      <a:pt x="8282" y="9504"/>
                    </a:cubicBezTo>
                    <a:cubicBezTo>
                      <a:pt x="8209" y="9545"/>
                      <a:pt x="8041" y="9641"/>
                      <a:pt x="8077" y="9723"/>
                    </a:cubicBezTo>
                    <a:cubicBezTo>
                      <a:pt x="8093" y="9760"/>
                      <a:pt x="8115" y="9809"/>
                      <a:pt x="8131" y="9878"/>
                    </a:cubicBezTo>
                    <a:cubicBezTo>
                      <a:pt x="8150" y="9960"/>
                      <a:pt x="8101" y="10074"/>
                      <a:pt x="8040" y="10219"/>
                    </a:cubicBezTo>
                    <a:cubicBezTo>
                      <a:pt x="7962" y="10402"/>
                      <a:pt x="7855" y="10653"/>
                      <a:pt x="7968" y="10757"/>
                    </a:cubicBezTo>
                    <a:cubicBezTo>
                      <a:pt x="8013" y="10797"/>
                      <a:pt x="8102" y="10828"/>
                      <a:pt x="8229" y="10818"/>
                    </a:cubicBezTo>
                    <a:cubicBezTo>
                      <a:pt x="8469" y="10800"/>
                      <a:pt x="8769" y="10774"/>
                      <a:pt x="8880" y="10774"/>
                    </a:cubicBezTo>
                    <a:cubicBezTo>
                      <a:pt x="8942" y="10774"/>
                      <a:pt x="9128" y="10775"/>
                      <a:pt x="9206" y="10870"/>
                    </a:cubicBezTo>
                    <a:cubicBezTo>
                      <a:pt x="9275" y="10952"/>
                      <a:pt x="9188" y="11099"/>
                      <a:pt x="9112" y="11198"/>
                    </a:cubicBezTo>
                    <a:cubicBezTo>
                      <a:pt x="9065" y="11259"/>
                      <a:pt x="9068" y="11328"/>
                      <a:pt x="9194" y="11328"/>
                    </a:cubicBezTo>
                    <a:cubicBezTo>
                      <a:pt x="9244" y="11328"/>
                      <a:pt x="9481" y="11310"/>
                      <a:pt x="9538" y="11310"/>
                    </a:cubicBezTo>
                    <a:cubicBezTo>
                      <a:pt x="9769" y="11310"/>
                      <a:pt x="9935" y="11358"/>
                      <a:pt x="10111" y="11409"/>
                    </a:cubicBezTo>
                    <a:cubicBezTo>
                      <a:pt x="10665" y="11570"/>
                      <a:pt x="10734" y="11503"/>
                      <a:pt x="11199" y="11503"/>
                    </a:cubicBezTo>
                    <a:cubicBezTo>
                      <a:pt x="11386" y="11503"/>
                      <a:pt x="11628" y="11518"/>
                      <a:pt x="11851" y="11631"/>
                    </a:cubicBezTo>
                    <a:cubicBezTo>
                      <a:pt x="12066" y="11739"/>
                      <a:pt x="12237" y="11909"/>
                      <a:pt x="12404" y="12075"/>
                    </a:cubicBezTo>
                    <a:cubicBezTo>
                      <a:pt x="12500" y="12170"/>
                      <a:pt x="12591" y="12261"/>
                      <a:pt x="12685" y="12334"/>
                    </a:cubicBezTo>
                    <a:cubicBezTo>
                      <a:pt x="12786" y="12413"/>
                      <a:pt x="12870" y="12429"/>
                      <a:pt x="12964" y="12429"/>
                    </a:cubicBezTo>
                    <a:cubicBezTo>
                      <a:pt x="13392" y="12429"/>
                      <a:pt x="13511" y="12400"/>
                      <a:pt x="13828" y="12591"/>
                    </a:cubicBezTo>
                    <a:cubicBezTo>
                      <a:pt x="14021" y="12707"/>
                      <a:pt x="14060" y="12727"/>
                      <a:pt x="14259" y="12635"/>
                    </a:cubicBezTo>
                    <a:cubicBezTo>
                      <a:pt x="14417" y="12561"/>
                      <a:pt x="14549" y="12527"/>
                      <a:pt x="14676" y="12527"/>
                    </a:cubicBezTo>
                    <a:cubicBezTo>
                      <a:pt x="14885" y="12527"/>
                      <a:pt x="15050" y="12621"/>
                      <a:pt x="15216" y="12727"/>
                    </a:cubicBezTo>
                    <a:cubicBezTo>
                      <a:pt x="15450" y="12874"/>
                      <a:pt x="15613" y="12816"/>
                      <a:pt x="15867" y="12759"/>
                    </a:cubicBezTo>
                    <a:cubicBezTo>
                      <a:pt x="16168" y="12691"/>
                      <a:pt x="16905" y="12573"/>
                      <a:pt x="17193" y="12850"/>
                    </a:cubicBezTo>
                    <a:cubicBezTo>
                      <a:pt x="17328" y="12980"/>
                      <a:pt x="17331" y="13173"/>
                      <a:pt x="17204" y="13423"/>
                    </a:cubicBezTo>
                    <a:cubicBezTo>
                      <a:pt x="17140" y="13546"/>
                      <a:pt x="17150" y="13649"/>
                      <a:pt x="17232" y="13728"/>
                    </a:cubicBezTo>
                    <a:cubicBezTo>
                      <a:pt x="17328" y="13821"/>
                      <a:pt x="17520" y="13873"/>
                      <a:pt x="17745" y="13876"/>
                    </a:cubicBezTo>
                    <a:cubicBezTo>
                      <a:pt x="17956" y="13879"/>
                      <a:pt x="18101" y="13840"/>
                      <a:pt x="18194" y="13801"/>
                    </a:cubicBezTo>
                    <a:cubicBezTo>
                      <a:pt x="18371" y="13727"/>
                      <a:pt x="18405" y="13800"/>
                      <a:pt x="18456" y="13860"/>
                    </a:cubicBezTo>
                    <a:cubicBezTo>
                      <a:pt x="18594" y="14022"/>
                      <a:pt x="18684" y="14191"/>
                      <a:pt x="18771" y="14354"/>
                    </a:cubicBezTo>
                    <a:cubicBezTo>
                      <a:pt x="18835" y="14472"/>
                      <a:pt x="18900" y="14594"/>
                      <a:pt x="18982" y="14710"/>
                    </a:cubicBezTo>
                    <a:cubicBezTo>
                      <a:pt x="19050" y="14807"/>
                      <a:pt x="19390" y="14776"/>
                      <a:pt x="19638" y="14898"/>
                    </a:cubicBezTo>
                    <a:cubicBezTo>
                      <a:pt x="20095" y="15123"/>
                      <a:pt x="20351" y="15271"/>
                      <a:pt x="20302" y="15684"/>
                    </a:cubicBezTo>
                    <a:cubicBezTo>
                      <a:pt x="20292" y="15768"/>
                      <a:pt x="20310" y="15828"/>
                      <a:pt x="20353" y="15862"/>
                    </a:cubicBezTo>
                    <a:cubicBezTo>
                      <a:pt x="20423" y="15915"/>
                      <a:pt x="20578" y="15919"/>
                      <a:pt x="20743" y="15923"/>
                    </a:cubicBezTo>
                    <a:cubicBezTo>
                      <a:pt x="21023" y="15930"/>
                      <a:pt x="21447" y="15941"/>
                      <a:pt x="21469" y="16311"/>
                    </a:cubicBezTo>
                    <a:cubicBezTo>
                      <a:pt x="21479" y="16481"/>
                      <a:pt x="21431" y="16601"/>
                      <a:pt x="21323" y="16678"/>
                    </a:cubicBezTo>
                    <a:cubicBezTo>
                      <a:pt x="21238" y="16739"/>
                      <a:pt x="21117" y="16770"/>
                      <a:pt x="20963" y="16770"/>
                    </a:cubicBezTo>
                    <a:cubicBezTo>
                      <a:pt x="20814" y="16770"/>
                      <a:pt x="20655" y="16743"/>
                      <a:pt x="20500" y="16716"/>
                    </a:cubicBezTo>
                    <a:cubicBezTo>
                      <a:pt x="19993" y="16630"/>
                      <a:pt x="19996" y="16689"/>
                      <a:pt x="19898" y="16915"/>
                    </a:cubicBezTo>
                    <a:cubicBezTo>
                      <a:pt x="19803" y="17133"/>
                      <a:pt x="19630" y="17192"/>
                      <a:pt x="19409" y="17256"/>
                    </a:cubicBezTo>
                    <a:cubicBezTo>
                      <a:pt x="19225" y="17310"/>
                      <a:pt x="19092" y="17301"/>
                      <a:pt x="19197" y="17635"/>
                    </a:cubicBezTo>
                    <a:cubicBezTo>
                      <a:pt x="19241" y="17774"/>
                      <a:pt x="19286" y="17918"/>
                      <a:pt x="19160" y="18025"/>
                    </a:cubicBezTo>
                    <a:cubicBezTo>
                      <a:pt x="19067" y="18103"/>
                      <a:pt x="18901" y="18141"/>
                      <a:pt x="18651" y="18141"/>
                    </a:cubicBezTo>
                    <a:cubicBezTo>
                      <a:pt x="18616" y="18141"/>
                      <a:pt x="18222" y="18144"/>
                      <a:pt x="18171" y="18144"/>
                    </a:cubicBezTo>
                    <a:cubicBezTo>
                      <a:pt x="18039" y="18144"/>
                      <a:pt x="17866" y="18133"/>
                      <a:pt x="17705" y="18046"/>
                    </a:cubicBezTo>
                    <a:cubicBezTo>
                      <a:pt x="17666" y="18025"/>
                      <a:pt x="17374" y="17844"/>
                      <a:pt x="17277" y="17844"/>
                    </a:cubicBezTo>
                    <a:cubicBezTo>
                      <a:pt x="17232" y="17844"/>
                      <a:pt x="17055" y="17945"/>
                      <a:pt x="17024" y="17969"/>
                    </a:cubicBezTo>
                    <a:cubicBezTo>
                      <a:pt x="16954" y="18024"/>
                      <a:pt x="16881" y="18081"/>
                      <a:pt x="16740" y="18081"/>
                    </a:cubicBezTo>
                    <a:cubicBezTo>
                      <a:pt x="16672" y="18081"/>
                      <a:pt x="16389" y="17983"/>
                      <a:pt x="16276" y="18037"/>
                    </a:cubicBezTo>
                    <a:cubicBezTo>
                      <a:pt x="16241" y="18054"/>
                      <a:pt x="16255" y="18119"/>
                      <a:pt x="16307" y="18188"/>
                    </a:cubicBezTo>
                    <a:cubicBezTo>
                      <a:pt x="16337" y="18229"/>
                      <a:pt x="16599" y="18589"/>
                      <a:pt x="16429" y="18821"/>
                    </a:cubicBezTo>
                    <a:cubicBezTo>
                      <a:pt x="16292" y="19009"/>
                      <a:pt x="16039" y="18990"/>
                      <a:pt x="15888" y="18990"/>
                    </a:cubicBezTo>
                    <a:cubicBezTo>
                      <a:pt x="15739" y="18990"/>
                      <a:pt x="14978" y="18909"/>
                      <a:pt x="14739" y="18962"/>
                    </a:cubicBezTo>
                    <a:cubicBezTo>
                      <a:pt x="14373" y="19043"/>
                      <a:pt x="14294" y="19219"/>
                      <a:pt x="14275" y="19515"/>
                    </a:cubicBezTo>
                    <a:cubicBezTo>
                      <a:pt x="14259" y="19754"/>
                      <a:pt x="14263" y="19841"/>
                      <a:pt x="14157" y="19898"/>
                    </a:cubicBezTo>
                    <a:cubicBezTo>
                      <a:pt x="14032" y="19965"/>
                      <a:pt x="13823" y="19968"/>
                      <a:pt x="13692" y="19849"/>
                    </a:cubicBezTo>
                    <a:cubicBezTo>
                      <a:pt x="13612" y="19775"/>
                      <a:pt x="13585" y="19696"/>
                      <a:pt x="13562" y="19626"/>
                    </a:cubicBezTo>
                    <a:cubicBezTo>
                      <a:pt x="13526" y="19518"/>
                      <a:pt x="13502" y="19465"/>
                      <a:pt x="13356" y="19434"/>
                    </a:cubicBezTo>
                    <a:cubicBezTo>
                      <a:pt x="13141" y="19388"/>
                      <a:pt x="12759" y="19360"/>
                      <a:pt x="12522" y="19424"/>
                    </a:cubicBezTo>
                    <a:cubicBezTo>
                      <a:pt x="12449" y="19444"/>
                      <a:pt x="12383" y="19456"/>
                      <a:pt x="12322" y="19453"/>
                    </a:cubicBezTo>
                    <a:cubicBezTo>
                      <a:pt x="12019" y="19440"/>
                      <a:pt x="12017" y="19304"/>
                      <a:pt x="11875" y="19104"/>
                    </a:cubicBezTo>
                    <a:cubicBezTo>
                      <a:pt x="11661" y="19156"/>
                      <a:pt x="11540" y="19343"/>
                      <a:pt x="11691" y="19639"/>
                    </a:cubicBezTo>
                    <a:cubicBezTo>
                      <a:pt x="11779" y="19814"/>
                      <a:pt x="11890" y="20032"/>
                      <a:pt x="11571" y="20210"/>
                    </a:cubicBezTo>
                    <a:cubicBezTo>
                      <a:pt x="11447" y="20278"/>
                      <a:pt x="11321" y="20363"/>
                      <a:pt x="11187" y="20452"/>
                    </a:cubicBezTo>
                    <a:cubicBezTo>
                      <a:pt x="10849" y="20677"/>
                      <a:pt x="10467" y="20932"/>
                      <a:pt x="10023" y="20989"/>
                    </a:cubicBezTo>
                    <a:cubicBezTo>
                      <a:pt x="9696" y="21031"/>
                      <a:pt x="9336" y="21010"/>
                      <a:pt x="9014" y="21218"/>
                    </a:cubicBezTo>
                    <a:cubicBezTo>
                      <a:pt x="8873" y="21308"/>
                      <a:pt x="8581" y="21600"/>
                      <a:pt x="8144" y="21600"/>
                    </a:cubicBezTo>
                    <a:close/>
                  </a:path>
                </a:pathLst>
              </a:custGeom>
              <a:solidFill>
                <a:schemeClr val="bg1">
                  <a:lumMod val="95000"/>
                </a:schemeClr>
              </a:solidFill>
              <a:ln w="6350" cap="flat">
                <a:solidFill>
                  <a:schemeClr val="tx1">
                    <a:lumMod val="50000"/>
                    <a:lumOff val="50000"/>
                  </a:schemeClr>
                </a:solidFill>
                <a:prstDash val="solid"/>
                <a:miter lim="400000"/>
              </a:ln>
              <a:effectLst/>
            </p:spPr>
            <p:txBody>
              <a:bodyPr wrap="square" lIns="0" tIns="0" rIns="0" bIns="0" numCol="1" anchor="ctr">
                <a:noAutofit/>
              </a:bodyPr>
              <a:lstStyle/>
              <a:p>
                <a:pPr hangingPunct="1"/>
                <a:endParaRPr sz="1200">
                  <a:solidFill>
                    <a:sysClr val="windowText" lastClr="000000"/>
                  </a:solidFill>
                  <a:latin typeface="+mj-lt"/>
                  <a:ea typeface="Gill Sans"/>
                  <a:cs typeface="Gill Sans"/>
                  <a:sym typeface="Gill Sans"/>
                </a:endParaRPr>
              </a:p>
            </p:txBody>
          </p:sp>
          <p:sp>
            <p:nvSpPr>
              <p:cNvPr id="72" name="Shape 32">
                <a:extLst>
                  <a:ext uri="{FF2B5EF4-FFF2-40B4-BE49-F238E27FC236}">
                    <a16:creationId xmlns:a16="http://schemas.microsoft.com/office/drawing/2014/main" id="{662A2760-231D-50A0-9B2D-5217A63A36CA}"/>
                  </a:ext>
                </a:extLst>
              </p:cNvPr>
              <p:cNvSpPr/>
              <p:nvPr/>
            </p:nvSpPr>
            <p:spPr>
              <a:xfrm>
                <a:off x="-1" y="1032337"/>
                <a:ext cx="1345014" cy="1011728"/>
              </a:xfrm>
              <a:custGeom>
                <a:avLst/>
                <a:gdLst/>
                <a:ahLst/>
                <a:cxnLst>
                  <a:cxn ang="0">
                    <a:pos x="wd2" y="hd2"/>
                  </a:cxn>
                  <a:cxn ang="5400000">
                    <a:pos x="wd2" y="hd2"/>
                  </a:cxn>
                  <a:cxn ang="10800000">
                    <a:pos x="wd2" y="hd2"/>
                  </a:cxn>
                  <a:cxn ang="16200000">
                    <a:pos x="wd2" y="hd2"/>
                  </a:cxn>
                </a:cxnLst>
                <a:rect l="0" t="0" r="r" b="b"/>
                <a:pathLst>
                  <a:path w="21516" h="21600" extrusionOk="0">
                    <a:moveTo>
                      <a:pt x="563" y="8545"/>
                    </a:moveTo>
                    <a:cubicBezTo>
                      <a:pt x="38" y="7781"/>
                      <a:pt x="-19" y="7291"/>
                      <a:pt x="4" y="6587"/>
                    </a:cubicBezTo>
                    <a:cubicBezTo>
                      <a:pt x="19" y="6103"/>
                      <a:pt x="-51" y="4365"/>
                      <a:pt x="620" y="4365"/>
                    </a:cubicBezTo>
                    <a:cubicBezTo>
                      <a:pt x="782" y="4365"/>
                      <a:pt x="1140" y="4558"/>
                      <a:pt x="1224" y="4751"/>
                    </a:cubicBezTo>
                    <a:cubicBezTo>
                      <a:pt x="1470" y="5317"/>
                      <a:pt x="1623" y="5639"/>
                      <a:pt x="1921" y="5994"/>
                    </a:cubicBezTo>
                    <a:cubicBezTo>
                      <a:pt x="2064" y="6165"/>
                      <a:pt x="2213" y="6341"/>
                      <a:pt x="2357" y="6560"/>
                    </a:cubicBezTo>
                    <a:cubicBezTo>
                      <a:pt x="2519" y="6804"/>
                      <a:pt x="2587" y="7376"/>
                      <a:pt x="2665" y="8037"/>
                    </a:cubicBezTo>
                    <a:cubicBezTo>
                      <a:pt x="2770" y="8917"/>
                      <a:pt x="2900" y="10012"/>
                      <a:pt x="3259" y="10012"/>
                    </a:cubicBezTo>
                    <a:cubicBezTo>
                      <a:pt x="3411" y="10012"/>
                      <a:pt x="3609" y="9854"/>
                      <a:pt x="3756" y="9614"/>
                    </a:cubicBezTo>
                    <a:cubicBezTo>
                      <a:pt x="4035" y="9161"/>
                      <a:pt x="4053" y="8494"/>
                      <a:pt x="4071" y="7845"/>
                    </a:cubicBezTo>
                    <a:cubicBezTo>
                      <a:pt x="4077" y="7643"/>
                      <a:pt x="4082" y="7451"/>
                      <a:pt x="4095" y="7267"/>
                    </a:cubicBezTo>
                    <a:cubicBezTo>
                      <a:pt x="4157" y="6370"/>
                      <a:pt x="4622" y="5435"/>
                      <a:pt x="5279" y="4886"/>
                    </a:cubicBezTo>
                    <a:cubicBezTo>
                      <a:pt x="5706" y="4529"/>
                      <a:pt x="6052" y="4026"/>
                      <a:pt x="6386" y="3540"/>
                    </a:cubicBezTo>
                    <a:cubicBezTo>
                      <a:pt x="6882" y="2819"/>
                      <a:pt x="7394" y="2074"/>
                      <a:pt x="8172" y="1820"/>
                    </a:cubicBezTo>
                    <a:cubicBezTo>
                      <a:pt x="8289" y="1782"/>
                      <a:pt x="9203" y="1461"/>
                      <a:pt x="9538" y="1461"/>
                    </a:cubicBezTo>
                    <a:cubicBezTo>
                      <a:pt x="9879" y="1461"/>
                      <a:pt x="10209" y="1579"/>
                      <a:pt x="10576" y="1835"/>
                    </a:cubicBezTo>
                    <a:cubicBezTo>
                      <a:pt x="10792" y="1986"/>
                      <a:pt x="10940" y="1967"/>
                      <a:pt x="11291" y="1310"/>
                    </a:cubicBezTo>
                    <a:cubicBezTo>
                      <a:pt x="11485" y="948"/>
                      <a:pt x="12146" y="0"/>
                      <a:pt x="12877" y="0"/>
                    </a:cubicBezTo>
                    <a:cubicBezTo>
                      <a:pt x="13038" y="0"/>
                      <a:pt x="13192" y="45"/>
                      <a:pt x="13335" y="135"/>
                    </a:cubicBezTo>
                    <a:cubicBezTo>
                      <a:pt x="13606" y="304"/>
                      <a:pt x="13770" y="612"/>
                      <a:pt x="13929" y="911"/>
                    </a:cubicBezTo>
                    <a:cubicBezTo>
                      <a:pt x="14094" y="1223"/>
                      <a:pt x="14251" y="1518"/>
                      <a:pt x="14517" y="1612"/>
                    </a:cubicBezTo>
                    <a:cubicBezTo>
                      <a:pt x="14879" y="1739"/>
                      <a:pt x="15299" y="1662"/>
                      <a:pt x="15299" y="1662"/>
                    </a:cubicBezTo>
                    <a:cubicBezTo>
                      <a:pt x="15413" y="1911"/>
                      <a:pt x="15466" y="2356"/>
                      <a:pt x="16144" y="2496"/>
                    </a:cubicBezTo>
                    <a:cubicBezTo>
                      <a:pt x="16240" y="2516"/>
                      <a:pt x="16390" y="2529"/>
                      <a:pt x="16564" y="2542"/>
                    </a:cubicBezTo>
                    <a:cubicBezTo>
                      <a:pt x="17208" y="2593"/>
                      <a:pt x="18009" y="2657"/>
                      <a:pt x="18208" y="3197"/>
                    </a:cubicBezTo>
                    <a:cubicBezTo>
                      <a:pt x="18257" y="3329"/>
                      <a:pt x="18266" y="3519"/>
                      <a:pt x="18276" y="3738"/>
                    </a:cubicBezTo>
                    <a:cubicBezTo>
                      <a:pt x="18311" y="4456"/>
                      <a:pt x="18396" y="4465"/>
                      <a:pt x="18641" y="4302"/>
                    </a:cubicBezTo>
                    <a:cubicBezTo>
                      <a:pt x="18888" y="4135"/>
                      <a:pt x="19078" y="4166"/>
                      <a:pt x="19319" y="4331"/>
                    </a:cubicBezTo>
                    <a:cubicBezTo>
                      <a:pt x="19572" y="4503"/>
                      <a:pt x="19580" y="4486"/>
                      <a:pt x="19802" y="4368"/>
                    </a:cubicBezTo>
                    <a:cubicBezTo>
                      <a:pt x="20013" y="4256"/>
                      <a:pt x="20155" y="4181"/>
                      <a:pt x="20343" y="4359"/>
                    </a:cubicBezTo>
                    <a:cubicBezTo>
                      <a:pt x="20598" y="4600"/>
                      <a:pt x="20601" y="5223"/>
                      <a:pt x="20603" y="5677"/>
                    </a:cubicBezTo>
                    <a:cubicBezTo>
                      <a:pt x="20603" y="5796"/>
                      <a:pt x="20722" y="8585"/>
                      <a:pt x="20870" y="9367"/>
                    </a:cubicBezTo>
                    <a:cubicBezTo>
                      <a:pt x="20919" y="9624"/>
                      <a:pt x="21008" y="9883"/>
                      <a:pt x="21103" y="10156"/>
                    </a:cubicBezTo>
                    <a:cubicBezTo>
                      <a:pt x="21299" y="10726"/>
                      <a:pt x="21503" y="11315"/>
                      <a:pt x="21361" y="11960"/>
                    </a:cubicBezTo>
                    <a:cubicBezTo>
                      <a:pt x="21295" y="12262"/>
                      <a:pt x="21120" y="12463"/>
                      <a:pt x="20965" y="12640"/>
                    </a:cubicBezTo>
                    <a:cubicBezTo>
                      <a:pt x="20850" y="12772"/>
                      <a:pt x="20741" y="12897"/>
                      <a:pt x="20736" y="13007"/>
                    </a:cubicBezTo>
                    <a:cubicBezTo>
                      <a:pt x="20726" y="13215"/>
                      <a:pt x="20891" y="13342"/>
                      <a:pt x="21063" y="13534"/>
                    </a:cubicBezTo>
                    <a:cubicBezTo>
                      <a:pt x="21291" y="13788"/>
                      <a:pt x="21549" y="14075"/>
                      <a:pt x="21512" y="14644"/>
                    </a:cubicBezTo>
                    <a:cubicBezTo>
                      <a:pt x="21468" y="15331"/>
                      <a:pt x="21206" y="15661"/>
                      <a:pt x="20952" y="15980"/>
                    </a:cubicBezTo>
                    <a:cubicBezTo>
                      <a:pt x="20787" y="16188"/>
                      <a:pt x="20632" y="16384"/>
                      <a:pt x="20524" y="16683"/>
                    </a:cubicBezTo>
                    <a:cubicBezTo>
                      <a:pt x="20474" y="16821"/>
                      <a:pt x="20465" y="17051"/>
                      <a:pt x="20455" y="17274"/>
                    </a:cubicBezTo>
                    <a:cubicBezTo>
                      <a:pt x="20439" y="17661"/>
                      <a:pt x="20420" y="18142"/>
                      <a:pt x="20106" y="18142"/>
                    </a:cubicBezTo>
                    <a:cubicBezTo>
                      <a:pt x="19987" y="18142"/>
                      <a:pt x="19846" y="18062"/>
                      <a:pt x="19661" y="17892"/>
                    </a:cubicBezTo>
                    <a:cubicBezTo>
                      <a:pt x="19076" y="17353"/>
                      <a:pt x="18894" y="16815"/>
                      <a:pt x="18220" y="16815"/>
                    </a:cubicBezTo>
                    <a:cubicBezTo>
                      <a:pt x="17800" y="16815"/>
                      <a:pt x="17397" y="17054"/>
                      <a:pt x="16988" y="17547"/>
                    </a:cubicBezTo>
                    <a:cubicBezTo>
                      <a:pt x="16809" y="17762"/>
                      <a:pt x="16552" y="17952"/>
                      <a:pt x="16279" y="18153"/>
                    </a:cubicBezTo>
                    <a:cubicBezTo>
                      <a:pt x="15917" y="18420"/>
                      <a:pt x="15543" y="18695"/>
                      <a:pt x="15408" y="19004"/>
                    </a:cubicBezTo>
                    <a:cubicBezTo>
                      <a:pt x="15342" y="19154"/>
                      <a:pt x="15398" y="19368"/>
                      <a:pt x="15456" y="19594"/>
                    </a:cubicBezTo>
                    <a:cubicBezTo>
                      <a:pt x="15535" y="19895"/>
                      <a:pt x="15632" y="20271"/>
                      <a:pt x="15386" y="20533"/>
                    </a:cubicBezTo>
                    <a:cubicBezTo>
                      <a:pt x="15224" y="20705"/>
                      <a:pt x="15025" y="20789"/>
                      <a:pt x="14778" y="20789"/>
                    </a:cubicBezTo>
                    <a:cubicBezTo>
                      <a:pt x="14548" y="20789"/>
                      <a:pt x="14308" y="20717"/>
                      <a:pt x="14075" y="20648"/>
                    </a:cubicBezTo>
                    <a:cubicBezTo>
                      <a:pt x="13779" y="20559"/>
                      <a:pt x="13417" y="20525"/>
                      <a:pt x="13250" y="20543"/>
                    </a:cubicBezTo>
                    <a:cubicBezTo>
                      <a:pt x="13142" y="20554"/>
                      <a:pt x="13030" y="20567"/>
                      <a:pt x="12917" y="20567"/>
                    </a:cubicBezTo>
                    <a:cubicBezTo>
                      <a:pt x="12721" y="20567"/>
                      <a:pt x="12565" y="20529"/>
                      <a:pt x="12427" y="20450"/>
                    </a:cubicBezTo>
                    <a:cubicBezTo>
                      <a:pt x="12262" y="20356"/>
                      <a:pt x="12018" y="20151"/>
                      <a:pt x="11840" y="20176"/>
                    </a:cubicBezTo>
                    <a:cubicBezTo>
                      <a:pt x="11390" y="20242"/>
                      <a:pt x="10459" y="20931"/>
                      <a:pt x="10142" y="21366"/>
                    </a:cubicBezTo>
                    <a:cubicBezTo>
                      <a:pt x="10027" y="21524"/>
                      <a:pt x="9916" y="21600"/>
                      <a:pt x="9801" y="21600"/>
                    </a:cubicBezTo>
                    <a:cubicBezTo>
                      <a:pt x="9614" y="21600"/>
                      <a:pt x="9486" y="21400"/>
                      <a:pt x="9362" y="21206"/>
                    </a:cubicBezTo>
                    <a:cubicBezTo>
                      <a:pt x="9236" y="21008"/>
                      <a:pt x="9148" y="20850"/>
                      <a:pt x="8999" y="20850"/>
                    </a:cubicBezTo>
                    <a:cubicBezTo>
                      <a:pt x="8927" y="20850"/>
                      <a:pt x="8869" y="20946"/>
                      <a:pt x="8784" y="21105"/>
                    </a:cubicBezTo>
                    <a:cubicBezTo>
                      <a:pt x="8681" y="21294"/>
                      <a:pt x="8554" y="21531"/>
                      <a:pt x="8319" y="21531"/>
                    </a:cubicBezTo>
                    <a:cubicBezTo>
                      <a:pt x="8241" y="21531"/>
                      <a:pt x="8161" y="21504"/>
                      <a:pt x="8072" y="21451"/>
                    </a:cubicBezTo>
                    <a:cubicBezTo>
                      <a:pt x="7839" y="21307"/>
                      <a:pt x="7283" y="21243"/>
                      <a:pt x="7283" y="21243"/>
                    </a:cubicBezTo>
                    <a:cubicBezTo>
                      <a:pt x="7283" y="21243"/>
                      <a:pt x="7274" y="20759"/>
                      <a:pt x="6817" y="20110"/>
                    </a:cubicBezTo>
                    <a:cubicBezTo>
                      <a:pt x="6610" y="19816"/>
                      <a:pt x="6406" y="19501"/>
                      <a:pt x="6318" y="19084"/>
                    </a:cubicBezTo>
                    <a:cubicBezTo>
                      <a:pt x="6255" y="18782"/>
                      <a:pt x="6250" y="18539"/>
                      <a:pt x="6246" y="18344"/>
                    </a:cubicBezTo>
                    <a:cubicBezTo>
                      <a:pt x="6239" y="17963"/>
                      <a:pt x="6235" y="17771"/>
                      <a:pt x="5837" y="17446"/>
                    </a:cubicBezTo>
                    <a:cubicBezTo>
                      <a:pt x="5555" y="17214"/>
                      <a:pt x="5260" y="17090"/>
                      <a:pt x="4949" y="16959"/>
                    </a:cubicBezTo>
                    <a:cubicBezTo>
                      <a:pt x="4686" y="16848"/>
                      <a:pt x="4415" y="16734"/>
                      <a:pt x="4154" y="16550"/>
                    </a:cubicBezTo>
                    <a:cubicBezTo>
                      <a:pt x="3678" y="16214"/>
                      <a:pt x="3445" y="15787"/>
                      <a:pt x="3199" y="15335"/>
                    </a:cubicBezTo>
                    <a:cubicBezTo>
                      <a:pt x="3084" y="15124"/>
                      <a:pt x="2965" y="14906"/>
                      <a:pt x="2814" y="14684"/>
                    </a:cubicBezTo>
                    <a:cubicBezTo>
                      <a:pt x="2648" y="14441"/>
                      <a:pt x="2432" y="14271"/>
                      <a:pt x="2203" y="14092"/>
                    </a:cubicBezTo>
                    <a:cubicBezTo>
                      <a:pt x="1905" y="13858"/>
                      <a:pt x="1598" y="13617"/>
                      <a:pt x="1398" y="13198"/>
                    </a:cubicBezTo>
                    <a:cubicBezTo>
                      <a:pt x="1137" y="12651"/>
                      <a:pt x="1232" y="12006"/>
                      <a:pt x="1325" y="11382"/>
                    </a:cubicBezTo>
                    <a:cubicBezTo>
                      <a:pt x="1379" y="11018"/>
                      <a:pt x="1430" y="10673"/>
                      <a:pt x="1409" y="10367"/>
                    </a:cubicBezTo>
                    <a:cubicBezTo>
                      <a:pt x="1360" y="9681"/>
                      <a:pt x="920" y="9055"/>
                      <a:pt x="563" y="8545"/>
                    </a:cubicBezTo>
                    <a:close/>
                  </a:path>
                </a:pathLst>
              </a:custGeom>
              <a:solidFill>
                <a:schemeClr val="bg1">
                  <a:lumMod val="95000"/>
                </a:schemeClr>
              </a:solidFill>
              <a:ln w="6350" cap="flat">
                <a:solidFill>
                  <a:schemeClr val="tx1">
                    <a:lumMod val="50000"/>
                    <a:lumOff val="50000"/>
                  </a:schemeClr>
                </a:solidFill>
                <a:prstDash val="solid"/>
                <a:miter lim="400000"/>
              </a:ln>
              <a:effectLst/>
            </p:spPr>
            <p:txBody>
              <a:bodyPr wrap="square" lIns="0" tIns="0" rIns="0" bIns="0" numCol="1" anchor="ctr">
                <a:noAutofit/>
              </a:bodyPr>
              <a:lstStyle/>
              <a:p>
                <a:pPr hangingPunct="1"/>
                <a:endParaRPr sz="1200">
                  <a:solidFill>
                    <a:sysClr val="windowText" lastClr="000000"/>
                  </a:solidFill>
                  <a:latin typeface="+mj-lt"/>
                  <a:ea typeface="Gill Sans"/>
                  <a:cs typeface="Gill Sans"/>
                  <a:sym typeface="Gill Sans"/>
                </a:endParaRPr>
              </a:p>
            </p:txBody>
          </p:sp>
          <p:sp>
            <p:nvSpPr>
              <p:cNvPr id="73" name="Shape 33">
                <a:extLst>
                  <a:ext uri="{FF2B5EF4-FFF2-40B4-BE49-F238E27FC236}">
                    <a16:creationId xmlns:a16="http://schemas.microsoft.com/office/drawing/2014/main" id="{B137EE98-EA38-933D-A62B-871F01CF5582}"/>
                  </a:ext>
                </a:extLst>
              </p:cNvPr>
              <p:cNvSpPr/>
              <p:nvPr/>
            </p:nvSpPr>
            <p:spPr>
              <a:xfrm>
                <a:off x="3470717" y="493056"/>
                <a:ext cx="1732537" cy="1384974"/>
              </a:xfrm>
              <a:custGeom>
                <a:avLst/>
                <a:gdLst/>
                <a:ahLst/>
                <a:cxnLst>
                  <a:cxn ang="0">
                    <a:pos x="wd2" y="hd2"/>
                  </a:cxn>
                  <a:cxn ang="5400000">
                    <a:pos x="wd2" y="hd2"/>
                  </a:cxn>
                  <a:cxn ang="10800000">
                    <a:pos x="wd2" y="hd2"/>
                  </a:cxn>
                  <a:cxn ang="16200000">
                    <a:pos x="wd2" y="hd2"/>
                  </a:cxn>
                </a:cxnLst>
                <a:rect l="0" t="0" r="r" b="b"/>
                <a:pathLst>
                  <a:path w="21415" h="21489" extrusionOk="0">
                    <a:moveTo>
                      <a:pt x="14848" y="20860"/>
                    </a:moveTo>
                    <a:cubicBezTo>
                      <a:pt x="14706" y="20477"/>
                      <a:pt x="14569" y="20360"/>
                      <a:pt x="14246" y="20286"/>
                    </a:cubicBezTo>
                    <a:cubicBezTo>
                      <a:pt x="14080" y="20248"/>
                      <a:pt x="13909" y="20209"/>
                      <a:pt x="13732" y="20070"/>
                    </a:cubicBezTo>
                    <a:cubicBezTo>
                      <a:pt x="13647" y="20003"/>
                      <a:pt x="13287" y="19669"/>
                      <a:pt x="13179" y="19595"/>
                    </a:cubicBezTo>
                    <a:cubicBezTo>
                      <a:pt x="12887" y="19393"/>
                      <a:pt x="12799" y="19122"/>
                      <a:pt x="12722" y="18883"/>
                    </a:cubicBezTo>
                    <a:cubicBezTo>
                      <a:pt x="12606" y="18526"/>
                      <a:pt x="12322" y="18117"/>
                      <a:pt x="11924" y="18117"/>
                    </a:cubicBezTo>
                    <a:cubicBezTo>
                      <a:pt x="11632" y="18117"/>
                      <a:pt x="11323" y="18288"/>
                      <a:pt x="11024" y="18454"/>
                    </a:cubicBezTo>
                    <a:cubicBezTo>
                      <a:pt x="10728" y="18617"/>
                      <a:pt x="10449" y="18771"/>
                      <a:pt x="10183" y="18772"/>
                    </a:cubicBezTo>
                    <a:cubicBezTo>
                      <a:pt x="10019" y="18772"/>
                      <a:pt x="9879" y="18713"/>
                      <a:pt x="9754" y="18593"/>
                    </a:cubicBezTo>
                    <a:cubicBezTo>
                      <a:pt x="9612" y="18456"/>
                      <a:pt x="9382" y="18036"/>
                      <a:pt x="9178" y="18036"/>
                    </a:cubicBezTo>
                    <a:cubicBezTo>
                      <a:pt x="9089" y="18036"/>
                      <a:pt x="8969" y="18144"/>
                      <a:pt x="8811" y="18367"/>
                    </a:cubicBezTo>
                    <a:cubicBezTo>
                      <a:pt x="8574" y="18701"/>
                      <a:pt x="8235" y="18744"/>
                      <a:pt x="7967" y="18744"/>
                    </a:cubicBezTo>
                    <a:cubicBezTo>
                      <a:pt x="7842" y="18744"/>
                      <a:pt x="6925" y="18703"/>
                      <a:pt x="6875" y="18703"/>
                    </a:cubicBezTo>
                    <a:cubicBezTo>
                      <a:pt x="6511" y="18703"/>
                      <a:pt x="6139" y="18737"/>
                      <a:pt x="5931" y="19143"/>
                    </a:cubicBezTo>
                    <a:cubicBezTo>
                      <a:pt x="5820" y="19359"/>
                      <a:pt x="4908" y="19777"/>
                      <a:pt x="4776" y="19806"/>
                    </a:cubicBezTo>
                    <a:cubicBezTo>
                      <a:pt x="4591" y="19850"/>
                      <a:pt x="4426" y="19573"/>
                      <a:pt x="4246" y="19214"/>
                    </a:cubicBezTo>
                    <a:cubicBezTo>
                      <a:pt x="4154" y="19032"/>
                      <a:pt x="4051" y="18825"/>
                      <a:pt x="3972" y="18770"/>
                    </a:cubicBezTo>
                    <a:cubicBezTo>
                      <a:pt x="3553" y="18479"/>
                      <a:pt x="3275" y="18217"/>
                      <a:pt x="3513" y="17494"/>
                    </a:cubicBezTo>
                    <a:cubicBezTo>
                      <a:pt x="3708" y="16905"/>
                      <a:pt x="3643" y="16681"/>
                      <a:pt x="3534" y="16310"/>
                    </a:cubicBezTo>
                    <a:cubicBezTo>
                      <a:pt x="3484" y="16139"/>
                      <a:pt x="3427" y="15945"/>
                      <a:pt x="3384" y="15681"/>
                    </a:cubicBezTo>
                    <a:cubicBezTo>
                      <a:pt x="3339" y="15407"/>
                      <a:pt x="3487" y="15208"/>
                      <a:pt x="3596" y="15062"/>
                    </a:cubicBezTo>
                    <a:cubicBezTo>
                      <a:pt x="3656" y="14982"/>
                      <a:pt x="3723" y="14892"/>
                      <a:pt x="3716" y="14841"/>
                    </a:cubicBezTo>
                    <a:cubicBezTo>
                      <a:pt x="3713" y="14821"/>
                      <a:pt x="3689" y="14748"/>
                      <a:pt x="3503" y="14633"/>
                    </a:cubicBezTo>
                    <a:cubicBezTo>
                      <a:pt x="3195" y="14444"/>
                      <a:pt x="2815" y="14419"/>
                      <a:pt x="2518" y="14419"/>
                    </a:cubicBezTo>
                    <a:cubicBezTo>
                      <a:pt x="2384" y="14419"/>
                      <a:pt x="1690" y="14440"/>
                      <a:pt x="1665" y="14440"/>
                    </a:cubicBezTo>
                    <a:cubicBezTo>
                      <a:pt x="1209" y="14431"/>
                      <a:pt x="1183" y="14161"/>
                      <a:pt x="1151" y="13819"/>
                    </a:cubicBezTo>
                    <a:cubicBezTo>
                      <a:pt x="1129" y="13572"/>
                      <a:pt x="1071" y="12972"/>
                      <a:pt x="429" y="12690"/>
                    </a:cubicBezTo>
                    <a:cubicBezTo>
                      <a:pt x="331" y="12647"/>
                      <a:pt x="220" y="12599"/>
                      <a:pt x="104" y="12537"/>
                    </a:cubicBezTo>
                    <a:lnTo>
                      <a:pt x="46" y="12435"/>
                    </a:lnTo>
                    <a:cubicBezTo>
                      <a:pt x="20" y="11944"/>
                      <a:pt x="160" y="11633"/>
                      <a:pt x="308" y="11303"/>
                    </a:cubicBezTo>
                    <a:cubicBezTo>
                      <a:pt x="448" y="10992"/>
                      <a:pt x="632" y="10515"/>
                      <a:pt x="436" y="10164"/>
                    </a:cubicBezTo>
                    <a:cubicBezTo>
                      <a:pt x="338" y="9986"/>
                      <a:pt x="219" y="9738"/>
                      <a:pt x="282" y="9453"/>
                    </a:cubicBezTo>
                    <a:cubicBezTo>
                      <a:pt x="335" y="9214"/>
                      <a:pt x="277" y="9151"/>
                      <a:pt x="141" y="8892"/>
                    </a:cubicBezTo>
                    <a:cubicBezTo>
                      <a:pt x="-185" y="8267"/>
                      <a:pt x="120" y="7960"/>
                      <a:pt x="379" y="7513"/>
                    </a:cubicBezTo>
                    <a:cubicBezTo>
                      <a:pt x="379" y="7513"/>
                      <a:pt x="1160" y="8290"/>
                      <a:pt x="1518" y="8290"/>
                    </a:cubicBezTo>
                    <a:cubicBezTo>
                      <a:pt x="1658" y="8290"/>
                      <a:pt x="1747" y="8183"/>
                      <a:pt x="1906" y="7893"/>
                    </a:cubicBezTo>
                    <a:cubicBezTo>
                      <a:pt x="2036" y="7654"/>
                      <a:pt x="2171" y="7408"/>
                      <a:pt x="2366" y="7408"/>
                    </a:cubicBezTo>
                    <a:cubicBezTo>
                      <a:pt x="2429" y="7408"/>
                      <a:pt x="2891" y="7674"/>
                      <a:pt x="3095" y="7745"/>
                    </a:cubicBezTo>
                    <a:cubicBezTo>
                      <a:pt x="3393" y="7849"/>
                      <a:pt x="3675" y="7947"/>
                      <a:pt x="3809" y="8175"/>
                    </a:cubicBezTo>
                    <a:cubicBezTo>
                      <a:pt x="3850" y="8244"/>
                      <a:pt x="3891" y="8347"/>
                      <a:pt x="3935" y="8455"/>
                    </a:cubicBezTo>
                    <a:cubicBezTo>
                      <a:pt x="3991" y="8597"/>
                      <a:pt x="4109" y="8891"/>
                      <a:pt x="4179" y="8891"/>
                    </a:cubicBezTo>
                    <a:cubicBezTo>
                      <a:pt x="4289" y="8891"/>
                      <a:pt x="4440" y="8348"/>
                      <a:pt x="4500" y="8171"/>
                    </a:cubicBezTo>
                    <a:cubicBezTo>
                      <a:pt x="4699" y="7586"/>
                      <a:pt x="4857" y="7124"/>
                      <a:pt x="5264" y="7124"/>
                    </a:cubicBezTo>
                    <a:cubicBezTo>
                      <a:pt x="5448" y="7124"/>
                      <a:pt x="5666" y="7221"/>
                      <a:pt x="5950" y="7430"/>
                    </a:cubicBezTo>
                    <a:cubicBezTo>
                      <a:pt x="6163" y="7586"/>
                      <a:pt x="6511" y="7755"/>
                      <a:pt x="6771" y="7755"/>
                    </a:cubicBezTo>
                    <a:cubicBezTo>
                      <a:pt x="7009" y="7755"/>
                      <a:pt x="7137" y="7507"/>
                      <a:pt x="6980" y="7020"/>
                    </a:cubicBezTo>
                    <a:cubicBezTo>
                      <a:pt x="6799" y="6459"/>
                      <a:pt x="6752" y="6061"/>
                      <a:pt x="6694" y="5557"/>
                    </a:cubicBezTo>
                    <a:cubicBezTo>
                      <a:pt x="6651" y="5186"/>
                      <a:pt x="6636" y="4978"/>
                      <a:pt x="6516" y="4726"/>
                    </a:cubicBezTo>
                    <a:cubicBezTo>
                      <a:pt x="6374" y="4426"/>
                      <a:pt x="6341" y="4071"/>
                      <a:pt x="6400" y="3583"/>
                    </a:cubicBezTo>
                    <a:cubicBezTo>
                      <a:pt x="6412" y="3490"/>
                      <a:pt x="6423" y="3394"/>
                      <a:pt x="6431" y="3300"/>
                    </a:cubicBezTo>
                    <a:cubicBezTo>
                      <a:pt x="6451" y="3037"/>
                      <a:pt x="6404" y="2765"/>
                      <a:pt x="6359" y="2502"/>
                    </a:cubicBezTo>
                    <a:cubicBezTo>
                      <a:pt x="6319" y="2272"/>
                      <a:pt x="6293" y="2028"/>
                      <a:pt x="6382" y="1727"/>
                    </a:cubicBezTo>
                    <a:cubicBezTo>
                      <a:pt x="6458" y="1471"/>
                      <a:pt x="6458" y="1269"/>
                      <a:pt x="6195" y="1057"/>
                    </a:cubicBezTo>
                    <a:cubicBezTo>
                      <a:pt x="6101" y="982"/>
                      <a:pt x="5737" y="653"/>
                      <a:pt x="5806" y="354"/>
                    </a:cubicBezTo>
                    <a:cubicBezTo>
                      <a:pt x="5851" y="162"/>
                      <a:pt x="5885" y="140"/>
                      <a:pt x="5963" y="0"/>
                    </a:cubicBezTo>
                    <a:cubicBezTo>
                      <a:pt x="6227" y="94"/>
                      <a:pt x="6515" y="122"/>
                      <a:pt x="6786" y="138"/>
                    </a:cubicBezTo>
                    <a:cubicBezTo>
                      <a:pt x="7450" y="176"/>
                      <a:pt x="7925" y="414"/>
                      <a:pt x="8426" y="958"/>
                    </a:cubicBezTo>
                    <a:cubicBezTo>
                      <a:pt x="8735" y="1293"/>
                      <a:pt x="8996" y="1550"/>
                      <a:pt x="9300" y="1550"/>
                    </a:cubicBezTo>
                    <a:cubicBezTo>
                      <a:pt x="9708" y="1550"/>
                      <a:pt x="9843" y="1230"/>
                      <a:pt x="10187" y="1230"/>
                    </a:cubicBezTo>
                    <a:cubicBezTo>
                      <a:pt x="10624" y="1230"/>
                      <a:pt x="10717" y="1800"/>
                      <a:pt x="10800" y="2303"/>
                    </a:cubicBezTo>
                    <a:cubicBezTo>
                      <a:pt x="10900" y="2915"/>
                      <a:pt x="10993" y="3316"/>
                      <a:pt x="11350" y="3316"/>
                    </a:cubicBezTo>
                    <a:cubicBezTo>
                      <a:pt x="11661" y="3316"/>
                      <a:pt x="12054" y="3042"/>
                      <a:pt x="12378" y="3042"/>
                    </a:cubicBezTo>
                    <a:cubicBezTo>
                      <a:pt x="12707" y="3042"/>
                      <a:pt x="12836" y="3274"/>
                      <a:pt x="12886" y="3469"/>
                    </a:cubicBezTo>
                    <a:cubicBezTo>
                      <a:pt x="12953" y="3726"/>
                      <a:pt x="12923" y="3983"/>
                      <a:pt x="12894" y="4232"/>
                    </a:cubicBezTo>
                    <a:cubicBezTo>
                      <a:pt x="12857" y="4555"/>
                      <a:pt x="12827" y="5073"/>
                      <a:pt x="13042" y="5073"/>
                    </a:cubicBezTo>
                    <a:cubicBezTo>
                      <a:pt x="13214" y="5073"/>
                      <a:pt x="13510" y="4755"/>
                      <a:pt x="13772" y="4474"/>
                    </a:cubicBezTo>
                    <a:cubicBezTo>
                      <a:pt x="14099" y="4125"/>
                      <a:pt x="14407" y="3794"/>
                      <a:pt x="14666" y="3794"/>
                    </a:cubicBezTo>
                    <a:cubicBezTo>
                      <a:pt x="14888" y="3794"/>
                      <a:pt x="15180" y="4180"/>
                      <a:pt x="15418" y="4180"/>
                    </a:cubicBezTo>
                    <a:cubicBezTo>
                      <a:pt x="15764" y="4180"/>
                      <a:pt x="15840" y="3753"/>
                      <a:pt x="16143" y="3512"/>
                    </a:cubicBezTo>
                    <a:cubicBezTo>
                      <a:pt x="16358" y="3340"/>
                      <a:pt x="16703" y="3368"/>
                      <a:pt x="16989" y="3479"/>
                    </a:cubicBezTo>
                    <a:cubicBezTo>
                      <a:pt x="17665" y="3744"/>
                      <a:pt x="18330" y="4367"/>
                      <a:pt x="18683" y="5068"/>
                    </a:cubicBezTo>
                    <a:cubicBezTo>
                      <a:pt x="18911" y="5520"/>
                      <a:pt x="18933" y="5930"/>
                      <a:pt x="18746" y="6223"/>
                    </a:cubicBezTo>
                    <a:cubicBezTo>
                      <a:pt x="18665" y="6349"/>
                      <a:pt x="18558" y="6418"/>
                      <a:pt x="18464" y="6479"/>
                    </a:cubicBezTo>
                    <a:cubicBezTo>
                      <a:pt x="18325" y="6568"/>
                      <a:pt x="18252" y="6622"/>
                      <a:pt x="18237" y="6768"/>
                    </a:cubicBezTo>
                    <a:cubicBezTo>
                      <a:pt x="18117" y="7997"/>
                      <a:pt x="17163" y="8551"/>
                      <a:pt x="16396" y="8995"/>
                    </a:cubicBezTo>
                    <a:cubicBezTo>
                      <a:pt x="16293" y="9060"/>
                      <a:pt x="15731" y="9299"/>
                      <a:pt x="15646" y="9713"/>
                    </a:cubicBezTo>
                    <a:cubicBezTo>
                      <a:pt x="15617" y="9858"/>
                      <a:pt x="15654" y="10016"/>
                      <a:pt x="15760" y="10197"/>
                    </a:cubicBezTo>
                    <a:cubicBezTo>
                      <a:pt x="15883" y="10405"/>
                      <a:pt x="16314" y="11112"/>
                      <a:pt x="16740" y="11502"/>
                    </a:cubicBezTo>
                    <a:cubicBezTo>
                      <a:pt x="16900" y="11647"/>
                      <a:pt x="17034" y="11590"/>
                      <a:pt x="17261" y="11493"/>
                    </a:cubicBezTo>
                    <a:cubicBezTo>
                      <a:pt x="17467" y="11404"/>
                      <a:pt x="17685" y="11321"/>
                      <a:pt x="17880" y="11504"/>
                    </a:cubicBezTo>
                    <a:cubicBezTo>
                      <a:pt x="18057" y="11669"/>
                      <a:pt x="18142" y="11956"/>
                      <a:pt x="18225" y="12234"/>
                    </a:cubicBezTo>
                    <a:cubicBezTo>
                      <a:pt x="18293" y="12463"/>
                      <a:pt x="18363" y="12700"/>
                      <a:pt x="18481" y="12850"/>
                    </a:cubicBezTo>
                    <a:cubicBezTo>
                      <a:pt x="18615" y="13019"/>
                      <a:pt x="18759" y="13192"/>
                      <a:pt x="18911" y="13376"/>
                    </a:cubicBezTo>
                    <a:cubicBezTo>
                      <a:pt x="19595" y="14201"/>
                      <a:pt x="20370" y="15137"/>
                      <a:pt x="20658" y="16198"/>
                    </a:cubicBezTo>
                    <a:cubicBezTo>
                      <a:pt x="20884" y="17027"/>
                      <a:pt x="21117" y="17611"/>
                      <a:pt x="21415" y="18093"/>
                    </a:cubicBezTo>
                    <a:cubicBezTo>
                      <a:pt x="21415" y="18093"/>
                      <a:pt x="21108" y="18512"/>
                      <a:pt x="20918" y="18512"/>
                    </a:cubicBezTo>
                    <a:cubicBezTo>
                      <a:pt x="20714" y="18512"/>
                      <a:pt x="20508" y="18412"/>
                      <a:pt x="20309" y="18316"/>
                    </a:cubicBezTo>
                    <a:cubicBezTo>
                      <a:pt x="20309" y="18316"/>
                      <a:pt x="20015" y="18197"/>
                      <a:pt x="19918" y="18197"/>
                    </a:cubicBezTo>
                    <a:cubicBezTo>
                      <a:pt x="19705" y="18197"/>
                      <a:pt x="19257" y="18669"/>
                      <a:pt x="19257" y="18669"/>
                    </a:cubicBezTo>
                    <a:cubicBezTo>
                      <a:pt x="19066" y="18869"/>
                      <a:pt x="18826" y="19009"/>
                      <a:pt x="18594" y="19145"/>
                    </a:cubicBezTo>
                    <a:cubicBezTo>
                      <a:pt x="18220" y="19365"/>
                      <a:pt x="17867" y="19572"/>
                      <a:pt x="17697" y="20004"/>
                    </a:cubicBezTo>
                    <a:cubicBezTo>
                      <a:pt x="17654" y="20113"/>
                      <a:pt x="17620" y="20244"/>
                      <a:pt x="17585" y="20382"/>
                    </a:cubicBezTo>
                    <a:cubicBezTo>
                      <a:pt x="17484" y="20770"/>
                      <a:pt x="17359" y="21252"/>
                      <a:pt x="16957" y="21252"/>
                    </a:cubicBezTo>
                    <a:cubicBezTo>
                      <a:pt x="16901" y="21252"/>
                      <a:pt x="16446" y="21139"/>
                      <a:pt x="16320" y="21139"/>
                    </a:cubicBezTo>
                    <a:cubicBezTo>
                      <a:pt x="16093" y="21139"/>
                      <a:pt x="15906" y="21223"/>
                      <a:pt x="15598" y="21400"/>
                    </a:cubicBezTo>
                    <a:cubicBezTo>
                      <a:pt x="15248" y="21600"/>
                      <a:pt x="15077" y="21480"/>
                      <a:pt x="14848" y="20860"/>
                    </a:cubicBezTo>
                    <a:close/>
                  </a:path>
                </a:pathLst>
              </a:custGeom>
              <a:solidFill>
                <a:schemeClr val="bg1">
                  <a:lumMod val="95000"/>
                </a:schemeClr>
              </a:solidFill>
              <a:ln w="6350" cap="flat">
                <a:solidFill>
                  <a:schemeClr val="tx1">
                    <a:lumMod val="50000"/>
                    <a:lumOff val="50000"/>
                  </a:schemeClr>
                </a:solidFill>
                <a:prstDash val="solid"/>
                <a:miter lim="400000"/>
              </a:ln>
              <a:effectLst/>
            </p:spPr>
            <p:txBody>
              <a:bodyPr wrap="square" lIns="0" tIns="0" rIns="0" bIns="0" numCol="1" anchor="ctr">
                <a:noAutofit/>
              </a:bodyPr>
              <a:lstStyle/>
              <a:p>
                <a:pPr hangingPunct="1"/>
                <a:endParaRPr sz="1200">
                  <a:solidFill>
                    <a:sysClr val="windowText" lastClr="000000"/>
                  </a:solidFill>
                  <a:latin typeface="+mj-lt"/>
                  <a:ea typeface="Gill Sans"/>
                  <a:cs typeface="Gill Sans"/>
                  <a:sym typeface="Gill Sans"/>
                </a:endParaRPr>
              </a:p>
            </p:txBody>
          </p:sp>
          <p:sp>
            <p:nvSpPr>
              <p:cNvPr id="74" name="Shape 34">
                <a:extLst>
                  <a:ext uri="{FF2B5EF4-FFF2-40B4-BE49-F238E27FC236}">
                    <a16:creationId xmlns:a16="http://schemas.microsoft.com/office/drawing/2014/main" id="{E39558D5-9A99-6B8A-F5E9-E964D1992EE4}"/>
                  </a:ext>
                </a:extLst>
              </p:cNvPr>
              <p:cNvSpPr/>
              <p:nvPr/>
            </p:nvSpPr>
            <p:spPr>
              <a:xfrm>
                <a:off x="2608809" y="77040"/>
                <a:ext cx="1451113" cy="1002639"/>
              </a:xfrm>
              <a:custGeom>
                <a:avLst/>
                <a:gdLst/>
                <a:ahLst/>
                <a:cxnLst>
                  <a:cxn ang="0">
                    <a:pos x="wd2" y="hd2"/>
                  </a:cxn>
                  <a:cxn ang="5400000">
                    <a:pos x="wd2" y="hd2"/>
                  </a:cxn>
                  <a:cxn ang="10800000">
                    <a:pos x="wd2" y="hd2"/>
                  </a:cxn>
                  <a:cxn ang="16200000">
                    <a:pos x="wd2" y="hd2"/>
                  </a:cxn>
                </a:cxnLst>
                <a:rect l="0" t="0" r="r" b="b"/>
                <a:pathLst>
                  <a:path w="21483" h="21600" extrusionOk="0">
                    <a:moveTo>
                      <a:pt x="17799" y="21600"/>
                    </a:moveTo>
                    <a:cubicBezTo>
                      <a:pt x="17574" y="21600"/>
                      <a:pt x="17430" y="21181"/>
                      <a:pt x="17303" y="20812"/>
                    </a:cubicBezTo>
                    <a:cubicBezTo>
                      <a:pt x="17255" y="20674"/>
                      <a:pt x="17211" y="20544"/>
                      <a:pt x="17173" y="20470"/>
                    </a:cubicBezTo>
                    <a:cubicBezTo>
                      <a:pt x="17059" y="20245"/>
                      <a:pt x="16744" y="20119"/>
                      <a:pt x="16440" y="19996"/>
                    </a:cubicBezTo>
                    <a:cubicBezTo>
                      <a:pt x="16177" y="19890"/>
                      <a:pt x="15905" y="19781"/>
                      <a:pt x="15721" y="19593"/>
                    </a:cubicBezTo>
                    <a:cubicBezTo>
                      <a:pt x="15687" y="19558"/>
                      <a:pt x="15656" y="19541"/>
                      <a:pt x="15628" y="19541"/>
                    </a:cubicBezTo>
                    <a:cubicBezTo>
                      <a:pt x="15514" y="19541"/>
                      <a:pt x="15382" y="19822"/>
                      <a:pt x="15264" y="20069"/>
                    </a:cubicBezTo>
                    <a:cubicBezTo>
                      <a:pt x="15130" y="20354"/>
                      <a:pt x="14991" y="20648"/>
                      <a:pt x="14804" y="20727"/>
                    </a:cubicBezTo>
                    <a:cubicBezTo>
                      <a:pt x="14745" y="20752"/>
                      <a:pt x="14680" y="20765"/>
                      <a:pt x="14612" y="20765"/>
                    </a:cubicBezTo>
                    <a:cubicBezTo>
                      <a:pt x="14051" y="20765"/>
                      <a:pt x="13329" y="19888"/>
                      <a:pt x="12852" y="19307"/>
                    </a:cubicBezTo>
                    <a:cubicBezTo>
                      <a:pt x="12562" y="18955"/>
                      <a:pt x="12460" y="18942"/>
                      <a:pt x="12273" y="18333"/>
                    </a:cubicBezTo>
                    <a:cubicBezTo>
                      <a:pt x="12184" y="18046"/>
                      <a:pt x="12130" y="17872"/>
                      <a:pt x="11748" y="17794"/>
                    </a:cubicBezTo>
                    <a:cubicBezTo>
                      <a:pt x="11456" y="17734"/>
                      <a:pt x="11345" y="17403"/>
                      <a:pt x="11247" y="17110"/>
                    </a:cubicBezTo>
                    <a:cubicBezTo>
                      <a:pt x="11138" y="16786"/>
                      <a:pt x="11060" y="16586"/>
                      <a:pt x="10837" y="16586"/>
                    </a:cubicBezTo>
                    <a:cubicBezTo>
                      <a:pt x="10632" y="16586"/>
                      <a:pt x="10362" y="16574"/>
                      <a:pt x="10166" y="16525"/>
                    </a:cubicBezTo>
                    <a:cubicBezTo>
                      <a:pt x="9978" y="16479"/>
                      <a:pt x="9784" y="16430"/>
                      <a:pt x="9630" y="16430"/>
                    </a:cubicBezTo>
                    <a:cubicBezTo>
                      <a:pt x="9489" y="16430"/>
                      <a:pt x="9413" y="16469"/>
                      <a:pt x="9404" y="16547"/>
                    </a:cubicBezTo>
                    <a:cubicBezTo>
                      <a:pt x="9325" y="17232"/>
                      <a:pt x="9154" y="17426"/>
                      <a:pt x="8918" y="17694"/>
                    </a:cubicBezTo>
                    <a:cubicBezTo>
                      <a:pt x="8732" y="17904"/>
                      <a:pt x="8509" y="18227"/>
                      <a:pt x="8325" y="18537"/>
                    </a:cubicBezTo>
                    <a:cubicBezTo>
                      <a:pt x="7983" y="19114"/>
                      <a:pt x="7558" y="19833"/>
                      <a:pt x="7029" y="19847"/>
                    </a:cubicBezTo>
                    <a:cubicBezTo>
                      <a:pt x="7008" y="19848"/>
                      <a:pt x="6529" y="19820"/>
                      <a:pt x="6464" y="19820"/>
                    </a:cubicBezTo>
                    <a:cubicBezTo>
                      <a:pt x="6246" y="19820"/>
                      <a:pt x="6079" y="19863"/>
                      <a:pt x="5904" y="20413"/>
                    </a:cubicBezTo>
                    <a:cubicBezTo>
                      <a:pt x="5793" y="20762"/>
                      <a:pt x="5630" y="20932"/>
                      <a:pt x="5405" y="20932"/>
                    </a:cubicBezTo>
                    <a:cubicBezTo>
                      <a:pt x="5308" y="20932"/>
                      <a:pt x="4931" y="20815"/>
                      <a:pt x="4844" y="20815"/>
                    </a:cubicBezTo>
                    <a:cubicBezTo>
                      <a:pt x="4632" y="20815"/>
                      <a:pt x="4361" y="21212"/>
                      <a:pt x="4134" y="21212"/>
                    </a:cubicBezTo>
                    <a:cubicBezTo>
                      <a:pt x="3799" y="21212"/>
                      <a:pt x="3682" y="20654"/>
                      <a:pt x="3599" y="20132"/>
                    </a:cubicBezTo>
                    <a:cubicBezTo>
                      <a:pt x="3561" y="19894"/>
                      <a:pt x="3460" y="19788"/>
                      <a:pt x="3270" y="19788"/>
                    </a:cubicBezTo>
                    <a:cubicBezTo>
                      <a:pt x="3033" y="19788"/>
                      <a:pt x="2560" y="20204"/>
                      <a:pt x="2330" y="20204"/>
                    </a:cubicBezTo>
                    <a:lnTo>
                      <a:pt x="2329" y="20204"/>
                    </a:lnTo>
                    <a:cubicBezTo>
                      <a:pt x="2101" y="20204"/>
                      <a:pt x="1969" y="19846"/>
                      <a:pt x="1842" y="19500"/>
                    </a:cubicBezTo>
                    <a:cubicBezTo>
                      <a:pt x="1706" y="19131"/>
                      <a:pt x="1625" y="19022"/>
                      <a:pt x="1452" y="18867"/>
                    </a:cubicBezTo>
                    <a:cubicBezTo>
                      <a:pt x="1063" y="18517"/>
                      <a:pt x="781" y="18264"/>
                      <a:pt x="739" y="17382"/>
                    </a:cubicBezTo>
                    <a:cubicBezTo>
                      <a:pt x="710" y="16792"/>
                      <a:pt x="556" y="16280"/>
                      <a:pt x="394" y="15737"/>
                    </a:cubicBezTo>
                    <a:cubicBezTo>
                      <a:pt x="270" y="15325"/>
                      <a:pt x="142" y="14898"/>
                      <a:pt x="72" y="14431"/>
                    </a:cubicBezTo>
                    <a:cubicBezTo>
                      <a:pt x="-79" y="13419"/>
                      <a:pt x="10" y="12990"/>
                      <a:pt x="303" y="12618"/>
                    </a:cubicBezTo>
                    <a:cubicBezTo>
                      <a:pt x="389" y="12509"/>
                      <a:pt x="436" y="12449"/>
                      <a:pt x="442" y="12230"/>
                    </a:cubicBezTo>
                    <a:cubicBezTo>
                      <a:pt x="454" y="11737"/>
                      <a:pt x="594" y="11329"/>
                      <a:pt x="730" y="10934"/>
                    </a:cubicBezTo>
                    <a:cubicBezTo>
                      <a:pt x="985" y="10190"/>
                      <a:pt x="1177" y="8464"/>
                      <a:pt x="2037" y="7850"/>
                    </a:cubicBezTo>
                    <a:cubicBezTo>
                      <a:pt x="2627" y="7425"/>
                      <a:pt x="2765" y="8019"/>
                      <a:pt x="3245" y="8019"/>
                    </a:cubicBezTo>
                    <a:cubicBezTo>
                      <a:pt x="3329" y="8019"/>
                      <a:pt x="3900" y="7343"/>
                      <a:pt x="4025" y="7154"/>
                    </a:cubicBezTo>
                    <a:cubicBezTo>
                      <a:pt x="4278" y="6770"/>
                      <a:pt x="4989" y="6037"/>
                      <a:pt x="4989" y="6037"/>
                    </a:cubicBezTo>
                    <a:cubicBezTo>
                      <a:pt x="5316" y="6720"/>
                      <a:pt x="6264" y="7194"/>
                      <a:pt x="6990" y="7194"/>
                    </a:cubicBezTo>
                    <a:cubicBezTo>
                      <a:pt x="7433" y="7194"/>
                      <a:pt x="7640" y="6856"/>
                      <a:pt x="7862" y="6495"/>
                    </a:cubicBezTo>
                    <a:cubicBezTo>
                      <a:pt x="8130" y="6061"/>
                      <a:pt x="8382" y="5651"/>
                      <a:pt x="8777" y="5651"/>
                    </a:cubicBezTo>
                    <a:cubicBezTo>
                      <a:pt x="8955" y="5651"/>
                      <a:pt x="9144" y="5736"/>
                      <a:pt x="9354" y="5913"/>
                    </a:cubicBezTo>
                    <a:cubicBezTo>
                      <a:pt x="9538" y="6067"/>
                      <a:pt x="9747" y="6148"/>
                      <a:pt x="9958" y="6148"/>
                    </a:cubicBezTo>
                    <a:cubicBezTo>
                      <a:pt x="10243" y="6148"/>
                      <a:pt x="10519" y="6001"/>
                      <a:pt x="10737" y="5734"/>
                    </a:cubicBezTo>
                    <a:cubicBezTo>
                      <a:pt x="11439" y="4871"/>
                      <a:pt x="11194" y="3787"/>
                      <a:pt x="10935" y="2640"/>
                    </a:cubicBezTo>
                    <a:cubicBezTo>
                      <a:pt x="10818" y="2122"/>
                      <a:pt x="10697" y="1586"/>
                      <a:pt x="10677" y="1084"/>
                    </a:cubicBezTo>
                    <a:cubicBezTo>
                      <a:pt x="10666" y="799"/>
                      <a:pt x="10724" y="550"/>
                      <a:pt x="10846" y="363"/>
                    </a:cubicBezTo>
                    <a:cubicBezTo>
                      <a:pt x="10997" y="129"/>
                      <a:pt x="11239" y="0"/>
                      <a:pt x="11525" y="0"/>
                    </a:cubicBezTo>
                    <a:cubicBezTo>
                      <a:pt x="11814" y="0"/>
                      <a:pt x="12091" y="133"/>
                      <a:pt x="12268" y="354"/>
                    </a:cubicBezTo>
                    <a:cubicBezTo>
                      <a:pt x="12367" y="479"/>
                      <a:pt x="12677" y="1084"/>
                      <a:pt x="12895" y="1101"/>
                    </a:cubicBezTo>
                    <a:cubicBezTo>
                      <a:pt x="12991" y="1109"/>
                      <a:pt x="13113" y="995"/>
                      <a:pt x="13270" y="778"/>
                    </a:cubicBezTo>
                    <a:cubicBezTo>
                      <a:pt x="13359" y="655"/>
                      <a:pt x="13495" y="595"/>
                      <a:pt x="13685" y="595"/>
                    </a:cubicBezTo>
                    <a:cubicBezTo>
                      <a:pt x="14169" y="595"/>
                      <a:pt x="14884" y="994"/>
                      <a:pt x="15022" y="1074"/>
                    </a:cubicBezTo>
                    <a:cubicBezTo>
                      <a:pt x="15704" y="1468"/>
                      <a:pt x="15957" y="2339"/>
                      <a:pt x="15714" y="3462"/>
                    </a:cubicBezTo>
                    <a:cubicBezTo>
                      <a:pt x="15599" y="3997"/>
                      <a:pt x="15401" y="5299"/>
                      <a:pt x="16058" y="5851"/>
                    </a:cubicBezTo>
                    <a:cubicBezTo>
                      <a:pt x="16514" y="6237"/>
                      <a:pt x="17051" y="6791"/>
                      <a:pt x="17159" y="7660"/>
                    </a:cubicBezTo>
                    <a:cubicBezTo>
                      <a:pt x="17299" y="8781"/>
                      <a:pt x="17480" y="9180"/>
                      <a:pt x="17603" y="9180"/>
                    </a:cubicBezTo>
                    <a:cubicBezTo>
                      <a:pt x="17655" y="9180"/>
                      <a:pt x="17799" y="9109"/>
                      <a:pt x="18033" y="8453"/>
                    </a:cubicBezTo>
                    <a:cubicBezTo>
                      <a:pt x="18177" y="8048"/>
                      <a:pt x="18349" y="7851"/>
                      <a:pt x="18557" y="7851"/>
                    </a:cubicBezTo>
                    <a:cubicBezTo>
                      <a:pt x="18792" y="7851"/>
                      <a:pt x="19007" y="8105"/>
                      <a:pt x="19271" y="8425"/>
                    </a:cubicBezTo>
                    <a:cubicBezTo>
                      <a:pt x="19594" y="8816"/>
                      <a:pt x="20044" y="8963"/>
                      <a:pt x="20044" y="8963"/>
                    </a:cubicBezTo>
                    <a:cubicBezTo>
                      <a:pt x="20035" y="9175"/>
                      <a:pt x="19836" y="9644"/>
                      <a:pt x="20336" y="10111"/>
                    </a:cubicBezTo>
                    <a:cubicBezTo>
                      <a:pt x="20522" y="10284"/>
                      <a:pt x="20733" y="10480"/>
                      <a:pt x="20742" y="10844"/>
                    </a:cubicBezTo>
                    <a:cubicBezTo>
                      <a:pt x="20747" y="11067"/>
                      <a:pt x="20698" y="11255"/>
                      <a:pt x="20652" y="11438"/>
                    </a:cubicBezTo>
                    <a:cubicBezTo>
                      <a:pt x="20533" y="11897"/>
                      <a:pt x="20577" y="11956"/>
                      <a:pt x="20632" y="12325"/>
                    </a:cubicBezTo>
                    <a:cubicBezTo>
                      <a:pt x="20691" y="12716"/>
                      <a:pt x="20751" y="13119"/>
                      <a:pt x="20723" y="13537"/>
                    </a:cubicBezTo>
                    <a:cubicBezTo>
                      <a:pt x="20714" y="13676"/>
                      <a:pt x="20607" y="14382"/>
                      <a:pt x="20656" y="14865"/>
                    </a:cubicBezTo>
                    <a:cubicBezTo>
                      <a:pt x="20672" y="15024"/>
                      <a:pt x="20733" y="15165"/>
                      <a:pt x="20794" y="15315"/>
                    </a:cubicBezTo>
                    <a:cubicBezTo>
                      <a:pt x="20864" y="15484"/>
                      <a:pt x="20936" y="15660"/>
                      <a:pt x="20961" y="15881"/>
                    </a:cubicBezTo>
                    <a:cubicBezTo>
                      <a:pt x="20991" y="16138"/>
                      <a:pt x="21015" y="16371"/>
                      <a:pt x="21037" y="16590"/>
                    </a:cubicBezTo>
                    <a:cubicBezTo>
                      <a:pt x="21105" y="17268"/>
                      <a:pt x="21158" y="17804"/>
                      <a:pt x="21365" y="18545"/>
                    </a:cubicBezTo>
                    <a:cubicBezTo>
                      <a:pt x="21508" y="19061"/>
                      <a:pt x="21521" y="19453"/>
                      <a:pt x="21402" y="19710"/>
                    </a:cubicBezTo>
                    <a:cubicBezTo>
                      <a:pt x="21336" y="19852"/>
                      <a:pt x="21196" y="20022"/>
                      <a:pt x="20904" y="20022"/>
                    </a:cubicBezTo>
                    <a:cubicBezTo>
                      <a:pt x="20548" y="20022"/>
                      <a:pt x="20096" y="19772"/>
                      <a:pt x="19806" y="19526"/>
                    </a:cubicBezTo>
                    <a:cubicBezTo>
                      <a:pt x="19506" y="19270"/>
                      <a:pt x="19274" y="19146"/>
                      <a:pt x="19098" y="19146"/>
                    </a:cubicBezTo>
                    <a:cubicBezTo>
                      <a:pt x="18776" y="19146"/>
                      <a:pt x="18635" y="19575"/>
                      <a:pt x="18393" y="20398"/>
                    </a:cubicBezTo>
                    <a:cubicBezTo>
                      <a:pt x="18272" y="20812"/>
                      <a:pt x="18116" y="21600"/>
                      <a:pt x="17799" y="21600"/>
                    </a:cubicBezTo>
                    <a:close/>
                  </a:path>
                </a:pathLst>
              </a:custGeom>
              <a:solidFill>
                <a:schemeClr val="bg1">
                  <a:lumMod val="95000"/>
                </a:schemeClr>
              </a:solidFill>
              <a:ln w="6350" cap="flat">
                <a:solidFill>
                  <a:schemeClr val="tx1">
                    <a:lumMod val="50000"/>
                    <a:lumOff val="50000"/>
                  </a:schemeClr>
                </a:solidFill>
                <a:prstDash val="solid"/>
                <a:miter lim="400000"/>
              </a:ln>
              <a:effectLst/>
            </p:spPr>
            <p:txBody>
              <a:bodyPr wrap="square" lIns="0" tIns="0" rIns="0" bIns="0" numCol="1" anchor="ctr">
                <a:noAutofit/>
              </a:bodyPr>
              <a:lstStyle/>
              <a:p>
                <a:pPr hangingPunct="1"/>
                <a:endParaRPr sz="1200">
                  <a:solidFill>
                    <a:sysClr val="windowText" lastClr="000000"/>
                  </a:solidFill>
                  <a:latin typeface="+mj-lt"/>
                  <a:ea typeface="Gill Sans"/>
                  <a:cs typeface="Gill Sans"/>
                  <a:sym typeface="Gill Sans"/>
                </a:endParaRPr>
              </a:p>
            </p:txBody>
          </p:sp>
          <p:sp>
            <p:nvSpPr>
              <p:cNvPr id="75" name="Shape 35">
                <a:extLst>
                  <a:ext uri="{FF2B5EF4-FFF2-40B4-BE49-F238E27FC236}">
                    <a16:creationId xmlns:a16="http://schemas.microsoft.com/office/drawing/2014/main" id="{40B2F235-8136-B64C-3E8A-E3AD0DAC8D74}"/>
                  </a:ext>
                </a:extLst>
              </p:cNvPr>
              <p:cNvSpPr/>
              <p:nvPr/>
            </p:nvSpPr>
            <p:spPr>
              <a:xfrm>
                <a:off x="954254" y="0"/>
                <a:ext cx="2013238" cy="1743635"/>
              </a:xfrm>
              <a:custGeom>
                <a:avLst/>
                <a:gdLst/>
                <a:ahLst/>
                <a:cxnLst>
                  <a:cxn ang="0">
                    <a:pos x="wd2" y="hd2"/>
                  </a:cxn>
                  <a:cxn ang="5400000">
                    <a:pos x="wd2" y="hd2"/>
                  </a:cxn>
                  <a:cxn ang="10800000">
                    <a:pos x="wd2" y="hd2"/>
                  </a:cxn>
                  <a:cxn ang="16200000">
                    <a:pos x="wd2" y="hd2"/>
                  </a:cxn>
                </a:cxnLst>
                <a:rect l="0" t="0" r="r" b="b"/>
                <a:pathLst>
                  <a:path w="21495" h="21600" extrusionOk="0">
                    <a:moveTo>
                      <a:pt x="9410" y="6956"/>
                    </a:moveTo>
                    <a:cubicBezTo>
                      <a:pt x="9545" y="6958"/>
                      <a:pt x="9690" y="6965"/>
                      <a:pt x="9840" y="6972"/>
                    </a:cubicBezTo>
                    <a:cubicBezTo>
                      <a:pt x="10024" y="6980"/>
                      <a:pt x="10215" y="6989"/>
                      <a:pt x="10406" y="6989"/>
                    </a:cubicBezTo>
                    <a:cubicBezTo>
                      <a:pt x="11042" y="6989"/>
                      <a:pt x="11796" y="6812"/>
                      <a:pt x="12133" y="6163"/>
                    </a:cubicBezTo>
                    <a:cubicBezTo>
                      <a:pt x="12315" y="5813"/>
                      <a:pt x="12561" y="5314"/>
                      <a:pt x="12917" y="5186"/>
                    </a:cubicBezTo>
                    <a:cubicBezTo>
                      <a:pt x="13027" y="5147"/>
                      <a:pt x="13142" y="5127"/>
                      <a:pt x="13269" y="5127"/>
                    </a:cubicBezTo>
                    <a:cubicBezTo>
                      <a:pt x="13463" y="5127"/>
                      <a:pt x="13656" y="5172"/>
                      <a:pt x="13844" y="5215"/>
                    </a:cubicBezTo>
                    <a:cubicBezTo>
                      <a:pt x="14006" y="5253"/>
                      <a:pt x="14183" y="5289"/>
                      <a:pt x="14336" y="5298"/>
                    </a:cubicBezTo>
                    <a:cubicBezTo>
                      <a:pt x="14690" y="5298"/>
                      <a:pt x="14964" y="5083"/>
                      <a:pt x="15228" y="4855"/>
                    </a:cubicBezTo>
                    <a:cubicBezTo>
                      <a:pt x="15373" y="4730"/>
                      <a:pt x="15522" y="4601"/>
                      <a:pt x="15696" y="4500"/>
                    </a:cubicBezTo>
                    <a:cubicBezTo>
                      <a:pt x="15813" y="4433"/>
                      <a:pt x="15929" y="4278"/>
                      <a:pt x="16041" y="4129"/>
                    </a:cubicBezTo>
                    <a:cubicBezTo>
                      <a:pt x="16193" y="3926"/>
                      <a:pt x="16337" y="3735"/>
                      <a:pt x="16514" y="3693"/>
                    </a:cubicBezTo>
                    <a:cubicBezTo>
                      <a:pt x="16728" y="3641"/>
                      <a:pt x="16908" y="3718"/>
                      <a:pt x="17126" y="3718"/>
                    </a:cubicBezTo>
                    <a:cubicBezTo>
                      <a:pt x="17202" y="3718"/>
                      <a:pt x="17309" y="3702"/>
                      <a:pt x="17460" y="3581"/>
                    </a:cubicBezTo>
                    <a:cubicBezTo>
                      <a:pt x="17516" y="3536"/>
                      <a:pt x="17592" y="3496"/>
                      <a:pt x="17680" y="3450"/>
                    </a:cubicBezTo>
                    <a:cubicBezTo>
                      <a:pt x="17951" y="3309"/>
                      <a:pt x="18155" y="3185"/>
                      <a:pt x="18104" y="2979"/>
                    </a:cubicBezTo>
                    <a:cubicBezTo>
                      <a:pt x="18048" y="2749"/>
                      <a:pt x="17819" y="2626"/>
                      <a:pt x="17576" y="2495"/>
                    </a:cubicBezTo>
                    <a:cubicBezTo>
                      <a:pt x="17341" y="2368"/>
                      <a:pt x="17097" y="2237"/>
                      <a:pt x="16974" y="1989"/>
                    </a:cubicBezTo>
                    <a:cubicBezTo>
                      <a:pt x="16779" y="1597"/>
                      <a:pt x="16647" y="913"/>
                      <a:pt x="16788" y="417"/>
                    </a:cubicBezTo>
                    <a:cubicBezTo>
                      <a:pt x="16885" y="72"/>
                      <a:pt x="17067" y="0"/>
                      <a:pt x="17202" y="0"/>
                    </a:cubicBezTo>
                    <a:cubicBezTo>
                      <a:pt x="17469" y="0"/>
                      <a:pt x="17783" y="272"/>
                      <a:pt x="18059" y="512"/>
                    </a:cubicBezTo>
                    <a:cubicBezTo>
                      <a:pt x="18217" y="650"/>
                      <a:pt x="18380" y="792"/>
                      <a:pt x="18463" y="809"/>
                    </a:cubicBezTo>
                    <a:cubicBezTo>
                      <a:pt x="18588" y="836"/>
                      <a:pt x="18652" y="791"/>
                      <a:pt x="18835" y="629"/>
                    </a:cubicBezTo>
                    <a:cubicBezTo>
                      <a:pt x="19028" y="457"/>
                      <a:pt x="19140" y="399"/>
                      <a:pt x="19300" y="399"/>
                    </a:cubicBezTo>
                    <a:cubicBezTo>
                      <a:pt x="19492" y="399"/>
                      <a:pt x="19923" y="641"/>
                      <a:pt x="19979" y="671"/>
                    </a:cubicBezTo>
                    <a:cubicBezTo>
                      <a:pt x="20295" y="840"/>
                      <a:pt x="20653" y="1031"/>
                      <a:pt x="20822" y="1421"/>
                    </a:cubicBezTo>
                    <a:cubicBezTo>
                      <a:pt x="20904" y="1611"/>
                      <a:pt x="20778" y="1901"/>
                      <a:pt x="20633" y="2237"/>
                    </a:cubicBezTo>
                    <a:cubicBezTo>
                      <a:pt x="20490" y="2567"/>
                      <a:pt x="20328" y="2940"/>
                      <a:pt x="20408" y="3145"/>
                    </a:cubicBezTo>
                    <a:cubicBezTo>
                      <a:pt x="20439" y="3222"/>
                      <a:pt x="20518" y="3277"/>
                      <a:pt x="20626" y="3309"/>
                    </a:cubicBezTo>
                    <a:cubicBezTo>
                      <a:pt x="20705" y="3309"/>
                      <a:pt x="20834" y="3222"/>
                      <a:pt x="20939" y="3145"/>
                    </a:cubicBezTo>
                    <a:cubicBezTo>
                      <a:pt x="21063" y="3052"/>
                      <a:pt x="21285" y="2922"/>
                      <a:pt x="21388" y="3021"/>
                    </a:cubicBezTo>
                    <a:cubicBezTo>
                      <a:pt x="21600" y="3222"/>
                      <a:pt x="21453" y="3547"/>
                      <a:pt x="21323" y="3833"/>
                    </a:cubicBezTo>
                    <a:cubicBezTo>
                      <a:pt x="21251" y="3993"/>
                      <a:pt x="21166" y="4175"/>
                      <a:pt x="21186" y="4268"/>
                    </a:cubicBezTo>
                    <a:cubicBezTo>
                      <a:pt x="21206" y="4354"/>
                      <a:pt x="21306" y="4505"/>
                      <a:pt x="21306" y="4505"/>
                    </a:cubicBezTo>
                    <a:cubicBezTo>
                      <a:pt x="21306" y="4505"/>
                      <a:pt x="20501" y="5428"/>
                      <a:pt x="20408" y="5535"/>
                    </a:cubicBezTo>
                    <a:cubicBezTo>
                      <a:pt x="20275" y="5690"/>
                      <a:pt x="20142" y="5765"/>
                      <a:pt x="20002" y="5765"/>
                    </a:cubicBezTo>
                    <a:cubicBezTo>
                      <a:pt x="19890" y="5765"/>
                      <a:pt x="19506" y="5589"/>
                      <a:pt x="19405" y="5589"/>
                    </a:cubicBezTo>
                    <a:cubicBezTo>
                      <a:pt x="19338" y="5589"/>
                      <a:pt x="19272" y="5608"/>
                      <a:pt x="19203" y="5648"/>
                    </a:cubicBezTo>
                    <a:cubicBezTo>
                      <a:pt x="18962" y="5785"/>
                      <a:pt x="18591" y="6549"/>
                      <a:pt x="18503" y="6882"/>
                    </a:cubicBezTo>
                    <a:cubicBezTo>
                      <a:pt x="18460" y="7045"/>
                      <a:pt x="18396" y="7193"/>
                      <a:pt x="18334" y="7336"/>
                    </a:cubicBezTo>
                    <a:cubicBezTo>
                      <a:pt x="18240" y="7554"/>
                      <a:pt x="18151" y="7760"/>
                      <a:pt x="18144" y="8002"/>
                    </a:cubicBezTo>
                    <a:cubicBezTo>
                      <a:pt x="18138" y="8210"/>
                      <a:pt x="18058" y="8291"/>
                      <a:pt x="17988" y="8362"/>
                    </a:cubicBezTo>
                    <a:cubicBezTo>
                      <a:pt x="17950" y="8401"/>
                      <a:pt x="17914" y="8437"/>
                      <a:pt x="17884" y="8498"/>
                    </a:cubicBezTo>
                    <a:cubicBezTo>
                      <a:pt x="17786" y="8694"/>
                      <a:pt x="17825" y="8962"/>
                      <a:pt x="17874" y="9220"/>
                    </a:cubicBezTo>
                    <a:cubicBezTo>
                      <a:pt x="17921" y="9471"/>
                      <a:pt x="18010" y="9707"/>
                      <a:pt x="18096" y="9936"/>
                    </a:cubicBezTo>
                    <a:cubicBezTo>
                      <a:pt x="18214" y="10249"/>
                      <a:pt x="18335" y="10573"/>
                      <a:pt x="18358" y="10945"/>
                    </a:cubicBezTo>
                    <a:cubicBezTo>
                      <a:pt x="18383" y="11354"/>
                      <a:pt x="18521" y="11453"/>
                      <a:pt x="18795" y="11650"/>
                    </a:cubicBezTo>
                    <a:cubicBezTo>
                      <a:pt x="18833" y="11677"/>
                      <a:pt x="18872" y="11705"/>
                      <a:pt x="18914" y="11736"/>
                    </a:cubicBezTo>
                    <a:cubicBezTo>
                      <a:pt x="18983" y="11787"/>
                      <a:pt x="19120" y="12053"/>
                      <a:pt x="19120" y="12053"/>
                    </a:cubicBezTo>
                    <a:cubicBezTo>
                      <a:pt x="19092" y="12112"/>
                      <a:pt x="18997" y="12326"/>
                      <a:pt x="18994" y="12442"/>
                    </a:cubicBezTo>
                    <a:cubicBezTo>
                      <a:pt x="18993" y="12498"/>
                      <a:pt x="19033" y="12631"/>
                      <a:pt x="19072" y="12760"/>
                    </a:cubicBezTo>
                    <a:cubicBezTo>
                      <a:pt x="19157" y="13047"/>
                      <a:pt x="19254" y="13371"/>
                      <a:pt x="19165" y="13576"/>
                    </a:cubicBezTo>
                    <a:cubicBezTo>
                      <a:pt x="19052" y="13835"/>
                      <a:pt x="18743" y="13724"/>
                      <a:pt x="18612" y="13724"/>
                    </a:cubicBezTo>
                    <a:cubicBezTo>
                      <a:pt x="18598" y="13724"/>
                      <a:pt x="18560" y="13724"/>
                      <a:pt x="18510" y="13957"/>
                    </a:cubicBezTo>
                    <a:cubicBezTo>
                      <a:pt x="18474" y="14125"/>
                      <a:pt x="18402" y="14210"/>
                      <a:pt x="18295" y="14210"/>
                    </a:cubicBezTo>
                    <a:cubicBezTo>
                      <a:pt x="18229" y="14210"/>
                      <a:pt x="18165" y="14174"/>
                      <a:pt x="18103" y="14139"/>
                    </a:cubicBezTo>
                    <a:cubicBezTo>
                      <a:pt x="18029" y="14098"/>
                      <a:pt x="17927" y="14046"/>
                      <a:pt x="17892" y="14228"/>
                    </a:cubicBezTo>
                    <a:cubicBezTo>
                      <a:pt x="17865" y="14369"/>
                      <a:pt x="17890" y="14557"/>
                      <a:pt x="17912" y="14716"/>
                    </a:cubicBezTo>
                    <a:cubicBezTo>
                      <a:pt x="17922" y="14791"/>
                      <a:pt x="17932" y="14862"/>
                      <a:pt x="17936" y="14926"/>
                    </a:cubicBezTo>
                    <a:cubicBezTo>
                      <a:pt x="17958" y="15274"/>
                      <a:pt x="17916" y="15502"/>
                      <a:pt x="17803" y="15643"/>
                    </a:cubicBezTo>
                    <a:cubicBezTo>
                      <a:pt x="17610" y="15885"/>
                      <a:pt x="17300" y="15811"/>
                      <a:pt x="17114" y="15811"/>
                    </a:cubicBezTo>
                    <a:cubicBezTo>
                      <a:pt x="16852" y="15811"/>
                      <a:pt x="16662" y="15854"/>
                      <a:pt x="16518" y="16068"/>
                    </a:cubicBezTo>
                    <a:cubicBezTo>
                      <a:pt x="16435" y="16193"/>
                      <a:pt x="16339" y="16253"/>
                      <a:pt x="16224" y="16253"/>
                    </a:cubicBezTo>
                    <a:cubicBezTo>
                      <a:pt x="16127" y="16253"/>
                      <a:pt x="16032" y="16208"/>
                      <a:pt x="15941" y="16165"/>
                    </a:cubicBezTo>
                    <a:cubicBezTo>
                      <a:pt x="15674" y="16040"/>
                      <a:pt x="15563" y="16047"/>
                      <a:pt x="15196" y="16267"/>
                    </a:cubicBezTo>
                    <a:cubicBezTo>
                      <a:pt x="14853" y="16474"/>
                      <a:pt x="14710" y="16527"/>
                      <a:pt x="14484" y="16393"/>
                    </a:cubicBezTo>
                    <a:cubicBezTo>
                      <a:pt x="14214" y="16233"/>
                      <a:pt x="13773" y="15971"/>
                      <a:pt x="13438" y="15971"/>
                    </a:cubicBezTo>
                    <a:cubicBezTo>
                      <a:pt x="13215" y="15971"/>
                      <a:pt x="13082" y="16086"/>
                      <a:pt x="13028" y="16335"/>
                    </a:cubicBezTo>
                    <a:cubicBezTo>
                      <a:pt x="12965" y="16629"/>
                      <a:pt x="12856" y="16626"/>
                      <a:pt x="12686" y="16726"/>
                    </a:cubicBezTo>
                    <a:cubicBezTo>
                      <a:pt x="12524" y="16820"/>
                      <a:pt x="12513" y="17073"/>
                      <a:pt x="12448" y="17193"/>
                    </a:cubicBezTo>
                    <a:cubicBezTo>
                      <a:pt x="12299" y="17471"/>
                      <a:pt x="12191" y="17448"/>
                      <a:pt x="11913" y="17484"/>
                    </a:cubicBezTo>
                    <a:cubicBezTo>
                      <a:pt x="11666" y="17517"/>
                      <a:pt x="11744" y="17595"/>
                      <a:pt x="11547" y="17985"/>
                    </a:cubicBezTo>
                    <a:cubicBezTo>
                      <a:pt x="11480" y="18118"/>
                      <a:pt x="11398" y="18185"/>
                      <a:pt x="11303" y="18185"/>
                    </a:cubicBezTo>
                    <a:cubicBezTo>
                      <a:pt x="11194" y="18185"/>
                      <a:pt x="11099" y="18096"/>
                      <a:pt x="11008" y="18009"/>
                    </a:cubicBezTo>
                    <a:cubicBezTo>
                      <a:pt x="10924" y="17930"/>
                      <a:pt x="10933" y="17877"/>
                      <a:pt x="10809" y="17877"/>
                    </a:cubicBezTo>
                    <a:cubicBezTo>
                      <a:pt x="10704" y="17877"/>
                      <a:pt x="10560" y="18040"/>
                      <a:pt x="10314" y="18372"/>
                    </a:cubicBezTo>
                    <a:cubicBezTo>
                      <a:pt x="10180" y="18553"/>
                      <a:pt x="10029" y="18720"/>
                      <a:pt x="9840" y="18720"/>
                    </a:cubicBezTo>
                    <a:cubicBezTo>
                      <a:pt x="9726" y="18720"/>
                      <a:pt x="9610" y="18659"/>
                      <a:pt x="9488" y="18532"/>
                    </a:cubicBezTo>
                    <a:cubicBezTo>
                      <a:pt x="9440" y="18483"/>
                      <a:pt x="9369" y="18458"/>
                      <a:pt x="9279" y="18458"/>
                    </a:cubicBezTo>
                    <a:cubicBezTo>
                      <a:pt x="9019" y="18458"/>
                      <a:pt x="8662" y="18664"/>
                      <a:pt x="8516" y="18849"/>
                    </a:cubicBezTo>
                    <a:cubicBezTo>
                      <a:pt x="8442" y="18943"/>
                      <a:pt x="8164" y="19393"/>
                      <a:pt x="7651" y="19398"/>
                    </a:cubicBezTo>
                    <a:cubicBezTo>
                      <a:pt x="7208" y="19403"/>
                      <a:pt x="6972" y="19533"/>
                      <a:pt x="6909" y="19807"/>
                    </a:cubicBezTo>
                    <a:cubicBezTo>
                      <a:pt x="6883" y="19920"/>
                      <a:pt x="6885" y="20523"/>
                      <a:pt x="6478" y="20869"/>
                    </a:cubicBezTo>
                    <a:cubicBezTo>
                      <a:pt x="6470" y="20876"/>
                      <a:pt x="5652" y="21600"/>
                      <a:pt x="5372" y="21600"/>
                    </a:cubicBezTo>
                    <a:cubicBezTo>
                      <a:pt x="5238" y="21600"/>
                      <a:pt x="5130" y="21444"/>
                      <a:pt x="5076" y="21370"/>
                    </a:cubicBezTo>
                    <a:cubicBezTo>
                      <a:pt x="5021" y="21296"/>
                      <a:pt x="4991" y="21257"/>
                      <a:pt x="4947" y="21257"/>
                    </a:cubicBezTo>
                    <a:cubicBezTo>
                      <a:pt x="4911" y="21257"/>
                      <a:pt x="4528" y="21466"/>
                      <a:pt x="4357" y="21466"/>
                    </a:cubicBezTo>
                    <a:cubicBezTo>
                      <a:pt x="4277" y="21466"/>
                      <a:pt x="4025" y="21418"/>
                      <a:pt x="4025" y="21418"/>
                    </a:cubicBezTo>
                    <a:cubicBezTo>
                      <a:pt x="4025" y="21418"/>
                      <a:pt x="4114" y="21119"/>
                      <a:pt x="3798" y="20807"/>
                    </a:cubicBezTo>
                    <a:cubicBezTo>
                      <a:pt x="3662" y="20673"/>
                      <a:pt x="3510" y="20539"/>
                      <a:pt x="3521" y="20343"/>
                    </a:cubicBezTo>
                    <a:cubicBezTo>
                      <a:pt x="3529" y="20198"/>
                      <a:pt x="3631" y="20096"/>
                      <a:pt x="3731" y="19997"/>
                    </a:cubicBezTo>
                    <a:cubicBezTo>
                      <a:pt x="3821" y="19907"/>
                      <a:pt x="3914" y="19814"/>
                      <a:pt x="3944" y="19694"/>
                    </a:cubicBezTo>
                    <a:cubicBezTo>
                      <a:pt x="4022" y="19388"/>
                      <a:pt x="3904" y="19093"/>
                      <a:pt x="3780" y="18780"/>
                    </a:cubicBezTo>
                    <a:cubicBezTo>
                      <a:pt x="3717" y="18621"/>
                      <a:pt x="3651" y="18456"/>
                      <a:pt x="3615" y="18289"/>
                    </a:cubicBezTo>
                    <a:cubicBezTo>
                      <a:pt x="3512" y="17818"/>
                      <a:pt x="3489" y="17320"/>
                      <a:pt x="3466" y="16838"/>
                    </a:cubicBezTo>
                    <a:cubicBezTo>
                      <a:pt x="3458" y="16657"/>
                      <a:pt x="3426" y="15580"/>
                      <a:pt x="3327" y="15492"/>
                    </a:cubicBezTo>
                    <a:cubicBezTo>
                      <a:pt x="3272" y="15442"/>
                      <a:pt x="3174" y="15496"/>
                      <a:pt x="3122" y="15519"/>
                    </a:cubicBezTo>
                    <a:cubicBezTo>
                      <a:pt x="2984" y="15583"/>
                      <a:pt x="2830" y="15588"/>
                      <a:pt x="2664" y="15490"/>
                    </a:cubicBezTo>
                    <a:cubicBezTo>
                      <a:pt x="2516" y="15402"/>
                      <a:pt x="2492" y="15396"/>
                      <a:pt x="2360" y="15474"/>
                    </a:cubicBezTo>
                    <a:cubicBezTo>
                      <a:pt x="2236" y="15546"/>
                      <a:pt x="2201" y="15559"/>
                      <a:pt x="2096" y="15540"/>
                    </a:cubicBezTo>
                    <a:cubicBezTo>
                      <a:pt x="1730" y="15475"/>
                      <a:pt x="1978" y="15049"/>
                      <a:pt x="1850" y="14746"/>
                    </a:cubicBezTo>
                    <a:cubicBezTo>
                      <a:pt x="1760" y="14533"/>
                      <a:pt x="1216" y="14495"/>
                      <a:pt x="891" y="14473"/>
                    </a:cubicBezTo>
                    <a:cubicBezTo>
                      <a:pt x="770" y="14465"/>
                      <a:pt x="667" y="14458"/>
                      <a:pt x="595" y="14444"/>
                    </a:cubicBezTo>
                    <a:cubicBezTo>
                      <a:pt x="57" y="14347"/>
                      <a:pt x="0" y="13945"/>
                      <a:pt x="0" y="13779"/>
                    </a:cubicBezTo>
                    <a:cubicBezTo>
                      <a:pt x="278" y="13745"/>
                      <a:pt x="529" y="13617"/>
                      <a:pt x="690" y="13428"/>
                    </a:cubicBezTo>
                    <a:cubicBezTo>
                      <a:pt x="847" y="13243"/>
                      <a:pt x="841" y="13040"/>
                      <a:pt x="835" y="12803"/>
                    </a:cubicBezTo>
                    <a:cubicBezTo>
                      <a:pt x="829" y="12598"/>
                      <a:pt x="823" y="12385"/>
                      <a:pt x="931" y="12180"/>
                    </a:cubicBezTo>
                    <a:cubicBezTo>
                      <a:pt x="1065" y="11926"/>
                      <a:pt x="1267" y="11803"/>
                      <a:pt x="1549" y="11803"/>
                    </a:cubicBezTo>
                    <a:cubicBezTo>
                      <a:pt x="1717" y="11803"/>
                      <a:pt x="1898" y="11845"/>
                      <a:pt x="2073" y="11885"/>
                    </a:cubicBezTo>
                    <a:cubicBezTo>
                      <a:pt x="2356" y="11951"/>
                      <a:pt x="2771" y="12029"/>
                      <a:pt x="2977" y="11806"/>
                    </a:cubicBezTo>
                    <a:cubicBezTo>
                      <a:pt x="3143" y="11625"/>
                      <a:pt x="3211" y="11371"/>
                      <a:pt x="3284" y="11101"/>
                    </a:cubicBezTo>
                    <a:cubicBezTo>
                      <a:pt x="3349" y="10860"/>
                      <a:pt x="3416" y="10611"/>
                      <a:pt x="3559" y="10407"/>
                    </a:cubicBezTo>
                    <a:cubicBezTo>
                      <a:pt x="3666" y="10252"/>
                      <a:pt x="3786" y="10177"/>
                      <a:pt x="3924" y="10177"/>
                    </a:cubicBezTo>
                    <a:cubicBezTo>
                      <a:pt x="4040" y="10177"/>
                      <a:pt x="4149" y="10229"/>
                      <a:pt x="4253" y="10280"/>
                    </a:cubicBezTo>
                    <a:cubicBezTo>
                      <a:pt x="4465" y="10383"/>
                      <a:pt x="4530" y="10414"/>
                      <a:pt x="4658" y="10330"/>
                    </a:cubicBezTo>
                    <a:cubicBezTo>
                      <a:pt x="4770" y="10255"/>
                      <a:pt x="4832" y="10057"/>
                      <a:pt x="4891" y="9866"/>
                    </a:cubicBezTo>
                    <a:cubicBezTo>
                      <a:pt x="4941" y="9708"/>
                      <a:pt x="4992" y="9543"/>
                      <a:pt x="5077" y="9426"/>
                    </a:cubicBezTo>
                    <a:cubicBezTo>
                      <a:pt x="5257" y="9177"/>
                      <a:pt x="5424" y="9060"/>
                      <a:pt x="5601" y="9060"/>
                    </a:cubicBezTo>
                    <a:cubicBezTo>
                      <a:pt x="5764" y="9060"/>
                      <a:pt x="5931" y="9162"/>
                      <a:pt x="6124" y="9380"/>
                    </a:cubicBezTo>
                    <a:cubicBezTo>
                      <a:pt x="6258" y="9531"/>
                      <a:pt x="6382" y="9604"/>
                      <a:pt x="6504" y="9604"/>
                    </a:cubicBezTo>
                    <a:cubicBezTo>
                      <a:pt x="6740" y="9604"/>
                      <a:pt x="6955" y="9319"/>
                      <a:pt x="7153" y="9011"/>
                    </a:cubicBezTo>
                    <a:cubicBezTo>
                      <a:pt x="7446" y="8555"/>
                      <a:pt x="7448" y="8258"/>
                      <a:pt x="7452" y="7718"/>
                    </a:cubicBezTo>
                    <a:cubicBezTo>
                      <a:pt x="7453" y="7494"/>
                      <a:pt x="7531" y="7228"/>
                      <a:pt x="7895" y="7228"/>
                    </a:cubicBezTo>
                    <a:cubicBezTo>
                      <a:pt x="8017" y="7228"/>
                      <a:pt x="8419" y="7311"/>
                      <a:pt x="8442" y="7311"/>
                    </a:cubicBezTo>
                    <a:cubicBezTo>
                      <a:pt x="8585" y="7311"/>
                      <a:pt x="8719" y="7233"/>
                      <a:pt x="8861" y="7150"/>
                    </a:cubicBezTo>
                    <a:cubicBezTo>
                      <a:pt x="9026" y="7055"/>
                      <a:pt x="9200" y="6956"/>
                      <a:pt x="9410" y="6956"/>
                    </a:cubicBezTo>
                    <a:close/>
                  </a:path>
                </a:pathLst>
              </a:custGeom>
              <a:solidFill>
                <a:schemeClr val="bg1">
                  <a:lumMod val="95000"/>
                </a:schemeClr>
              </a:solidFill>
              <a:ln w="6350" cap="flat">
                <a:solidFill>
                  <a:schemeClr val="tx1">
                    <a:lumMod val="50000"/>
                    <a:lumOff val="50000"/>
                  </a:schemeClr>
                </a:solidFill>
                <a:prstDash val="solid"/>
                <a:miter lim="400000"/>
              </a:ln>
              <a:effectLst/>
            </p:spPr>
            <p:txBody>
              <a:bodyPr wrap="square" lIns="0" tIns="0" rIns="0" bIns="0" numCol="1" anchor="ctr">
                <a:noAutofit/>
              </a:bodyPr>
              <a:lstStyle/>
              <a:p>
                <a:pPr hangingPunct="1"/>
                <a:endParaRPr sz="1200">
                  <a:solidFill>
                    <a:sysClr val="windowText" lastClr="000000"/>
                  </a:solidFill>
                  <a:latin typeface="+mj-lt"/>
                  <a:ea typeface="Gill Sans"/>
                  <a:cs typeface="Gill Sans"/>
                  <a:sym typeface="Gill Sans"/>
                </a:endParaRPr>
              </a:p>
            </p:txBody>
          </p:sp>
          <p:sp>
            <p:nvSpPr>
              <p:cNvPr id="76" name="Shape 36">
                <a:extLst>
                  <a:ext uri="{FF2B5EF4-FFF2-40B4-BE49-F238E27FC236}">
                    <a16:creationId xmlns:a16="http://schemas.microsoft.com/office/drawing/2014/main" id="{F4D29BD0-F0BF-301E-6DB0-3D8C8A956401}"/>
                  </a:ext>
                </a:extLst>
              </p:cNvPr>
              <p:cNvSpPr/>
              <p:nvPr/>
            </p:nvSpPr>
            <p:spPr>
              <a:xfrm>
                <a:off x="2454897" y="1610138"/>
                <a:ext cx="548252" cy="413174"/>
              </a:xfrm>
              <a:custGeom>
                <a:avLst/>
                <a:gdLst/>
                <a:ahLst/>
                <a:cxnLst>
                  <a:cxn ang="0">
                    <a:pos x="wd2" y="hd2"/>
                  </a:cxn>
                  <a:cxn ang="5400000">
                    <a:pos x="wd2" y="hd2"/>
                  </a:cxn>
                  <a:cxn ang="10800000">
                    <a:pos x="wd2" y="hd2"/>
                  </a:cxn>
                  <a:cxn ang="16200000">
                    <a:pos x="wd2" y="hd2"/>
                  </a:cxn>
                </a:cxnLst>
                <a:rect l="0" t="0" r="r" b="b"/>
                <a:pathLst>
                  <a:path w="21509" h="21600" extrusionOk="0">
                    <a:moveTo>
                      <a:pt x="5394" y="21600"/>
                    </a:moveTo>
                    <a:cubicBezTo>
                      <a:pt x="3922" y="21600"/>
                      <a:pt x="3542" y="20741"/>
                      <a:pt x="3581" y="17928"/>
                    </a:cubicBezTo>
                    <a:cubicBezTo>
                      <a:pt x="3545" y="17516"/>
                      <a:pt x="4083" y="15629"/>
                      <a:pt x="2122" y="13351"/>
                    </a:cubicBezTo>
                    <a:cubicBezTo>
                      <a:pt x="1095" y="12157"/>
                      <a:pt x="1252" y="11137"/>
                      <a:pt x="1390" y="10238"/>
                    </a:cubicBezTo>
                    <a:cubicBezTo>
                      <a:pt x="1484" y="9633"/>
                      <a:pt x="1564" y="9108"/>
                      <a:pt x="1306" y="8493"/>
                    </a:cubicBezTo>
                    <a:cubicBezTo>
                      <a:pt x="1193" y="8223"/>
                      <a:pt x="949" y="7973"/>
                      <a:pt x="714" y="7732"/>
                    </a:cubicBezTo>
                    <a:cubicBezTo>
                      <a:pt x="348" y="7356"/>
                      <a:pt x="-31" y="6967"/>
                      <a:pt x="2" y="6385"/>
                    </a:cubicBezTo>
                    <a:cubicBezTo>
                      <a:pt x="29" y="5910"/>
                      <a:pt x="321" y="5490"/>
                      <a:pt x="951" y="5024"/>
                    </a:cubicBezTo>
                    <a:cubicBezTo>
                      <a:pt x="1630" y="4522"/>
                      <a:pt x="2401" y="4444"/>
                      <a:pt x="3145" y="4370"/>
                    </a:cubicBezTo>
                    <a:cubicBezTo>
                      <a:pt x="3727" y="4312"/>
                      <a:pt x="4276" y="4257"/>
                      <a:pt x="4772" y="4013"/>
                    </a:cubicBezTo>
                    <a:cubicBezTo>
                      <a:pt x="6420" y="3207"/>
                      <a:pt x="8048" y="2093"/>
                      <a:pt x="9710" y="927"/>
                    </a:cubicBezTo>
                    <a:cubicBezTo>
                      <a:pt x="10598" y="303"/>
                      <a:pt x="11355" y="0"/>
                      <a:pt x="12022" y="0"/>
                    </a:cubicBezTo>
                    <a:cubicBezTo>
                      <a:pt x="13270" y="0"/>
                      <a:pt x="14014" y="1034"/>
                      <a:pt x="14801" y="2129"/>
                    </a:cubicBezTo>
                    <a:cubicBezTo>
                      <a:pt x="15501" y="3102"/>
                      <a:pt x="16224" y="4109"/>
                      <a:pt x="17404" y="4608"/>
                    </a:cubicBezTo>
                    <a:cubicBezTo>
                      <a:pt x="17406" y="4609"/>
                      <a:pt x="17421" y="4615"/>
                      <a:pt x="17421" y="4615"/>
                    </a:cubicBezTo>
                    <a:cubicBezTo>
                      <a:pt x="18347" y="5001"/>
                      <a:pt x="19090" y="5806"/>
                      <a:pt x="19809" y="6586"/>
                    </a:cubicBezTo>
                    <a:cubicBezTo>
                      <a:pt x="20055" y="6853"/>
                      <a:pt x="20310" y="7128"/>
                      <a:pt x="20563" y="7378"/>
                    </a:cubicBezTo>
                    <a:cubicBezTo>
                      <a:pt x="21263" y="8064"/>
                      <a:pt x="21569" y="8712"/>
                      <a:pt x="21499" y="9360"/>
                    </a:cubicBezTo>
                    <a:cubicBezTo>
                      <a:pt x="21425" y="10042"/>
                      <a:pt x="20946" y="10587"/>
                      <a:pt x="20034" y="11025"/>
                    </a:cubicBezTo>
                    <a:cubicBezTo>
                      <a:pt x="19075" y="11487"/>
                      <a:pt x="19088" y="12557"/>
                      <a:pt x="19224" y="14264"/>
                    </a:cubicBezTo>
                    <a:cubicBezTo>
                      <a:pt x="19329" y="15594"/>
                      <a:pt x="19438" y="16969"/>
                      <a:pt x="18596" y="17720"/>
                    </a:cubicBezTo>
                    <a:cubicBezTo>
                      <a:pt x="18377" y="17915"/>
                      <a:pt x="18132" y="18013"/>
                      <a:pt x="17866" y="18013"/>
                    </a:cubicBezTo>
                    <a:cubicBezTo>
                      <a:pt x="17098" y="18013"/>
                      <a:pt x="16340" y="17172"/>
                      <a:pt x="15887" y="16669"/>
                    </a:cubicBezTo>
                    <a:cubicBezTo>
                      <a:pt x="15480" y="16219"/>
                      <a:pt x="15071" y="16000"/>
                      <a:pt x="14634" y="16000"/>
                    </a:cubicBezTo>
                    <a:cubicBezTo>
                      <a:pt x="14065" y="16000"/>
                      <a:pt x="13447" y="16358"/>
                      <a:pt x="12630" y="17159"/>
                    </a:cubicBezTo>
                    <a:cubicBezTo>
                      <a:pt x="12167" y="17613"/>
                      <a:pt x="8031" y="21600"/>
                      <a:pt x="5395" y="21600"/>
                    </a:cubicBezTo>
                    <a:cubicBezTo>
                      <a:pt x="5395" y="21600"/>
                      <a:pt x="5394" y="21600"/>
                      <a:pt x="5394" y="21600"/>
                    </a:cubicBezTo>
                    <a:close/>
                  </a:path>
                </a:pathLst>
              </a:custGeom>
              <a:solidFill>
                <a:schemeClr val="bg1">
                  <a:lumMod val="95000"/>
                </a:schemeClr>
              </a:solidFill>
              <a:ln w="6350" cap="flat">
                <a:solidFill>
                  <a:schemeClr val="tx1">
                    <a:lumMod val="50000"/>
                    <a:lumOff val="50000"/>
                  </a:schemeClr>
                </a:solidFill>
                <a:prstDash val="solid"/>
                <a:miter lim="400000"/>
              </a:ln>
              <a:effectLst/>
            </p:spPr>
            <p:txBody>
              <a:bodyPr wrap="square" lIns="0" tIns="0" rIns="0" bIns="0" numCol="1" anchor="ctr">
                <a:noAutofit/>
              </a:bodyPr>
              <a:lstStyle/>
              <a:p>
                <a:pPr hangingPunct="1"/>
                <a:endParaRPr sz="1200">
                  <a:solidFill>
                    <a:sysClr val="windowText" lastClr="000000"/>
                  </a:solidFill>
                  <a:latin typeface="+mj-lt"/>
                  <a:ea typeface="Gill Sans"/>
                  <a:cs typeface="Gill Sans"/>
                  <a:sym typeface="Gill Sans"/>
                </a:endParaRPr>
              </a:p>
            </p:txBody>
          </p:sp>
          <p:sp>
            <p:nvSpPr>
              <p:cNvPr id="77" name="Shape 37">
                <a:extLst>
                  <a:ext uri="{FF2B5EF4-FFF2-40B4-BE49-F238E27FC236}">
                    <a16:creationId xmlns:a16="http://schemas.microsoft.com/office/drawing/2014/main" id="{852780C3-1B51-3E8E-B382-F1E4064C8689}"/>
                  </a:ext>
                </a:extLst>
              </p:cNvPr>
              <p:cNvSpPr/>
              <p:nvPr/>
            </p:nvSpPr>
            <p:spPr>
              <a:xfrm>
                <a:off x="3763150" y="1525394"/>
                <a:ext cx="1768122" cy="1173003"/>
              </a:xfrm>
              <a:custGeom>
                <a:avLst/>
                <a:gdLst/>
                <a:ahLst/>
                <a:cxnLst>
                  <a:cxn ang="0">
                    <a:pos x="wd2" y="hd2"/>
                  </a:cxn>
                  <a:cxn ang="5400000">
                    <a:pos x="wd2" y="hd2"/>
                  </a:cxn>
                  <a:cxn ang="10800000">
                    <a:pos x="wd2" y="hd2"/>
                  </a:cxn>
                  <a:cxn ang="16200000">
                    <a:pos x="wd2" y="hd2"/>
                  </a:cxn>
                </a:cxnLst>
                <a:rect l="0" t="0" r="r" b="b"/>
                <a:pathLst>
                  <a:path w="21582" h="21426" extrusionOk="0">
                    <a:moveTo>
                      <a:pt x="14061" y="21015"/>
                    </a:moveTo>
                    <a:cubicBezTo>
                      <a:pt x="13937" y="20881"/>
                      <a:pt x="13819" y="20756"/>
                      <a:pt x="13715" y="20704"/>
                    </a:cubicBezTo>
                    <a:cubicBezTo>
                      <a:pt x="13112" y="20410"/>
                      <a:pt x="12835" y="20091"/>
                      <a:pt x="12479" y="19286"/>
                    </a:cubicBezTo>
                    <a:cubicBezTo>
                      <a:pt x="12211" y="18683"/>
                      <a:pt x="11929" y="18381"/>
                      <a:pt x="11535" y="18276"/>
                    </a:cubicBezTo>
                    <a:cubicBezTo>
                      <a:pt x="10965" y="18123"/>
                      <a:pt x="10308" y="17918"/>
                      <a:pt x="9730" y="17422"/>
                    </a:cubicBezTo>
                    <a:cubicBezTo>
                      <a:pt x="9536" y="17255"/>
                      <a:pt x="9093" y="16806"/>
                      <a:pt x="8880" y="16806"/>
                    </a:cubicBezTo>
                    <a:cubicBezTo>
                      <a:pt x="8665" y="16806"/>
                      <a:pt x="8545" y="17055"/>
                      <a:pt x="8412" y="17454"/>
                    </a:cubicBezTo>
                    <a:cubicBezTo>
                      <a:pt x="8309" y="17764"/>
                      <a:pt x="8192" y="18116"/>
                      <a:pt x="7936" y="18116"/>
                    </a:cubicBezTo>
                    <a:cubicBezTo>
                      <a:pt x="7462" y="18116"/>
                      <a:pt x="6646" y="17209"/>
                      <a:pt x="6903" y="16481"/>
                    </a:cubicBezTo>
                    <a:cubicBezTo>
                      <a:pt x="6966" y="16303"/>
                      <a:pt x="6670" y="16144"/>
                      <a:pt x="6474" y="16090"/>
                    </a:cubicBezTo>
                    <a:cubicBezTo>
                      <a:pt x="6187" y="16013"/>
                      <a:pt x="6038" y="15881"/>
                      <a:pt x="5748" y="15380"/>
                    </a:cubicBezTo>
                    <a:cubicBezTo>
                      <a:pt x="5624" y="15166"/>
                      <a:pt x="5506" y="14963"/>
                      <a:pt x="5349" y="14849"/>
                    </a:cubicBezTo>
                    <a:cubicBezTo>
                      <a:pt x="4805" y="14453"/>
                      <a:pt x="4214" y="14152"/>
                      <a:pt x="3643" y="13861"/>
                    </a:cubicBezTo>
                    <a:cubicBezTo>
                      <a:pt x="3011" y="13538"/>
                      <a:pt x="2397" y="13380"/>
                      <a:pt x="1902" y="12849"/>
                    </a:cubicBezTo>
                    <a:cubicBezTo>
                      <a:pt x="1543" y="12463"/>
                      <a:pt x="1533" y="11772"/>
                      <a:pt x="1726" y="11165"/>
                    </a:cubicBezTo>
                    <a:cubicBezTo>
                      <a:pt x="1779" y="11000"/>
                      <a:pt x="1867" y="10925"/>
                      <a:pt x="1939" y="10865"/>
                    </a:cubicBezTo>
                    <a:cubicBezTo>
                      <a:pt x="2056" y="10767"/>
                      <a:pt x="2097" y="10621"/>
                      <a:pt x="2034" y="10325"/>
                    </a:cubicBezTo>
                    <a:cubicBezTo>
                      <a:pt x="2007" y="10194"/>
                      <a:pt x="1979" y="10059"/>
                      <a:pt x="1987" y="9914"/>
                    </a:cubicBezTo>
                    <a:cubicBezTo>
                      <a:pt x="2000" y="9717"/>
                      <a:pt x="2056" y="9531"/>
                      <a:pt x="2110" y="9351"/>
                    </a:cubicBezTo>
                    <a:cubicBezTo>
                      <a:pt x="2287" y="8765"/>
                      <a:pt x="2108" y="8571"/>
                      <a:pt x="1806" y="8439"/>
                    </a:cubicBezTo>
                    <a:cubicBezTo>
                      <a:pt x="1644" y="8369"/>
                      <a:pt x="1460" y="8289"/>
                      <a:pt x="1347" y="8015"/>
                    </a:cubicBezTo>
                    <a:cubicBezTo>
                      <a:pt x="1305" y="7913"/>
                      <a:pt x="1184" y="7409"/>
                      <a:pt x="1119" y="7321"/>
                    </a:cubicBezTo>
                    <a:cubicBezTo>
                      <a:pt x="942" y="7083"/>
                      <a:pt x="744" y="7060"/>
                      <a:pt x="552" y="7038"/>
                    </a:cubicBezTo>
                    <a:cubicBezTo>
                      <a:pt x="285" y="7007"/>
                      <a:pt x="-18" y="6973"/>
                      <a:pt x="1" y="6164"/>
                    </a:cubicBezTo>
                    <a:cubicBezTo>
                      <a:pt x="15" y="5587"/>
                      <a:pt x="36" y="4716"/>
                      <a:pt x="483" y="4250"/>
                    </a:cubicBezTo>
                    <a:cubicBezTo>
                      <a:pt x="590" y="4138"/>
                      <a:pt x="1084" y="4088"/>
                      <a:pt x="1106" y="4088"/>
                    </a:cubicBezTo>
                    <a:cubicBezTo>
                      <a:pt x="1338" y="4028"/>
                      <a:pt x="2007" y="3656"/>
                      <a:pt x="2130" y="3428"/>
                    </a:cubicBezTo>
                    <a:cubicBezTo>
                      <a:pt x="2384" y="2834"/>
                      <a:pt x="2825" y="2784"/>
                      <a:pt x="3218" y="2784"/>
                    </a:cubicBezTo>
                    <a:cubicBezTo>
                      <a:pt x="3269" y="2784"/>
                      <a:pt x="4180" y="2832"/>
                      <a:pt x="4297" y="2832"/>
                    </a:cubicBezTo>
                    <a:cubicBezTo>
                      <a:pt x="4633" y="2832"/>
                      <a:pt x="4846" y="2724"/>
                      <a:pt x="4990" y="2483"/>
                    </a:cubicBezTo>
                    <a:cubicBezTo>
                      <a:pt x="5192" y="2144"/>
                      <a:pt x="5342" y="1999"/>
                      <a:pt x="5493" y="1999"/>
                    </a:cubicBezTo>
                    <a:cubicBezTo>
                      <a:pt x="5657" y="1999"/>
                      <a:pt x="5782" y="2177"/>
                      <a:pt x="5926" y="2383"/>
                    </a:cubicBezTo>
                    <a:cubicBezTo>
                      <a:pt x="6081" y="2605"/>
                      <a:pt x="6207" y="2865"/>
                      <a:pt x="6485" y="2865"/>
                    </a:cubicBezTo>
                    <a:cubicBezTo>
                      <a:pt x="6708" y="2865"/>
                      <a:pt x="6967" y="2694"/>
                      <a:pt x="7240" y="2514"/>
                    </a:cubicBezTo>
                    <a:cubicBezTo>
                      <a:pt x="7553" y="2307"/>
                      <a:pt x="7877" y="2094"/>
                      <a:pt x="8204" y="2094"/>
                    </a:cubicBezTo>
                    <a:cubicBezTo>
                      <a:pt x="8731" y="2094"/>
                      <a:pt x="9016" y="2616"/>
                      <a:pt x="9166" y="3172"/>
                    </a:cubicBezTo>
                    <a:cubicBezTo>
                      <a:pt x="9240" y="3444"/>
                      <a:pt x="9304" y="3679"/>
                      <a:pt x="9534" y="3869"/>
                    </a:cubicBezTo>
                    <a:cubicBezTo>
                      <a:pt x="9651" y="3965"/>
                      <a:pt x="10014" y="4357"/>
                      <a:pt x="10090" y="4436"/>
                    </a:cubicBezTo>
                    <a:cubicBezTo>
                      <a:pt x="10299" y="4654"/>
                      <a:pt x="10782" y="4721"/>
                      <a:pt x="10914" y="4808"/>
                    </a:cubicBezTo>
                    <a:cubicBezTo>
                      <a:pt x="11087" y="4922"/>
                      <a:pt x="11176" y="5209"/>
                      <a:pt x="11262" y="5486"/>
                    </a:cubicBezTo>
                    <a:cubicBezTo>
                      <a:pt x="11423" y="6006"/>
                      <a:pt x="11621" y="6076"/>
                      <a:pt x="11754" y="5985"/>
                    </a:cubicBezTo>
                    <a:cubicBezTo>
                      <a:pt x="12077" y="5764"/>
                      <a:pt x="12288" y="5651"/>
                      <a:pt x="12545" y="5651"/>
                    </a:cubicBezTo>
                    <a:cubicBezTo>
                      <a:pt x="12645" y="5651"/>
                      <a:pt x="13093" y="5785"/>
                      <a:pt x="13175" y="5785"/>
                    </a:cubicBezTo>
                    <a:cubicBezTo>
                      <a:pt x="13482" y="5785"/>
                      <a:pt x="13634" y="4785"/>
                      <a:pt x="13737" y="4473"/>
                    </a:cubicBezTo>
                    <a:cubicBezTo>
                      <a:pt x="13933" y="3876"/>
                      <a:pt x="14329" y="3599"/>
                      <a:pt x="14712" y="3331"/>
                    </a:cubicBezTo>
                    <a:cubicBezTo>
                      <a:pt x="14886" y="3209"/>
                      <a:pt x="14895" y="3279"/>
                      <a:pt x="15382" y="2738"/>
                    </a:cubicBezTo>
                    <a:cubicBezTo>
                      <a:pt x="15649" y="2442"/>
                      <a:pt x="15820" y="2189"/>
                      <a:pt x="16098" y="2189"/>
                    </a:cubicBezTo>
                    <a:cubicBezTo>
                      <a:pt x="16220" y="2189"/>
                      <a:pt x="16920" y="2559"/>
                      <a:pt x="17086" y="2559"/>
                    </a:cubicBezTo>
                    <a:cubicBezTo>
                      <a:pt x="17223" y="2559"/>
                      <a:pt x="17511" y="2221"/>
                      <a:pt x="17511" y="2221"/>
                    </a:cubicBezTo>
                    <a:cubicBezTo>
                      <a:pt x="17701" y="2505"/>
                      <a:pt x="18327" y="3677"/>
                      <a:pt x="18833" y="3677"/>
                    </a:cubicBezTo>
                    <a:cubicBezTo>
                      <a:pt x="19199" y="3677"/>
                      <a:pt x="19397" y="3049"/>
                      <a:pt x="19627" y="2320"/>
                    </a:cubicBezTo>
                    <a:cubicBezTo>
                      <a:pt x="19721" y="2022"/>
                      <a:pt x="19818" y="1715"/>
                      <a:pt x="19932" y="1437"/>
                    </a:cubicBezTo>
                    <a:cubicBezTo>
                      <a:pt x="20452" y="181"/>
                      <a:pt x="21487" y="25"/>
                      <a:pt x="21582" y="0"/>
                    </a:cubicBezTo>
                    <a:cubicBezTo>
                      <a:pt x="21582" y="0"/>
                      <a:pt x="21337" y="1202"/>
                      <a:pt x="21168" y="1840"/>
                    </a:cubicBezTo>
                    <a:cubicBezTo>
                      <a:pt x="20888" y="2902"/>
                      <a:pt x="20573" y="3985"/>
                      <a:pt x="20518" y="5144"/>
                    </a:cubicBezTo>
                    <a:cubicBezTo>
                      <a:pt x="20509" y="5330"/>
                      <a:pt x="20511" y="5497"/>
                      <a:pt x="20513" y="5659"/>
                    </a:cubicBezTo>
                    <a:cubicBezTo>
                      <a:pt x="20520" y="6161"/>
                      <a:pt x="20526" y="6593"/>
                      <a:pt x="20175" y="7088"/>
                    </a:cubicBezTo>
                    <a:cubicBezTo>
                      <a:pt x="20031" y="7291"/>
                      <a:pt x="19837" y="7331"/>
                      <a:pt x="19666" y="7367"/>
                    </a:cubicBezTo>
                    <a:cubicBezTo>
                      <a:pt x="19431" y="7415"/>
                      <a:pt x="19284" y="7458"/>
                      <a:pt x="19220" y="7732"/>
                    </a:cubicBezTo>
                    <a:cubicBezTo>
                      <a:pt x="19105" y="8220"/>
                      <a:pt x="19325" y="8789"/>
                      <a:pt x="19519" y="9290"/>
                    </a:cubicBezTo>
                    <a:cubicBezTo>
                      <a:pt x="19598" y="9492"/>
                      <a:pt x="19672" y="9683"/>
                      <a:pt x="19724" y="9865"/>
                    </a:cubicBezTo>
                    <a:cubicBezTo>
                      <a:pt x="19969" y="10719"/>
                      <a:pt x="19893" y="11300"/>
                      <a:pt x="19806" y="11973"/>
                    </a:cubicBezTo>
                    <a:cubicBezTo>
                      <a:pt x="19773" y="12227"/>
                      <a:pt x="19738" y="12490"/>
                      <a:pt x="19717" y="12794"/>
                    </a:cubicBezTo>
                    <a:cubicBezTo>
                      <a:pt x="19699" y="13062"/>
                      <a:pt x="20016" y="14279"/>
                      <a:pt x="20158" y="14485"/>
                    </a:cubicBezTo>
                    <a:cubicBezTo>
                      <a:pt x="20530" y="15021"/>
                      <a:pt x="20540" y="15140"/>
                      <a:pt x="20429" y="15642"/>
                    </a:cubicBezTo>
                    <a:cubicBezTo>
                      <a:pt x="20409" y="15732"/>
                      <a:pt x="20386" y="15838"/>
                      <a:pt x="20361" y="15968"/>
                    </a:cubicBezTo>
                    <a:cubicBezTo>
                      <a:pt x="20319" y="16191"/>
                      <a:pt x="20444" y="16299"/>
                      <a:pt x="20741" y="16456"/>
                    </a:cubicBezTo>
                    <a:cubicBezTo>
                      <a:pt x="20835" y="16505"/>
                      <a:pt x="20923" y="16552"/>
                      <a:pt x="20989" y="16613"/>
                    </a:cubicBezTo>
                    <a:cubicBezTo>
                      <a:pt x="21127" y="16742"/>
                      <a:pt x="21223" y="17013"/>
                      <a:pt x="21250" y="17356"/>
                    </a:cubicBezTo>
                    <a:cubicBezTo>
                      <a:pt x="21283" y="17761"/>
                      <a:pt x="21217" y="18157"/>
                      <a:pt x="21081" y="18366"/>
                    </a:cubicBezTo>
                    <a:cubicBezTo>
                      <a:pt x="21026" y="18450"/>
                      <a:pt x="20690" y="18772"/>
                      <a:pt x="20662" y="18899"/>
                    </a:cubicBezTo>
                    <a:cubicBezTo>
                      <a:pt x="20631" y="19041"/>
                      <a:pt x="20662" y="19309"/>
                      <a:pt x="20693" y="19568"/>
                    </a:cubicBezTo>
                    <a:cubicBezTo>
                      <a:pt x="20751" y="20065"/>
                      <a:pt x="20823" y="20683"/>
                      <a:pt x="20481" y="20836"/>
                    </a:cubicBezTo>
                    <a:cubicBezTo>
                      <a:pt x="20431" y="20858"/>
                      <a:pt x="20111" y="20787"/>
                      <a:pt x="20016" y="20708"/>
                    </a:cubicBezTo>
                    <a:cubicBezTo>
                      <a:pt x="19976" y="20674"/>
                      <a:pt x="19935" y="20640"/>
                      <a:pt x="19892" y="20612"/>
                    </a:cubicBezTo>
                    <a:cubicBezTo>
                      <a:pt x="19815" y="20562"/>
                      <a:pt x="19222" y="20286"/>
                      <a:pt x="19128" y="20227"/>
                    </a:cubicBezTo>
                    <a:cubicBezTo>
                      <a:pt x="18737" y="19978"/>
                      <a:pt x="17961" y="19790"/>
                      <a:pt x="17549" y="19790"/>
                    </a:cubicBezTo>
                    <a:cubicBezTo>
                      <a:pt x="17096" y="19790"/>
                      <a:pt x="16851" y="19951"/>
                      <a:pt x="16801" y="20283"/>
                    </a:cubicBezTo>
                    <a:cubicBezTo>
                      <a:pt x="16785" y="20398"/>
                      <a:pt x="16744" y="21121"/>
                      <a:pt x="16471" y="21121"/>
                    </a:cubicBezTo>
                    <a:cubicBezTo>
                      <a:pt x="16382" y="21121"/>
                      <a:pt x="16269" y="21058"/>
                      <a:pt x="16095" y="20911"/>
                    </a:cubicBezTo>
                    <a:cubicBezTo>
                      <a:pt x="15792" y="20656"/>
                      <a:pt x="15401" y="20800"/>
                      <a:pt x="15005" y="21274"/>
                    </a:cubicBezTo>
                    <a:cubicBezTo>
                      <a:pt x="14734" y="21600"/>
                      <a:pt x="14372" y="21349"/>
                      <a:pt x="14061" y="21015"/>
                    </a:cubicBezTo>
                    <a:close/>
                  </a:path>
                </a:pathLst>
              </a:custGeom>
              <a:solidFill>
                <a:schemeClr val="bg1">
                  <a:lumMod val="95000"/>
                </a:schemeClr>
              </a:solidFill>
              <a:ln w="6350" cap="flat">
                <a:solidFill>
                  <a:schemeClr val="tx1">
                    <a:lumMod val="50000"/>
                    <a:lumOff val="50000"/>
                  </a:schemeClr>
                </a:solidFill>
                <a:prstDash val="solid"/>
                <a:miter lim="400000"/>
              </a:ln>
              <a:effectLst/>
            </p:spPr>
            <p:txBody>
              <a:bodyPr wrap="square" lIns="0" tIns="0" rIns="0" bIns="0" numCol="1" anchor="ctr">
                <a:noAutofit/>
              </a:bodyPr>
              <a:lstStyle/>
              <a:p>
                <a:pPr hangingPunct="1"/>
                <a:endParaRPr sz="1200">
                  <a:solidFill>
                    <a:sysClr val="windowText" lastClr="000000"/>
                  </a:solidFill>
                  <a:latin typeface="+mj-lt"/>
                  <a:ea typeface="Gill Sans"/>
                  <a:cs typeface="Gill Sans"/>
                  <a:sym typeface="Gill Sans"/>
                </a:endParaRPr>
              </a:p>
            </p:txBody>
          </p:sp>
          <p:sp>
            <p:nvSpPr>
              <p:cNvPr id="78" name="Shape 38">
                <a:extLst>
                  <a:ext uri="{FF2B5EF4-FFF2-40B4-BE49-F238E27FC236}">
                    <a16:creationId xmlns:a16="http://schemas.microsoft.com/office/drawing/2014/main" id="{728BBE93-EE64-AA42-27C8-9DCD9CDF2D7A}"/>
                  </a:ext>
                </a:extLst>
              </p:cNvPr>
              <p:cNvSpPr/>
              <p:nvPr/>
            </p:nvSpPr>
            <p:spPr>
              <a:xfrm>
                <a:off x="277041" y="1694882"/>
                <a:ext cx="1694065" cy="2092875"/>
              </a:xfrm>
              <a:custGeom>
                <a:avLst/>
                <a:gdLst/>
                <a:ahLst/>
                <a:cxnLst>
                  <a:cxn ang="0">
                    <a:pos x="wd2" y="hd2"/>
                  </a:cxn>
                  <a:cxn ang="5400000">
                    <a:pos x="wd2" y="hd2"/>
                  </a:cxn>
                  <a:cxn ang="10800000">
                    <a:pos x="wd2" y="hd2"/>
                  </a:cxn>
                  <a:cxn ang="16200000">
                    <a:pos x="wd2" y="hd2"/>
                  </a:cxn>
                </a:cxnLst>
                <a:rect l="0" t="0" r="r" b="b"/>
                <a:pathLst>
                  <a:path w="21531" h="21600" extrusionOk="0">
                    <a:moveTo>
                      <a:pt x="20137" y="9732"/>
                    </a:moveTo>
                    <a:cubicBezTo>
                      <a:pt x="20147" y="9896"/>
                      <a:pt x="20215" y="10110"/>
                      <a:pt x="20285" y="10273"/>
                    </a:cubicBezTo>
                    <a:cubicBezTo>
                      <a:pt x="20338" y="10394"/>
                      <a:pt x="20392" y="10520"/>
                      <a:pt x="20421" y="10652"/>
                    </a:cubicBezTo>
                    <a:cubicBezTo>
                      <a:pt x="20470" y="10869"/>
                      <a:pt x="20416" y="11072"/>
                      <a:pt x="20364" y="11269"/>
                    </a:cubicBezTo>
                    <a:cubicBezTo>
                      <a:pt x="20310" y="11470"/>
                      <a:pt x="20260" y="11660"/>
                      <a:pt x="20311" y="11864"/>
                    </a:cubicBezTo>
                    <a:cubicBezTo>
                      <a:pt x="20433" y="12344"/>
                      <a:pt x="20359" y="12595"/>
                      <a:pt x="20161" y="13052"/>
                    </a:cubicBezTo>
                    <a:cubicBezTo>
                      <a:pt x="20098" y="13197"/>
                      <a:pt x="20165" y="13360"/>
                      <a:pt x="20236" y="13533"/>
                    </a:cubicBezTo>
                    <a:cubicBezTo>
                      <a:pt x="20304" y="13698"/>
                      <a:pt x="20374" y="13868"/>
                      <a:pt x="20342" y="14046"/>
                    </a:cubicBezTo>
                    <a:cubicBezTo>
                      <a:pt x="20282" y="14380"/>
                      <a:pt x="20039" y="14676"/>
                      <a:pt x="19804" y="14962"/>
                    </a:cubicBezTo>
                    <a:cubicBezTo>
                      <a:pt x="19706" y="15082"/>
                      <a:pt x="19613" y="15195"/>
                      <a:pt x="19536" y="15308"/>
                    </a:cubicBezTo>
                    <a:cubicBezTo>
                      <a:pt x="19205" y="15790"/>
                      <a:pt x="19197" y="16228"/>
                      <a:pt x="19187" y="16734"/>
                    </a:cubicBezTo>
                    <a:cubicBezTo>
                      <a:pt x="19185" y="16829"/>
                      <a:pt x="19184" y="16927"/>
                      <a:pt x="19180" y="17027"/>
                    </a:cubicBezTo>
                    <a:cubicBezTo>
                      <a:pt x="19149" y="17795"/>
                      <a:pt x="18780" y="17976"/>
                      <a:pt x="17909" y="18113"/>
                    </a:cubicBezTo>
                    <a:cubicBezTo>
                      <a:pt x="17502" y="18178"/>
                      <a:pt x="17542" y="18591"/>
                      <a:pt x="17624" y="19045"/>
                    </a:cubicBezTo>
                    <a:cubicBezTo>
                      <a:pt x="17639" y="19125"/>
                      <a:pt x="17652" y="19201"/>
                      <a:pt x="17658" y="19264"/>
                    </a:cubicBezTo>
                    <a:cubicBezTo>
                      <a:pt x="17703" y="19709"/>
                      <a:pt x="17426" y="19974"/>
                      <a:pt x="17158" y="20232"/>
                    </a:cubicBezTo>
                    <a:cubicBezTo>
                      <a:pt x="16916" y="20464"/>
                      <a:pt x="16687" y="20683"/>
                      <a:pt x="16661" y="21037"/>
                    </a:cubicBezTo>
                    <a:cubicBezTo>
                      <a:pt x="16658" y="21086"/>
                      <a:pt x="16643" y="21338"/>
                      <a:pt x="16643" y="21338"/>
                    </a:cubicBezTo>
                    <a:cubicBezTo>
                      <a:pt x="16643" y="21338"/>
                      <a:pt x="16383" y="21415"/>
                      <a:pt x="16278" y="21452"/>
                    </a:cubicBezTo>
                    <a:cubicBezTo>
                      <a:pt x="16074" y="21525"/>
                      <a:pt x="15863" y="21600"/>
                      <a:pt x="15656" y="21600"/>
                    </a:cubicBezTo>
                    <a:cubicBezTo>
                      <a:pt x="15478" y="21600"/>
                      <a:pt x="15324" y="21542"/>
                      <a:pt x="15199" y="21429"/>
                    </a:cubicBezTo>
                    <a:cubicBezTo>
                      <a:pt x="14858" y="21121"/>
                      <a:pt x="14677" y="20716"/>
                      <a:pt x="14501" y="20325"/>
                    </a:cubicBezTo>
                    <a:cubicBezTo>
                      <a:pt x="14434" y="20176"/>
                      <a:pt x="13738" y="18364"/>
                      <a:pt x="12488" y="18302"/>
                    </a:cubicBezTo>
                    <a:cubicBezTo>
                      <a:pt x="12488" y="18302"/>
                      <a:pt x="11451" y="18328"/>
                      <a:pt x="10968" y="17929"/>
                    </a:cubicBezTo>
                    <a:cubicBezTo>
                      <a:pt x="10727" y="17730"/>
                      <a:pt x="10659" y="17458"/>
                      <a:pt x="10600" y="17190"/>
                    </a:cubicBezTo>
                    <a:cubicBezTo>
                      <a:pt x="10560" y="17007"/>
                      <a:pt x="10521" y="16834"/>
                      <a:pt x="10429" y="16688"/>
                    </a:cubicBezTo>
                    <a:cubicBezTo>
                      <a:pt x="10304" y="16492"/>
                      <a:pt x="10130" y="16364"/>
                      <a:pt x="9945" y="16228"/>
                    </a:cubicBezTo>
                    <a:cubicBezTo>
                      <a:pt x="9797" y="16120"/>
                      <a:pt x="9644" y="16007"/>
                      <a:pt x="9518" y="15857"/>
                    </a:cubicBezTo>
                    <a:cubicBezTo>
                      <a:pt x="9388" y="15703"/>
                      <a:pt x="9332" y="15513"/>
                      <a:pt x="9278" y="15329"/>
                    </a:cubicBezTo>
                    <a:cubicBezTo>
                      <a:pt x="9213" y="15114"/>
                      <a:pt x="9153" y="14910"/>
                      <a:pt x="8986" y="14775"/>
                    </a:cubicBezTo>
                    <a:cubicBezTo>
                      <a:pt x="8577" y="14444"/>
                      <a:pt x="8077" y="14175"/>
                      <a:pt x="7577" y="14017"/>
                    </a:cubicBezTo>
                    <a:cubicBezTo>
                      <a:pt x="7425" y="13969"/>
                      <a:pt x="7261" y="14023"/>
                      <a:pt x="7071" y="14091"/>
                    </a:cubicBezTo>
                    <a:cubicBezTo>
                      <a:pt x="6937" y="14140"/>
                      <a:pt x="6798" y="14190"/>
                      <a:pt x="6658" y="14190"/>
                    </a:cubicBezTo>
                    <a:cubicBezTo>
                      <a:pt x="6503" y="14190"/>
                      <a:pt x="6375" y="14131"/>
                      <a:pt x="6266" y="14010"/>
                    </a:cubicBezTo>
                    <a:cubicBezTo>
                      <a:pt x="6082" y="13803"/>
                      <a:pt x="5513" y="13501"/>
                      <a:pt x="5344" y="13397"/>
                    </a:cubicBezTo>
                    <a:cubicBezTo>
                      <a:pt x="5175" y="13295"/>
                      <a:pt x="5065" y="13152"/>
                      <a:pt x="4958" y="13013"/>
                    </a:cubicBezTo>
                    <a:cubicBezTo>
                      <a:pt x="4839" y="12860"/>
                      <a:pt x="4727" y="12715"/>
                      <a:pt x="4548" y="12639"/>
                    </a:cubicBezTo>
                    <a:cubicBezTo>
                      <a:pt x="4001" y="12411"/>
                      <a:pt x="3806" y="11988"/>
                      <a:pt x="3653" y="11576"/>
                    </a:cubicBezTo>
                    <a:cubicBezTo>
                      <a:pt x="3587" y="11398"/>
                      <a:pt x="3581" y="11221"/>
                      <a:pt x="3575" y="11050"/>
                    </a:cubicBezTo>
                    <a:cubicBezTo>
                      <a:pt x="3565" y="10757"/>
                      <a:pt x="3556" y="10504"/>
                      <a:pt x="3263" y="10299"/>
                    </a:cubicBezTo>
                    <a:cubicBezTo>
                      <a:pt x="2227" y="9577"/>
                      <a:pt x="1804" y="8357"/>
                      <a:pt x="1644" y="7695"/>
                    </a:cubicBezTo>
                    <a:cubicBezTo>
                      <a:pt x="1565" y="7372"/>
                      <a:pt x="1165" y="7163"/>
                      <a:pt x="778" y="6961"/>
                    </a:cubicBezTo>
                    <a:cubicBezTo>
                      <a:pt x="402" y="6764"/>
                      <a:pt x="46" y="6579"/>
                      <a:pt x="4" y="6291"/>
                    </a:cubicBezTo>
                    <a:cubicBezTo>
                      <a:pt x="-25" y="6097"/>
                      <a:pt x="98" y="5885"/>
                      <a:pt x="381" y="5644"/>
                    </a:cubicBezTo>
                    <a:cubicBezTo>
                      <a:pt x="782" y="5301"/>
                      <a:pt x="2273" y="4231"/>
                      <a:pt x="2272" y="3406"/>
                    </a:cubicBezTo>
                    <a:cubicBezTo>
                      <a:pt x="2272" y="3341"/>
                      <a:pt x="2253" y="3314"/>
                      <a:pt x="2211" y="3208"/>
                    </a:cubicBezTo>
                    <a:cubicBezTo>
                      <a:pt x="2211" y="3208"/>
                      <a:pt x="2667" y="3231"/>
                      <a:pt x="2980" y="3344"/>
                    </a:cubicBezTo>
                    <a:cubicBezTo>
                      <a:pt x="3092" y="3385"/>
                      <a:pt x="3191" y="3357"/>
                      <a:pt x="3305" y="3229"/>
                    </a:cubicBezTo>
                    <a:cubicBezTo>
                      <a:pt x="3379" y="3144"/>
                      <a:pt x="3472" y="3039"/>
                      <a:pt x="3634" y="3039"/>
                    </a:cubicBezTo>
                    <a:cubicBezTo>
                      <a:pt x="3835" y="3039"/>
                      <a:pt x="3968" y="3168"/>
                      <a:pt x="4072" y="3268"/>
                    </a:cubicBezTo>
                    <a:cubicBezTo>
                      <a:pt x="4205" y="3395"/>
                      <a:pt x="4277" y="3423"/>
                      <a:pt x="4402" y="3337"/>
                    </a:cubicBezTo>
                    <a:cubicBezTo>
                      <a:pt x="5405" y="2654"/>
                      <a:pt x="5887" y="2634"/>
                      <a:pt x="6314" y="2812"/>
                    </a:cubicBezTo>
                    <a:cubicBezTo>
                      <a:pt x="6643" y="2948"/>
                      <a:pt x="6805" y="2882"/>
                      <a:pt x="7196" y="2882"/>
                    </a:cubicBezTo>
                    <a:cubicBezTo>
                      <a:pt x="7357" y="2882"/>
                      <a:pt x="7536" y="2914"/>
                      <a:pt x="7710" y="2946"/>
                    </a:cubicBezTo>
                    <a:cubicBezTo>
                      <a:pt x="7884" y="2977"/>
                      <a:pt x="8064" y="3010"/>
                      <a:pt x="8226" y="3010"/>
                    </a:cubicBezTo>
                    <a:cubicBezTo>
                      <a:pt x="8479" y="3010"/>
                      <a:pt x="8674" y="2863"/>
                      <a:pt x="8580" y="2644"/>
                    </a:cubicBezTo>
                    <a:cubicBezTo>
                      <a:pt x="8523" y="2511"/>
                      <a:pt x="8459" y="2362"/>
                      <a:pt x="8557" y="2226"/>
                    </a:cubicBezTo>
                    <a:cubicBezTo>
                      <a:pt x="8692" y="2039"/>
                      <a:pt x="9013" y="1895"/>
                      <a:pt x="9324" y="1755"/>
                    </a:cubicBezTo>
                    <a:cubicBezTo>
                      <a:pt x="9530" y="1663"/>
                      <a:pt x="9725" y="1575"/>
                      <a:pt x="9851" y="1483"/>
                    </a:cubicBezTo>
                    <a:cubicBezTo>
                      <a:pt x="10213" y="1218"/>
                      <a:pt x="10576" y="1089"/>
                      <a:pt x="10961" y="1089"/>
                    </a:cubicBezTo>
                    <a:cubicBezTo>
                      <a:pt x="11045" y="1089"/>
                      <a:pt x="11131" y="1095"/>
                      <a:pt x="11216" y="1108"/>
                    </a:cubicBezTo>
                    <a:cubicBezTo>
                      <a:pt x="11543" y="1156"/>
                      <a:pt x="11740" y="1302"/>
                      <a:pt x="11931" y="1444"/>
                    </a:cubicBezTo>
                    <a:cubicBezTo>
                      <a:pt x="12019" y="1510"/>
                      <a:pt x="12323" y="1769"/>
                      <a:pt x="12459" y="1730"/>
                    </a:cubicBezTo>
                    <a:cubicBezTo>
                      <a:pt x="12563" y="1700"/>
                      <a:pt x="12558" y="1211"/>
                      <a:pt x="12615" y="1115"/>
                    </a:cubicBezTo>
                    <a:cubicBezTo>
                      <a:pt x="12716" y="945"/>
                      <a:pt x="12864" y="840"/>
                      <a:pt x="12997" y="729"/>
                    </a:cubicBezTo>
                    <a:cubicBezTo>
                      <a:pt x="13412" y="381"/>
                      <a:pt x="13372" y="140"/>
                      <a:pt x="13372" y="140"/>
                    </a:cubicBezTo>
                    <a:cubicBezTo>
                      <a:pt x="13372" y="140"/>
                      <a:pt x="13677" y="174"/>
                      <a:pt x="13760" y="174"/>
                    </a:cubicBezTo>
                    <a:cubicBezTo>
                      <a:pt x="13925" y="174"/>
                      <a:pt x="14065" y="144"/>
                      <a:pt x="14178" y="85"/>
                    </a:cubicBezTo>
                    <a:cubicBezTo>
                      <a:pt x="14288" y="27"/>
                      <a:pt x="14378" y="0"/>
                      <a:pt x="14462" y="0"/>
                    </a:cubicBezTo>
                    <a:cubicBezTo>
                      <a:pt x="14607" y="0"/>
                      <a:pt x="14690" y="80"/>
                      <a:pt x="14764" y="150"/>
                    </a:cubicBezTo>
                    <a:cubicBezTo>
                      <a:pt x="14822" y="206"/>
                      <a:pt x="14877" y="258"/>
                      <a:pt x="14964" y="286"/>
                    </a:cubicBezTo>
                    <a:cubicBezTo>
                      <a:pt x="14994" y="286"/>
                      <a:pt x="15105" y="274"/>
                      <a:pt x="15424" y="119"/>
                    </a:cubicBezTo>
                    <a:lnTo>
                      <a:pt x="15535" y="65"/>
                    </a:lnTo>
                    <a:cubicBezTo>
                      <a:pt x="15535" y="65"/>
                      <a:pt x="15607" y="306"/>
                      <a:pt x="15618" y="378"/>
                    </a:cubicBezTo>
                    <a:cubicBezTo>
                      <a:pt x="15645" y="564"/>
                      <a:pt x="15575" y="729"/>
                      <a:pt x="15507" y="888"/>
                    </a:cubicBezTo>
                    <a:cubicBezTo>
                      <a:pt x="15457" y="1005"/>
                      <a:pt x="15411" y="1116"/>
                      <a:pt x="15401" y="1232"/>
                    </a:cubicBezTo>
                    <a:cubicBezTo>
                      <a:pt x="15394" y="1316"/>
                      <a:pt x="15442" y="1341"/>
                      <a:pt x="15589" y="1341"/>
                    </a:cubicBezTo>
                    <a:cubicBezTo>
                      <a:pt x="15695" y="1341"/>
                      <a:pt x="15831" y="1324"/>
                      <a:pt x="15974" y="1306"/>
                    </a:cubicBezTo>
                    <a:cubicBezTo>
                      <a:pt x="16141" y="1284"/>
                      <a:pt x="16315" y="1263"/>
                      <a:pt x="16478" y="1263"/>
                    </a:cubicBezTo>
                    <a:cubicBezTo>
                      <a:pt x="16798" y="1263"/>
                      <a:pt x="16997" y="1352"/>
                      <a:pt x="17084" y="1535"/>
                    </a:cubicBezTo>
                    <a:cubicBezTo>
                      <a:pt x="17157" y="1689"/>
                      <a:pt x="17803" y="1984"/>
                      <a:pt x="18124" y="2084"/>
                    </a:cubicBezTo>
                    <a:cubicBezTo>
                      <a:pt x="18297" y="2138"/>
                      <a:pt x="18294" y="2116"/>
                      <a:pt x="18505" y="2050"/>
                    </a:cubicBezTo>
                    <a:cubicBezTo>
                      <a:pt x="18597" y="2021"/>
                      <a:pt x="18691" y="1992"/>
                      <a:pt x="18796" y="1992"/>
                    </a:cubicBezTo>
                    <a:cubicBezTo>
                      <a:pt x="18942" y="1992"/>
                      <a:pt x="19075" y="2052"/>
                      <a:pt x="19202" y="2176"/>
                    </a:cubicBezTo>
                    <a:cubicBezTo>
                      <a:pt x="19253" y="2226"/>
                      <a:pt x="19301" y="2283"/>
                      <a:pt x="19348" y="2338"/>
                    </a:cubicBezTo>
                    <a:cubicBezTo>
                      <a:pt x="19664" y="2711"/>
                      <a:pt x="19706" y="2676"/>
                      <a:pt x="19978" y="2696"/>
                    </a:cubicBezTo>
                    <a:cubicBezTo>
                      <a:pt x="20191" y="2712"/>
                      <a:pt x="20375" y="2725"/>
                      <a:pt x="20437" y="3029"/>
                    </a:cubicBezTo>
                    <a:cubicBezTo>
                      <a:pt x="20476" y="3214"/>
                      <a:pt x="20551" y="3227"/>
                      <a:pt x="20718" y="3256"/>
                    </a:cubicBezTo>
                    <a:cubicBezTo>
                      <a:pt x="20803" y="3272"/>
                      <a:pt x="20901" y="3289"/>
                      <a:pt x="21008" y="3333"/>
                    </a:cubicBezTo>
                    <a:cubicBezTo>
                      <a:pt x="21453" y="3515"/>
                      <a:pt x="21575" y="4079"/>
                      <a:pt x="21517" y="4402"/>
                    </a:cubicBezTo>
                    <a:cubicBezTo>
                      <a:pt x="21482" y="4599"/>
                      <a:pt x="21398" y="4783"/>
                      <a:pt x="21315" y="4962"/>
                    </a:cubicBezTo>
                    <a:cubicBezTo>
                      <a:pt x="21234" y="5140"/>
                      <a:pt x="21157" y="5308"/>
                      <a:pt x="21123" y="5488"/>
                    </a:cubicBezTo>
                    <a:cubicBezTo>
                      <a:pt x="21075" y="5747"/>
                      <a:pt x="21088" y="5993"/>
                      <a:pt x="21102" y="6255"/>
                    </a:cubicBezTo>
                    <a:cubicBezTo>
                      <a:pt x="21110" y="6419"/>
                      <a:pt x="21119" y="6588"/>
                      <a:pt x="21111" y="6759"/>
                    </a:cubicBezTo>
                    <a:cubicBezTo>
                      <a:pt x="21092" y="7183"/>
                      <a:pt x="20510" y="7287"/>
                      <a:pt x="19996" y="7378"/>
                    </a:cubicBezTo>
                    <a:cubicBezTo>
                      <a:pt x="19676" y="7435"/>
                      <a:pt x="19344" y="7494"/>
                      <a:pt x="19179" y="7619"/>
                    </a:cubicBezTo>
                    <a:cubicBezTo>
                      <a:pt x="19126" y="7659"/>
                      <a:pt x="19069" y="7719"/>
                      <a:pt x="19096" y="7775"/>
                    </a:cubicBezTo>
                    <a:cubicBezTo>
                      <a:pt x="19175" y="7938"/>
                      <a:pt x="19425" y="7898"/>
                      <a:pt x="19526" y="7898"/>
                    </a:cubicBezTo>
                    <a:cubicBezTo>
                      <a:pt x="19654" y="7898"/>
                      <a:pt x="19741" y="7929"/>
                      <a:pt x="19786" y="7991"/>
                    </a:cubicBezTo>
                    <a:cubicBezTo>
                      <a:pt x="19868" y="8108"/>
                      <a:pt x="19727" y="8307"/>
                      <a:pt x="19628" y="8447"/>
                    </a:cubicBezTo>
                    <a:cubicBezTo>
                      <a:pt x="19541" y="8586"/>
                      <a:pt x="19622" y="8744"/>
                      <a:pt x="19811" y="8921"/>
                    </a:cubicBezTo>
                    <a:cubicBezTo>
                      <a:pt x="19906" y="9010"/>
                      <a:pt x="20004" y="9101"/>
                      <a:pt x="20051" y="9201"/>
                    </a:cubicBezTo>
                    <a:cubicBezTo>
                      <a:pt x="20125" y="9357"/>
                      <a:pt x="20132" y="9577"/>
                      <a:pt x="20137" y="9732"/>
                    </a:cubicBezTo>
                    <a:close/>
                  </a:path>
                </a:pathLst>
              </a:custGeom>
              <a:solidFill>
                <a:schemeClr val="bg1">
                  <a:lumMod val="95000"/>
                </a:schemeClr>
              </a:solidFill>
              <a:ln w="6350" cap="flat">
                <a:solidFill>
                  <a:schemeClr val="tx1">
                    <a:lumMod val="50000"/>
                    <a:lumOff val="50000"/>
                  </a:schemeClr>
                </a:solidFill>
                <a:prstDash val="solid"/>
                <a:miter lim="400000"/>
              </a:ln>
              <a:effectLst/>
            </p:spPr>
            <p:txBody>
              <a:bodyPr wrap="square" lIns="0" tIns="0" rIns="0" bIns="0" numCol="1" anchor="ctr">
                <a:noAutofit/>
              </a:bodyPr>
              <a:lstStyle/>
              <a:p>
                <a:pPr hangingPunct="1"/>
                <a:endParaRPr sz="1200">
                  <a:solidFill>
                    <a:sysClr val="windowText" lastClr="000000"/>
                  </a:solidFill>
                  <a:latin typeface="+mj-lt"/>
                  <a:ea typeface="Gill Sans"/>
                  <a:cs typeface="Gill Sans"/>
                  <a:sym typeface="Gill Sans"/>
                </a:endParaRPr>
              </a:p>
            </p:txBody>
          </p:sp>
          <p:sp>
            <p:nvSpPr>
              <p:cNvPr id="79" name="Shape 39">
                <a:extLst>
                  <a:ext uri="{FF2B5EF4-FFF2-40B4-BE49-F238E27FC236}">
                    <a16:creationId xmlns:a16="http://schemas.microsoft.com/office/drawing/2014/main" id="{E0249946-5BC4-003B-3100-C712B223E409}"/>
                  </a:ext>
                </a:extLst>
              </p:cNvPr>
              <p:cNvSpPr/>
              <p:nvPr/>
            </p:nvSpPr>
            <p:spPr>
              <a:xfrm>
                <a:off x="3201370" y="2211051"/>
                <a:ext cx="1805865" cy="1648132"/>
              </a:xfrm>
              <a:custGeom>
                <a:avLst/>
                <a:gdLst/>
                <a:ahLst/>
                <a:cxnLst>
                  <a:cxn ang="0">
                    <a:pos x="wd2" y="hd2"/>
                  </a:cxn>
                  <a:cxn ang="5400000">
                    <a:pos x="wd2" y="hd2"/>
                  </a:cxn>
                  <a:cxn ang="10800000">
                    <a:pos x="wd2" y="hd2"/>
                  </a:cxn>
                  <a:cxn ang="16200000">
                    <a:pos x="wd2" y="hd2"/>
                  </a:cxn>
                </a:cxnLst>
                <a:rect l="0" t="0" r="r" b="b"/>
                <a:pathLst>
                  <a:path w="21539" h="21600" extrusionOk="0">
                    <a:moveTo>
                      <a:pt x="9872" y="21600"/>
                    </a:moveTo>
                    <a:cubicBezTo>
                      <a:pt x="9705" y="21458"/>
                      <a:pt x="9550" y="21292"/>
                      <a:pt x="9397" y="21093"/>
                    </a:cubicBezTo>
                    <a:cubicBezTo>
                      <a:pt x="9143" y="20761"/>
                      <a:pt x="8929" y="20563"/>
                      <a:pt x="8526" y="20460"/>
                    </a:cubicBezTo>
                    <a:cubicBezTo>
                      <a:pt x="8372" y="20421"/>
                      <a:pt x="8278" y="20344"/>
                      <a:pt x="8249" y="20230"/>
                    </a:cubicBezTo>
                    <a:cubicBezTo>
                      <a:pt x="8184" y="19979"/>
                      <a:pt x="8474" y="19662"/>
                      <a:pt x="8754" y="19355"/>
                    </a:cubicBezTo>
                    <a:cubicBezTo>
                      <a:pt x="8893" y="19204"/>
                      <a:pt x="9065" y="19015"/>
                      <a:pt x="9080" y="18940"/>
                    </a:cubicBezTo>
                    <a:cubicBezTo>
                      <a:pt x="9163" y="18510"/>
                      <a:pt x="9293" y="18391"/>
                      <a:pt x="9684" y="18385"/>
                    </a:cubicBezTo>
                    <a:cubicBezTo>
                      <a:pt x="9783" y="18384"/>
                      <a:pt x="9820" y="18333"/>
                      <a:pt x="9763" y="18179"/>
                    </a:cubicBezTo>
                    <a:cubicBezTo>
                      <a:pt x="9597" y="17732"/>
                      <a:pt x="9360" y="17478"/>
                      <a:pt x="9015" y="17380"/>
                    </a:cubicBezTo>
                    <a:cubicBezTo>
                      <a:pt x="8782" y="17314"/>
                      <a:pt x="8545" y="17313"/>
                      <a:pt x="8293" y="17312"/>
                    </a:cubicBezTo>
                    <a:cubicBezTo>
                      <a:pt x="8030" y="17310"/>
                      <a:pt x="7758" y="17309"/>
                      <a:pt x="7491" y="17226"/>
                    </a:cubicBezTo>
                    <a:cubicBezTo>
                      <a:pt x="7144" y="17119"/>
                      <a:pt x="6877" y="16876"/>
                      <a:pt x="6618" y="16641"/>
                    </a:cubicBezTo>
                    <a:cubicBezTo>
                      <a:pt x="6543" y="16574"/>
                      <a:pt x="6349" y="16406"/>
                      <a:pt x="6349" y="16406"/>
                    </a:cubicBezTo>
                    <a:cubicBezTo>
                      <a:pt x="6351" y="16353"/>
                      <a:pt x="6460" y="15632"/>
                      <a:pt x="6201" y="15267"/>
                    </a:cubicBezTo>
                    <a:cubicBezTo>
                      <a:pt x="6049" y="15054"/>
                      <a:pt x="5702" y="15118"/>
                      <a:pt x="5540" y="15172"/>
                    </a:cubicBezTo>
                    <a:cubicBezTo>
                      <a:pt x="5277" y="15258"/>
                      <a:pt x="5081" y="15287"/>
                      <a:pt x="4863" y="15162"/>
                    </a:cubicBezTo>
                    <a:cubicBezTo>
                      <a:pt x="4432" y="14915"/>
                      <a:pt x="4140" y="15056"/>
                      <a:pt x="3710" y="15013"/>
                    </a:cubicBezTo>
                    <a:cubicBezTo>
                      <a:pt x="3279" y="14971"/>
                      <a:pt x="2654" y="14654"/>
                      <a:pt x="2775" y="14037"/>
                    </a:cubicBezTo>
                    <a:cubicBezTo>
                      <a:pt x="2811" y="13857"/>
                      <a:pt x="2819" y="13815"/>
                      <a:pt x="2650" y="13770"/>
                    </a:cubicBezTo>
                    <a:cubicBezTo>
                      <a:pt x="2479" y="13727"/>
                      <a:pt x="2173" y="13539"/>
                      <a:pt x="2133" y="13516"/>
                    </a:cubicBezTo>
                    <a:cubicBezTo>
                      <a:pt x="2031" y="13458"/>
                      <a:pt x="1916" y="13432"/>
                      <a:pt x="1761" y="13432"/>
                    </a:cubicBezTo>
                    <a:cubicBezTo>
                      <a:pt x="1520" y="13432"/>
                      <a:pt x="1154" y="13500"/>
                      <a:pt x="896" y="13405"/>
                    </a:cubicBezTo>
                    <a:cubicBezTo>
                      <a:pt x="126" y="13122"/>
                      <a:pt x="4" y="12038"/>
                      <a:pt x="0" y="11416"/>
                    </a:cubicBezTo>
                    <a:cubicBezTo>
                      <a:pt x="-6" y="10659"/>
                      <a:pt x="58" y="10004"/>
                      <a:pt x="202" y="9357"/>
                    </a:cubicBezTo>
                    <a:cubicBezTo>
                      <a:pt x="237" y="9199"/>
                      <a:pt x="246" y="9025"/>
                      <a:pt x="254" y="8858"/>
                    </a:cubicBezTo>
                    <a:cubicBezTo>
                      <a:pt x="269" y="8552"/>
                      <a:pt x="284" y="8236"/>
                      <a:pt x="457" y="7965"/>
                    </a:cubicBezTo>
                    <a:cubicBezTo>
                      <a:pt x="596" y="7748"/>
                      <a:pt x="610" y="7445"/>
                      <a:pt x="623" y="7152"/>
                    </a:cubicBezTo>
                    <a:cubicBezTo>
                      <a:pt x="640" y="6772"/>
                      <a:pt x="644" y="6556"/>
                      <a:pt x="937" y="6402"/>
                    </a:cubicBezTo>
                    <a:cubicBezTo>
                      <a:pt x="1026" y="6355"/>
                      <a:pt x="1143" y="6293"/>
                      <a:pt x="1039" y="6180"/>
                    </a:cubicBezTo>
                    <a:cubicBezTo>
                      <a:pt x="958" y="6092"/>
                      <a:pt x="856" y="5959"/>
                      <a:pt x="904" y="5830"/>
                    </a:cubicBezTo>
                    <a:cubicBezTo>
                      <a:pt x="952" y="5702"/>
                      <a:pt x="1111" y="5687"/>
                      <a:pt x="1227" y="5687"/>
                    </a:cubicBezTo>
                    <a:cubicBezTo>
                      <a:pt x="1608" y="5687"/>
                      <a:pt x="1805" y="5792"/>
                      <a:pt x="2315" y="5748"/>
                    </a:cubicBezTo>
                    <a:cubicBezTo>
                      <a:pt x="2589" y="5724"/>
                      <a:pt x="2944" y="5688"/>
                      <a:pt x="3193" y="5831"/>
                    </a:cubicBezTo>
                    <a:cubicBezTo>
                      <a:pt x="3388" y="5944"/>
                      <a:pt x="3517" y="6009"/>
                      <a:pt x="3602" y="6009"/>
                    </a:cubicBezTo>
                    <a:cubicBezTo>
                      <a:pt x="3684" y="6009"/>
                      <a:pt x="3998" y="5677"/>
                      <a:pt x="4060" y="5615"/>
                    </a:cubicBezTo>
                    <a:cubicBezTo>
                      <a:pt x="4143" y="5531"/>
                      <a:pt x="5021" y="5133"/>
                      <a:pt x="4997" y="4837"/>
                    </a:cubicBezTo>
                    <a:cubicBezTo>
                      <a:pt x="4985" y="4688"/>
                      <a:pt x="4736" y="4545"/>
                      <a:pt x="4517" y="4419"/>
                    </a:cubicBezTo>
                    <a:cubicBezTo>
                      <a:pt x="4274" y="4280"/>
                      <a:pt x="4045" y="4148"/>
                      <a:pt x="3990" y="3952"/>
                    </a:cubicBezTo>
                    <a:cubicBezTo>
                      <a:pt x="3734" y="3037"/>
                      <a:pt x="5261" y="2130"/>
                      <a:pt x="5716" y="1954"/>
                    </a:cubicBezTo>
                    <a:cubicBezTo>
                      <a:pt x="5809" y="1918"/>
                      <a:pt x="6659" y="1625"/>
                      <a:pt x="6897" y="1422"/>
                    </a:cubicBezTo>
                    <a:cubicBezTo>
                      <a:pt x="7328" y="1056"/>
                      <a:pt x="7493" y="163"/>
                      <a:pt x="8590" y="0"/>
                    </a:cubicBezTo>
                    <a:cubicBezTo>
                      <a:pt x="9133" y="549"/>
                      <a:pt x="9398" y="431"/>
                      <a:pt x="10367" y="794"/>
                    </a:cubicBezTo>
                    <a:cubicBezTo>
                      <a:pt x="10930" y="1005"/>
                      <a:pt x="11513" y="1223"/>
                      <a:pt x="12055" y="1513"/>
                    </a:cubicBezTo>
                    <a:cubicBezTo>
                      <a:pt x="12242" y="1613"/>
                      <a:pt x="12375" y="1781"/>
                      <a:pt x="12503" y="1943"/>
                    </a:cubicBezTo>
                    <a:cubicBezTo>
                      <a:pt x="12755" y="2263"/>
                      <a:pt x="12873" y="2340"/>
                      <a:pt x="13107" y="2387"/>
                    </a:cubicBezTo>
                    <a:cubicBezTo>
                      <a:pt x="13310" y="2427"/>
                      <a:pt x="13589" y="2483"/>
                      <a:pt x="13673" y="2675"/>
                    </a:cubicBezTo>
                    <a:cubicBezTo>
                      <a:pt x="13699" y="2734"/>
                      <a:pt x="13717" y="2831"/>
                      <a:pt x="13655" y="2960"/>
                    </a:cubicBezTo>
                    <a:cubicBezTo>
                      <a:pt x="13521" y="3239"/>
                      <a:pt x="13877" y="3510"/>
                      <a:pt x="14245" y="3732"/>
                    </a:cubicBezTo>
                    <a:cubicBezTo>
                      <a:pt x="14407" y="3829"/>
                      <a:pt x="14569" y="3992"/>
                      <a:pt x="14804" y="3473"/>
                    </a:cubicBezTo>
                    <a:cubicBezTo>
                      <a:pt x="14879" y="3307"/>
                      <a:pt x="14964" y="3119"/>
                      <a:pt x="15108" y="3007"/>
                    </a:cubicBezTo>
                    <a:cubicBezTo>
                      <a:pt x="15202" y="2934"/>
                      <a:pt x="15309" y="2897"/>
                      <a:pt x="15425" y="2897"/>
                    </a:cubicBezTo>
                    <a:cubicBezTo>
                      <a:pt x="15689" y="2897"/>
                      <a:pt x="15957" y="3090"/>
                      <a:pt x="16173" y="3245"/>
                    </a:cubicBezTo>
                    <a:cubicBezTo>
                      <a:pt x="16401" y="3410"/>
                      <a:pt x="17227" y="3792"/>
                      <a:pt x="18052" y="3954"/>
                    </a:cubicBezTo>
                    <a:cubicBezTo>
                      <a:pt x="18491" y="4041"/>
                      <a:pt x="18803" y="4283"/>
                      <a:pt x="19094" y="4767"/>
                    </a:cubicBezTo>
                    <a:cubicBezTo>
                      <a:pt x="19419" y="5305"/>
                      <a:pt x="19658" y="5507"/>
                      <a:pt x="20207" y="5704"/>
                    </a:cubicBezTo>
                    <a:cubicBezTo>
                      <a:pt x="20335" y="5750"/>
                      <a:pt x="20461" y="5849"/>
                      <a:pt x="20594" y="5954"/>
                    </a:cubicBezTo>
                    <a:cubicBezTo>
                      <a:pt x="20765" y="6088"/>
                      <a:pt x="20977" y="6229"/>
                      <a:pt x="21136" y="6229"/>
                    </a:cubicBezTo>
                    <a:cubicBezTo>
                      <a:pt x="21164" y="6229"/>
                      <a:pt x="21194" y="6516"/>
                      <a:pt x="21066" y="6727"/>
                    </a:cubicBezTo>
                    <a:cubicBezTo>
                      <a:pt x="21007" y="6826"/>
                      <a:pt x="20961" y="6978"/>
                      <a:pt x="21016" y="7088"/>
                    </a:cubicBezTo>
                    <a:cubicBezTo>
                      <a:pt x="21066" y="7187"/>
                      <a:pt x="21196" y="7247"/>
                      <a:pt x="21382" y="7257"/>
                    </a:cubicBezTo>
                    <a:cubicBezTo>
                      <a:pt x="21445" y="7260"/>
                      <a:pt x="21495" y="7301"/>
                      <a:pt x="21520" y="7371"/>
                    </a:cubicBezTo>
                    <a:cubicBezTo>
                      <a:pt x="21594" y="7576"/>
                      <a:pt x="21422" y="8150"/>
                      <a:pt x="21344" y="8239"/>
                    </a:cubicBezTo>
                    <a:cubicBezTo>
                      <a:pt x="21237" y="8358"/>
                      <a:pt x="21119" y="8396"/>
                      <a:pt x="21023" y="8426"/>
                    </a:cubicBezTo>
                    <a:cubicBezTo>
                      <a:pt x="20885" y="8470"/>
                      <a:pt x="20848" y="8482"/>
                      <a:pt x="20885" y="8701"/>
                    </a:cubicBezTo>
                    <a:cubicBezTo>
                      <a:pt x="20928" y="8953"/>
                      <a:pt x="20920" y="9215"/>
                      <a:pt x="20912" y="9470"/>
                    </a:cubicBezTo>
                    <a:cubicBezTo>
                      <a:pt x="20906" y="9665"/>
                      <a:pt x="20941" y="10284"/>
                      <a:pt x="20954" y="10395"/>
                    </a:cubicBezTo>
                    <a:cubicBezTo>
                      <a:pt x="21042" y="11171"/>
                      <a:pt x="21125" y="11905"/>
                      <a:pt x="20286" y="12350"/>
                    </a:cubicBezTo>
                    <a:cubicBezTo>
                      <a:pt x="19944" y="12533"/>
                      <a:pt x="19740" y="12841"/>
                      <a:pt x="19539" y="13248"/>
                    </a:cubicBezTo>
                    <a:cubicBezTo>
                      <a:pt x="19280" y="13773"/>
                      <a:pt x="19701" y="13628"/>
                      <a:pt x="19701" y="13988"/>
                    </a:cubicBezTo>
                    <a:cubicBezTo>
                      <a:pt x="19683" y="14259"/>
                      <a:pt x="19502" y="14382"/>
                      <a:pt x="19342" y="14492"/>
                    </a:cubicBezTo>
                    <a:cubicBezTo>
                      <a:pt x="19202" y="14588"/>
                      <a:pt x="19081" y="14671"/>
                      <a:pt x="19062" y="14832"/>
                    </a:cubicBezTo>
                    <a:cubicBezTo>
                      <a:pt x="19045" y="14980"/>
                      <a:pt x="19334" y="15330"/>
                      <a:pt x="19358" y="15363"/>
                    </a:cubicBezTo>
                    <a:cubicBezTo>
                      <a:pt x="19479" y="15521"/>
                      <a:pt x="19530" y="15665"/>
                      <a:pt x="19514" y="15801"/>
                    </a:cubicBezTo>
                    <a:cubicBezTo>
                      <a:pt x="19491" y="15998"/>
                      <a:pt x="19337" y="16117"/>
                      <a:pt x="19201" y="16222"/>
                    </a:cubicBezTo>
                    <a:cubicBezTo>
                      <a:pt x="18989" y="16386"/>
                      <a:pt x="19161" y="16607"/>
                      <a:pt x="19287" y="16758"/>
                    </a:cubicBezTo>
                    <a:cubicBezTo>
                      <a:pt x="19370" y="16857"/>
                      <a:pt x="19456" y="16959"/>
                      <a:pt x="19499" y="17076"/>
                    </a:cubicBezTo>
                    <a:cubicBezTo>
                      <a:pt x="19657" y="17506"/>
                      <a:pt x="19265" y="17808"/>
                      <a:pt x="18979" y="18028"/>
                    </a:cubicBezTo>
                    <a:cubicBezTo>
                      <a:pt x="18789" y="18174"/>
                      <a:pt x="18742" y="18181"/>
                      <a:pt x="18687" y="18398"/>
                    </a:cubicBezTo>
                    <a:cubicBezTo>
                      <a:pt x="18595" y="18757"/>
                      <a:pt x="18374" y="18764"/>
                      <a:pt x="18190" y="18716"/>
                    </a:cubicBezTo>
                    <a:cubicBezTo>
                      <a:pt x="17961" y="18655"/>
                      <a:pt x="17933" y="18838"/>
                      <a:pt x="17840" y="19057"/>
                    </a:cubicBezTo>
                    <a:cubicBezTo>
                      <a:pt x="17701" y="19383"/>
                      <a:pt x="17297" y="19554"/>
                      <a:pt x="16971" y="19554"/>
                    </a:cubicBezTo>
                    <a:cubicBezTo>
                      <a:pt x="16780" y="19554"/>
                      <a:pt x="16664" y="19498"/>
                      <a:pt x="16532" y="19368"/>
                    </a:cubicBezTo>
                    <a:cubicBezTo>
                      <a:pt x="16351" y="19185"/>
                      <a:pt x="16276" y="19307"/>
                      <a:pt x="16180" y="19477"/>
                    </a:cubicBezTo>
                    <a:cubicBezTo>
                      <a:pt x="16070" y="19671"/>
                      <a:pt x="15427" y="20136"/>
                      <a:pt x="15293" y="19460"/>
                    </a:cubicBezTo>
                    <a:cubicBezTo>
                      <a:pt x="15221" y="19102"/>
                      <a:pt x="15081" y="19154"/>
                      <a:pt x="14672" y="19338"/>
                    </a:cubicBezTo>
                    <a:cubicBezTo>
                      <a:pt x="14488" y="19422"/>
                      <a:pt x="14306" y="19549"/>
                      <a:pt x="14130" y="19672"/>
                    </a:cubicBezTo>
                    <a:cubicBezTo>
                      <a:pt x="13903" y="19830"/>
                      <a:pt x="13668" y="19993"/>
                      <a:pt x="13414" y="20079"/>
                    </a:cubicBezTo>
                    <a:cubicBezTo>
                      <a:pt x="13201" y="20151"/>
                      <a:pt x="12678" y="20358"/>
                      <a:pt x="12416" y="20716"/>
                    </a:cubicBezTo>
                    <a:cubicBezTo>
                      <a:pt x="12304" y="20868"/>
                      <a:pt x="12149" y="21194"/>
                      <a:pt x="11763" y="21212"/>
                    </a:cubicBezTo>
                    <a:cubicBezTo>
                      <a:pt x="11555" y="21221"/>
                      <a:pt x="11372" y="21173"/>
                      <a:pt x="11104" y="21348"/>
                    </a:cubicBezTo>
                    <a:cubicBezTo>
                      <a:pt x="10895" y="21483"/>
                      <a:pt x="10654" y="21507"/>
                      <a:pt x="10420" y="21530"/>
                    </a:cubicBezTo>
                    <a:cubicBezTo>
                      <a:pt x="10254" y="21546"/>
                      <a:pt x="9872" y="21600"/>
                      <a:pt x="9872" y="21600"/>
                    </a:cubicBezTo>
                    <a:close/>
                  </a:path>
                </a:pathLst>
              </a:custGeom>
              <a:solidFill>
                <a:schemeClr val="bg1">
                  <a:lumMod val="95000"/>
                </a:schemeClr>
              </a:solidFill>
              <a:ln w="6350" cap="flat">
                <a:solidFill>
                  <a:schemeClr val="tx1">
                    <a:lumMod val="50000"/>
                    <a:lumOff val="50000"/>
                  </a:schemeClr>
                </a:solidFill>
                <a:prstDash val="solid"/>
                <a:miter lim="400000"/>
              </a:ln>
              <a:effectLst/>
            </p:spPr>
            <p:txBody>
              <a:bodyPr wrap="square" lIns="0" tIns="0" rIns="0" bIns="0" numCol="1" anchor="ctr">
                <a:noAutofit/>
              </a:bodyPr>
              <a:lstStyle/>
              <a:p>
                <a:pPr hangingPunct="1"/>
                <a:endParaRPr sz="1200">
                  <a:solidFill>
                    <a:sysClr val="windowText" lastClr="000000"/>
                  </a:solidFill>
                  <a:latin typeface="+mj-lt"/>
                  <a:ea typeface="Gill Sans"/>
                  <a:cs typeface="Gill Sans"/>
                  <a:sym typeface="Gill Sans"/>
                </a:endParaRPr>
              </a:p>
            </p:txBody>
          </p:sp>
          <p:sp>
            <p:nvSpPr>
              <p:cNvPr id="80" name="Shape 40">
                <a:extLst>
                  <a:ext uri="{FF2B5EF4-FFF2-40B4-BE49-F238E27FC236}">
                    <a16:creationId xmlns:a16="http://schemas.microsoft.com/office/drawing/2014/main" id="{E368DD23-C23D-5952-A2F3-9150667D9B6B}"/>
                  </a:ext>
                </a:extLst>
              </p:cNvPr>
              <p:cNvSpPr/>
              <p:nvPr/>
            </p:nvSpPr>
            <p:spPr>
              <a:xfrm>
                <a:off x="3986322" y="2596251"/>
                <a:ext cx="2512067" cy="1819584"/>
              </a:xfrm>
              <a:custGeom>
                <a:avLst/>
                <a:gdLst/>
                <a:ahLst/>
                <a:cxnLst>
                  <a:cxn ang="0">
                    <a:pos x="wd2" y="hd2"/>
                  </a:cxn>
                  <a:cxn ang="5400000">
                    <a:pos x="wd2" y="hd2"/>
                  </a:cxn>
                  <a:cxn ang="10800000">
                    <a:pos x="wd2" y="hd2"/>
                  </a:cxn>
                  <a:cxn ang="16200000">
                    <a:pos x="wd2" y="hd2"/>
                  </a:cxn>
                </a:cxnLst>
                <a:rect l="0" t="0" r="r" b="b"/>
                <a:pathLst>
                  <a:path w="21600" h="21600" extrusionOk="0">
                    <a:moveTo>
                      <a:pt x="14538" y="21600"/>
                    </a:moveTo>
                    <a:cubicBezTo>
                      <a:pt x="14439" y="21600"/>
                      <a:pt x="14350" y="21493"/>
                      <a:pt x="14264" y="21273"/>
                    </a:cubicBezTo>
                    <a:cubicBezTo>
                      <a:pt x="14207" y="21128"/>
                      <a:pt x="14167" y="20914"/>
                      <a:pt x="14124" y="20687"/>
                    </a:cubicBezTo>
                    <a:cubicBezTo>
                      <a:pt x="14052" y="20303"/>
                      <a:pt x="13970" y="19869"/>
                      <a:pt x="13804" y="19751"/>
                    </a:cubicBezTo>
                    <a:cubicBezTo>
                      <a:pt x="13714" y="19687"/>
                      <a:pt x="13570" y="19752"/>
                      <a:pt x="13395" y="19889"/>
                    </a:cubicBezTo>
                    <a:cubicBezTo>
                      <a:pt x="13296" y="19966"/>
                      <a:pt x="13128" y="20070"/>
                      <a:pt x="13033" y="20072"/>
                    </a:cubicBezTo>
                    <a:cubicBezTo>
                      <a:pt x="12874" y="20075"/>
                      <a:pt x="12759" y="19944"/>
                      <a:pt x="12649" y="19821"/>
                    </a:cubicBezTo>
                    <a:cubicBezTo>
                      <a:pt x="12548" y="19708"/>
                      <a:pt x="12452" y="19602"/>
                      <a:pt x="12328" y="19602"/>
                    </a:cubicBezTo>
                    <a:cubicBezTo>
                      <a:pt x="12317" y="19602"/>
                      <a:pt x="12186" y="19617"/>
                      <a:pt x="12141" y="19617"/>
                    </a:cubicBezTo>
                    <a:cubicBezTo>
                      <a:pt x="11791" y="19617"/>
                      <a:pt x="11759" y="19358"/>
                      <a:pt x="11722" y="19058"/>
                    </a:cubicBezTo>
                    <a:cubicBezTo>
                      <a:pt x="11708" y="18941"/>
                      <a:pt x="11692" y="18809"/>
                      <a:pt x="11655" y="18667"/>
                    </a:cubicBezTo>
                    <a:cubicBezTo>
                      <a:pt x="11569" y="18328"/>
                      <a:pt x="11240" y="18146"/>
                      <a:pt x="10953" y="18156"/>
                    </a:cubicBezTo>
                    <a:cubicBezTo>
                      <a:pt x="10901" y="18158"/>
                      <a:pt x="10605" y="18218"/>
                      <a:pt x="10531" y="18218"/>
                    </a:cubicBezTo>
                    <a:cubicBezTo>
                      <a:pt x="10414" y="18218"/>
                      <a:pt x="10351" y="18205"/>
                      <a:pt x="10156" y="18037"/>
                    </a:cubicBezTo>
                    <a:cubicBezTo>
                      <a:pt x="10048" y="17944"/>
                      <a:pt x="9883" y="17864"/>
                      <a:pt x="9762" y="17864"/>
                    </a:cubicBezTo>
                    <a:cubicBezTo>
                      <a:pt x="9554" y="17864"/>
                      <a:pt x="9375" y="17999"/>
                      <a:pt x="9259" y="18244"/>
                    </a:cubicBezTo>
                    <a:cubicBezTo>
                      <a:pt x="9202" y="18362"/>
                      <a:pt x="9151" y="18499"/>
                      <a:pt x="9097" y="18645"/>
                    </a:cubicBezTo>
                    <a:cubicBezTo>
                      <a:pt x="8937" y="19074"/>
                      <a:pt x="8757" y="19561"/>
                      <a:pt x="8394" y="19561"/>
                    </a:cubicBezTo>
                    <a:cubicBezTo>
                      <a:pt x="8306" y="19561"/>
                      <a:pt x="8209" y="19531"/>
                      <a:pt x="8108" y="19471"/>
                    </a:cubicBezTo>
                    <a:cubicBezTo>
                      <a:pt x="7596" y="19169"/>
                      <a:pt x="7049" y="19150"/>
                      <a:pt x="6471" y="19129"/>
                    </a:cubicBezTo>
                    <a:cubicBezTo>
                      <a:pt x="6122" y="19117"/>
                      <a:pt x="5762" y="19104"/>
                      <a:pt x="5413" y="19023"/>
                    </a:cubicBezTo>
                    <a:cubicBezTo>
                      <a:pt x="4673" y="18851"/>
                      <a:pt x="3782" y="17919"/>
                      <a:pt x="3284" y="17088"/>
                    </a:cubicBezTo>
                    <a:cubicBezTo>
                      <a:pt x="3120" y="16813"/>
                      <a:pt x="2962" y="16699"/>
                      <a:pt x="2772" y="16691"/>
                    </a:cubicBezTo>
                    <a:cubicBezTo>
                      <a:pt x="2576" y="16683"/>
                      <a:pt x="2247" y="16932"/>
                      <a:pt x="1904" y="16933"/>
                    </a:cubicBezTo>
                    <a:cubicBezTo>
                      <a:pt x="1745" y="16933"/>
                      <a:pt x="1581" y="16882"/>
                      <a:pt x="1369" y="16800"/>
                    </a:cubicBezTo>
                    <a:cubicBezTo>
                      <a:pt x="963" y="16643"/>
                      <a:pt x="638" y="16457"/>
                      <a:pt x="305" y="16180"/>
                    </a:cubicBezTo>
                    <a:cubicBezTo>
                      <a:pt x="156" y="16056"/>
                      <a:pt x="0" y="15775"/>
                      <a:pt x="0" y="15775"/>
                    </a:cubicBezTo>
                    <a:cubicBezTo>
                      <a:pt x="0" y="15775"/>
                      <a:pt x="0" y="15146"/>
                      <a:pt x="263" y="14920"/>
                    </a:cubicBezTo>
                    <a:cubicBezTo>
                      <a:pt x="405" y="14798"/>
                      <a:pt x="578" y="14777"/>
                      <a:pt x="744" y="14756"/>
                    </a:cubicBezTo>
                    <a:cubicBezTo>
                      <a:pt x="905" y="14736"/>
                      <a:pt x="1057" y="14717"/>
                      <a:pt x="1182" y="14616"/>
                    </a:cubicBezTo>
                    <a:cubicBezTo>
                      <a:pt x="1414" y="14426"/>
                      <a:pt x="1557" y="14472"/>
                      <a:pt x="1719" y="14468"/>
                    </a:cubicBezTo>
                    <a:cubicBezTo>
                      <a:pt x="1925" y="14463"/>
                      <a:pt x="2060" y="14139"/>
                      <a:pt x="2091" y="14086"/>
                    </a:cubicBezTo>
                    <a:cubicBezTo>
                      <a:pt x="2296" y="13736"/>
                      <a:pt x="2670" y="13537"/>
                      <a:pt x="2875" y="13449"/>
                    </a:cubicBezTo>
                    <a:cubicBezTo>
                      <a:pt x="3041" y="13378"/>
                      <a:pt x="3196" y="13244"/>
                      <a:pt x="3359" y="13101"/>
                    </a:cubicBezTo>
                    <a:cubicBezTo>
                      <a:pt x="3491" y="12986"/>
                      <a:pt x="3807" y="12763"/>
                      <a:pt x="3827" y="12751"/>
                    </a:cubicBezTo>
                    <a:cubicBezTo>
                      <a:pt x="3918" y="12695"/>
                      <a:pt x="4023" y="12631"/>
                      <a:pt x="4122" y="12631"/>
                    </a:cubicBezTo>
                    <a:cubicBezTo>
                      <a:pt x="4234" y="12631"/>
                      <a:pt x="4319" y="12714"/>
                      <a:pt x="4366" y="12870"/>
                    </a:cubicBezTo>
                    <a:cubicBezTo>
                      <a:pt x="4423" y="13060"/>
                      <a:pt x="4397" y="13215"/>
                      <a:pt x="4519" y="13215"/>
                    </a:cubicBezTo>
                    <a:cubicBezTo>
                      <a:pt x="4708" y="13215"/>
                      <a:pt x="4804" y="12979"/>
                      <a:pt x="4833" y="12870"/>
                    </a:cubicBezTo>
                    <a:cubicBezTo>
                      <a:pt x="4879" y="12694"/>
                      <a:pt x="4943" y="12644"/>
                      <a:pt x="5088" y="12701"/>
                    </a:cubicBezTo>
                    <a:cubicBezTo>
                      <a:pt x="5253" y="12766"/>
                      <a:pt x="5279" y="12966"/>
                      <a:pt x="5478" y="12966"/>
                    </a:cubicBezTo>
                    <a:cubicBezTo>
                      <a:pt x="5670" y="12966"/>
                      <a:pt x="5912" y="12837"/>
                      <a:pt x="5985" y="12621"/>
                    </a:cubicBezTo>
                    <a:cubicBezTo>
                      <a:pt x="6008" y="12552"/>
                      <a:pt x="5988" y="12283"/>
                      <a:pt x="6193" y="12198"/>
                    </a:cubicBezTo>
                    <a:cubicBezTo>
                      <a:pt x="6291" y="12157"/>
                      <a:pt x="6388" y="12233"/>
                      <a:pt x="6481" y="12233"/>
                    </a:cubicBezTo>
                    <a:cubicBezTo>
                      <a:pt x="6544" y="12233"/>
                      <a:pt x="6568" y="12151"/>
                      <a:pt x="6588" y="12053"/>
                    </a:cubicBezTo>
                    <a:cubicBezTo>
                      <a:pt x="6639" y="11803"/>
                      <a:pt x="6696" y="11765"/>
                      <a:pt x="6850" y="11616"/>
                    </a:cubicBezTo>
                    <a:cubicBezTo>
                      <a:pt x="7078" y="11396"/>
                      <a:pt x="7247" y="11209"/>
                      <a:pt x="7178" y="10973"/>
                    </a:cubicBezTo>
                    <a:cubicBezTo>
                      <a:pt x="7107" y="10732"/>
                      <a:pt x="6794" y="10534"/>
                      <a:pt x="6823" y="10277"/>
                    </a:cubicBezTo>
                    <a:cubicBezTo>
                      <a:pt x="6838" y="10149"/>
                      <a:pt x="6925" y="10064"/>
                      <a:pt x="7010" y="9981"/>
                    </a:cubicBezTo>
                    <a:cubicBezTo>
                      <a:pt x="7089" y="9904"/>
                      <a:pt x="7171" y="9824"/>
                      <a:pt x="7181" y="9726"/>
                    </a:cubicBezTo>
                    <a:cubicBezTo>
                      <a:pt x="7192" y="9606"/>
                      <a:pt x="7106" y="9479"/>
                      <a:pt x="7044" y="9384"/>
                    </a:cubicBezTo>
                    <a:cubicBezTo>
                      <a:pt x="6951" y="9243"/>
                      <a:pt x="6835" y="9066"/>
                      <a:pt x="6855" y="8848"/>
                    </a:cubicBezTo>
                    <a:cubicBezTo>
                      <a:pt x="6876" y="8617"/>
                      <a:pt x="7005" y="8506"/>
                      <a:pt x="7118" y="8408"/>
                    </a:cubicBezTo>
                    <a:cubicBezTo>
                      <a:pt x="7387" y="8177"/>
                      <a:pt x="7215" y="8099"/>
                      <a:pt x="7152" y="7891"/>
                    </a:cubicBezTo>
                    <a:cubicBezTo>
                      <a:pt x="7086" y="7675"/>
                      <a:pt x="7157" y="7495"/>
                      <a:pt x="7213" y="7350"/>
                    </a:cubicBezTo>
                    <a:cubicBezTo>
                      <a:pt x="7349" y="7004"/>
                      <a:pt x="7516" y="6657"/>
                      <a:pt x="7811" y="6459"/>
                    </a:cubicBezTo>
                    <a:cubicBezTo>
                      <a:pt x="8330" y="6113"/>
                      <a:pt x="8281" y="5567"/>
                      <a:pt x="8218" y="4875"/>
                    </a:cubicBezTo>
                    <a:cubicBezTo>
                      <a:pt x="8204" y="4716"/>
                      <a:pt x="8181" y="4260"/>
                      <a:pt x="8187" y="4008"/>
                    </a:cubicBezTo>
                    <a:cubicBezTo>
                      <a:pt x="8193" y="3778"/>
                      <a:pt x="8198" y="3560"/>
                      <a:pt x="8170" y="3352"/>
                    </a:cubicBezTo>
                    <a:cubicBezTo>
                      <a:pt x="8125" y="3018"/>
                      <a:pt x="8231" y="2947"/>
                      <a:pt x="8363" y="2894"/>
                    </a:cubicBezTo>
                    <a:cubicBezTo>
                      <a:pt x="8422" y="2870"/>
                      <a:pt x="8484" y="2845"/>
                      <a:pt x="8536" y="2772"/>
                    </a:cubicBezTo>
                    <a:cubicBezTo>
                      <a:pt x="8572" y="2705"/>
                      <a:pt x="8660" y="2299"/>
                      <a:pt x="8638" y="2192"/>
                    </a:cubicBezTo>
                    <a:cubicBezTo>
                      <a:pt x="8464" y="2176"/>
                      <a:pt x="8336" y="2089"/>
                      <a:pt x="8279" y="1946"/>
                    </a:cubicBezTo>
                    <a:cubicBezTo>
                      <a:pt x="8241" y="1850"/>
                      <a:pt x="8216" y="1684"/>
                      <a:pt x="8316" y="1440"/>
                    </a:cubicBezTo>
                    <a:cubicBezTo>
                      <a:pt x="8337" y="1388"/>
                      <a:pt x="8476" y="1081"/>
                      <a:pt x="8476" y="1081"/>
                    </a:cubicBezTo>
                    <a:cubicBezTo>
                      <a:pt x="8705" y="870"/>
                      <a:pt x="8879" y="638"/>
                      <a:pt x="9204" y="638"/>
                    </a:cubicBezTo>
                    <a:cubicBezTo>
                      <a:pt x="9310" y="638"/>
                      <a:pt x="9413" y="676"/>
                      <a:pt x="9511" y="753"/>
                    </a:cubicBezTo>
                    <a:cubicBezTo>
                      <a:pt x="9547" y="780"/>
                      <a:pt x="9656" y="873"/>
                      <a:pt x="9711" y="865"/>
                    </a:cubicBezTo>
                    <a:cubicBezTo>
                      <a:pt x="9778" y="855"/>
                      <a:pt x="9815" y="464"/>
                      <a:pt x="9815" y="464"/>
                    </a:cubicBezTo>
                    <a:cubicBezTo>
                      <a:pt x="9865" y="156"/>
                      <a:pt x="10085" y="0"/>
                      <a:pt x="10471" y="0"/>
                    </a:cubicBezTo>
                    <a:cubicBezTo>
                      <a:pt x="10656" y="0"/>
                      <a:pt x="11092" y="78"/>
                      <a:pt x="11130" y="83"/>
                    </a:cubicBezTo>
                    <a:cubicBezTo>
                      <a:pt x="11304" y="105"/>
                      <a:pt x="11472" y="203"/>
                      <a:pt x="11635" y="298"/>
                    </a:cubicBezTo>
                    <a:cubicBezTo>
                      <a:pt x="11677" y="323"/>
                      <a:pt x="12057" y="638"/>
                      <a:pt x="12317" y="766"/>
                    </a:cubicBezTo>
                    <a:cubicBezTo>
                      <a:pt x="12523" y="867"/>
                      <a:pt x="12638" y="783"/>
                      <a:pt x="12638" y="783"/>
                    </a:cubicBezTo>
                    <a:cubicBezTo>
                      <a:pt x="12638" y="783"/>
                      <a:pt x="12692" y="1052"/>
                      <a:pt x="12649" y="1169"/>
                    </a:cubicBezTo>
                    <a:cubicBezTo>
                      <a:pt x="12607" y="1286"/>
                      <a:pt x="12545" y="1346"/>
                      <a:pt x="12465" y="1346"/>
                    </a:cubicBezTo>
                    <a:cubicBezTo>
                      <a:pt x="12419" y="1346"/>
                      <a:pt x="12261" y="1278"/>
                      <a:pt x="12230" y="1278"/>
                    </a:cubicBezTo>
                    <a:cubicBezTo>
                      <a:pt x="12187" y="1278"/>
                      <a:pt x="12170" y="1321"/>
                      <a:pt x="12141" y="1452"/>
                    </a:cubicBezTo>
                    <a:cubicBezTo>
                      <a:pt x="12130" y="1500"/>
                      <a:pt x="12119" y="1550"/>
                      <a:pt x="12102" y="1592"/>
                    </a:cubicBezTo>
                    <a:cubicBezTo>
                      <a:pt x="12055" y="1707"/>
                      <a:pt x="12044" y="1806"/>
                      <a:pt x="12072" y="1871"/>
                    </a:cubicBezTo>
                    <a:cubicBezTo>
                      <a:pt x="12101" y="1940"/>
                      <a:pt x="12178" y="1980"/>
                      <a:pt x="12284" y="1980"/>
                    </a:cubicBezTo>
                    <a:cubicBezTo>
                      <a:pt x="12307" y="1980"/>
                      <a:pt x="12427" y="1967"/>
                      <a:pt x="12459" y="1967"/>
                    </a:cubicBezTo>
                    <a:cubicBezTo>
                      <a:pt x="12597" y="1967"/>
                      <a:pt x="12686" y="2017"/>
                      <a:pt x="12730" y="2119"/>
                    </a:cubicBezTo>
                    <a:cubicBezTo>
                      <a:pt x="12783" y="2240"/>
                      <a:pt x="12765" y="2409"/>
                      <a:pt x="12672" y="2651"/>
                    </a:cubicBezTo>
                    <a:cubicBezTo>
                      <a:pt x="12558" y="2950"/>
                      <a:pt x="12596" y="3241"/>
                      <a:pt x="12662" y="3619"/>
                    </a:cubicBezTo>
                    <a:cubicBezTo>
                      <a:pt x="12678" y="3710"/>
                      <a:pt x="12712" y="3782"/>
                      <a:pt x="12747" y="3857"/>
                    </a:cubicBezTo>
                    <a:cubicBezTo>
                      <a:pt x="12803" y="3974"/>
                      <a:pt x="12866" y="4107"/>
                      <a:pt x="12849" y="4311"/>
                    </a:cubicBezTo>
                    <a:cubicBezTo>
                      <a:pt x="12836" y="4479"/>
                      <a:pt x="12791" y="4558"/>
                      <a:pt x="12752" y="4628"/>
                    </a:cubicBezTo>
                    <a:cubicBezTo>
                      <a:pt x="12731" y="4665"/>
                      <a:pt x="12712" y="4699"/>
                      <a:pt x="12694" y="4749"/>
                    </a:cubicBezTo>
                    <a:cubicBezTo>
                      <a:pt x="12731" y="4856"/>
                      <a:pt x="12923" y="5218"/>
                      <a:pt x="12961" y="5266"/>
                    </a:cubicBezTo>
                    <a:cubicBezTo>
                      <a:pt x="13049" y="5370"/>
                      <a:pt x="13110" y="5392"/>
                      <a:pt x="13146" y="5392"/>
                    </a:cubicBezTo>
                    <a:cubicBezTo>
                      <a:pt x="13313" y="5392"/>
                      <a:pt x="13279" y="5006"/>
                      <a:pt x="13280" y="4992"/>
                    </a:cubicBezTo>
                    <a:cubicBezTo>
                      <a:pt x="13335" y="4947"/>
                      <a:pt x="13764" y="4758"/>
                      <a:pt x="13678" y="4278"/>
                    </a:cubicBezTo>
                    <a:cubicBezTo>
                      <a:pt x="13666" y="4215"/>
                      <a:pt x="13644" y="4136"/>
                      <a:pt x="13620" y="4053"/>
                    </a:cubicBezTo>
                    <a:cubicBezTo>
                      <a:pt x="13540" y="3775"/>
                      <a:pt x="13441" y="3430"/>
                      <a:pt x="13609" y="3193"/>
                    </a:cubicBezTo>
                    <a:cubicBezTo>
                      <a:pt x="13678" y="3095"/>
                      <a:pt x="13760" y="3045"/>
                      <a:pt x="13852" y="3045"/>
                    </a:cubicBezTo>
                    <a:cubicBezTo>
                      <a:pt x="14085" y="3045"/>
                      <a:pt x="14318" y="3376"/>
                      <a:pt x="14410" y="3611"/>
                    </a:cubicBezTo>
                    <a:cubicBezTo>
                      <a:pt x="14440" y="3686"/>
                      <a:pt x="14515" y="3757"/>
                      <a:pt x="14587" y="3825"/>
                    </a:cubicBezTo>
                    <a:cubicBezTo>
                      <a:pt x="14722" y="3953"/>
                      <a:pt x="14891" y="4113"/>
                      <a:pt x="14805" y="4383"/>
                    </a:cubicBezTo>
                    <a:cubicBezTo>
                      <a:pt x="14784" y="4449"/>
                      <a:pt x="14782" y="4501"/>
                      <a:pt x="14797" y="4543"/>
                    </a:cubicBezTo>
                    <a:cubicBezTo>
                      <a:pt x="14838" y="4657"/>
                      <a:pt x="15007" y="4713"/>
                      <a:pt x="15109" y="4746"/>
                    </a:cubicBezTo>
                    <a:cubicBezTo>
                      <a:pt x="15269" y="4799"/>
                      <a:pt x="15363" y="4877"/>
                      <a:pt x="15406" y="4994"/>
                    </a:cubicBezTo>
                    <a:cubicBezTo>
                      <a:pt x="15466" y="5152"/>
                      <a:pt x="15412" y="5336"/>
                      <a:pt x="15360" y="5514"/>
                    </a:cubicBezTo>
                    <a:cubicBezTo>
                      <a:pt x="15314" y="5673"/>
                      <a:pt x="15255" y="5894"/>
                      <a:pt x="15308" y="5984"/>
                    </a:cubicBezTo>
                    <a:cubicBezTo>
                      <a:pt x="15402" y="6146"/>
                      <a:pt x="15684" y="6073"/>
                      <a:pt x="15790" y="6104"/>
                    </a:cubicBezTo>
                    <a:cubicBezTo>
                      <a:pt x="16001" y="6168"/>
                      <a:pt x="16061" y="6504"/>
                      <a:pt x="16114" y="6800"/>
                    </a:cubicBezTo>
                    <a:cubicBezTo>
                      <a:pt x="16142" y="6957"/>
                      <a:pt x="16169" y="7104"/>
                      <a:pt x="16212" y="7196"/>
                    </a:cubicBezTo>
                    <a:cubicBezTo>
                      <a:pt x="16214" y="7199"/>
                      <a:pt x="16362" y="7547"/>
                      <a:pt x="16362" y="7754"/>
                    </a:cubicBezTo>
                    <a:cubicBezTo>
                      <a:pt x="16362" y="7798"/>
                      <a:pt x="16341" y="7928"/>
                      <a:pt x="16341" y="7928"/>
                    </a:cubicBezTo>
                    <a:cubicBezTo>
                      <a:pt x="16192" y="8172"/>
                      <a:pt x="16125" y="8350"/>
                      <a:pt x="16160" y="8639"/>
                    </a:cubicBezTo>
                    <a:cubicBezTo>
                      <a:pt x="16184" y="8836"/>
                      <a:pt x="16247" y="8954"/>
                      <a:pt x="16326" y="9104"/>
                    </a:cubicBezTo>
                    <a:cubicBezTo>
                      <a:pt x="16406" y="9256"/>
                      <a:pt x="16500" y="9402"/>
                      <a:pt x="16390" y="9635"/>
                    </a:cubicBezTo>
                    <a:cubicBezTo>
                      <a:pt x="16372" y="9673"/>
                      <a:pt x="16358" y="9702"/>
                      <a:pt x="16354" y="9737"/>
                    </a:cubicBezTo>
                    <a:cubicBezTo>
                      <a:pt x="16373" y="9736"/>
                      <a:pt x="16493" y="9729"/>
                      <a:pt x="16533" y="9729"/>
                    </a:cubicBezTo>
                    <a:cubicBezTo>
                      <a:pt x="16647" y="9729"/>
                      <a:pt x="16784" y="9746"/>
                      <a:pt x="16845" y="9877"/>
                    </a:cubicBezTo>
                    <a:cubicBezTo>
                      <a:pt x="16885" y="9963"/>
                      <a:pt x="16882" y="10079"/>
                      <a:pt x="16835" y="10220"/>
                    </a:cubicBezTo>
                    <a:cubicBezTo>
                      <a:pt x="16757" y="10460"/>
                      <a:pt x="16629" y="10659"/>
                      <a:pt x="16505" y="10851"/>
                    </a:cubicBezTo>
                    <a:cubicBezTo>
                      <a:pt x="16434" y="10962"/>
                      <a:pt x="16254" y="11266"/>
                      <a:pt x="16215" y="11322"/>
                    </a:cubicBezTo>
                    <a:cubicBezTo>
                      <a:pt x="16128" y="11448"/>
                      <a:pt x="15983" y="11658"/>
                      <a:pt x="15999" y="11776"/>
                    </a:cubicBezTo>
                    <a:cubicBezTo>
                      <a:pt x="16006" y="11829"/>
                      <a:pt x="16108" y="11897"/>
                      <a:pt x="16176" y="11897"/>
                    </a:cubicBezTo>
                    <a:cubicBezTo>
                      <a:pt x="16276" y="11897"/>
                      <a:pt x="16381" y="11831"/>
                      <a:pt x="16492" y="11760"/>
                    </a:cubicBezTo>
                    <a:cubicBezTo>
                      <a:pt x="16612" y="11685"/>
                      <a:pt x="16735" y="11607"/>
                      <a:pt x="16863" y="11607"/>
                    </a:cubicBezTo>
                    <a:cubicBezTo>
                      <a:pt x="16934" y="11607"/>
                      <a:pt x="17002" y="11632"/>
                      <a:pt x="17064" y="11682"/>
                    </a:cubicBezTo>
                    <a:cubicBezTo>
                      <a:pt x="17299" y="11871"/>
                      <a:pt x="17252" y="12114"/>
                      <a:pt x="17213" y="12309"/>
                    </a:cubicBezTo>
                    <a:cubicBezTo>
                      <a:pt x="17179" y="12481"/>
                      <a:pt x="17162" y="12592"/>
                      <a:pt x="17237" y="12709"/>
                    </a:cubicBezTo>
                    <a:cubicBezTo>
                      <a:pt x="17413" y="12988"/>
                      <a:pt x="17586" y="13009"/>
                      <a:pt x="17811" y="13009"/>
                    </a:cubicBezTo>
                    <a:cubicBezTo>
                      <a:pt x="17811" y="13009"/>
                      <a:pt x="18076" y="13011"/>
                      <a:pt x="18161" y="13023"/>
                    </a:cubicBezTo>
                    <a:cubicBezTo>
                      <a:pt x="18385" y="13058"/>
                      <a:pt x="18450" y="13302"/>
                      <a:pt x="18506" y="13518"/>
                    </a:cubicBezTo>
                    <a:cubicBezTo>
                      <a:pt x="18539" y="13641"/>
                      <a:pt x="18570" y="13759"/>
                      <a:pt x="18627" y="13834"/>
                    </a:cubicBezTo>
                    <a:cubicBezTo>
                      <a:pt x="18891" y="14182"/>
                      <a:pt x="19296" y="14186"/>
                      <a:pt x="19652" y="14211"/>
                    </a:cubicBezTo>
                    <a:cubicBezTo>
                      <a:pt x="20005" y="14236"/>
                      <a:pt x="20356" y="14225"/>
                      <a:pt x="20622" y="14868"/>
                    </a:cubicBezTo>
                    <a:cubicBezTo>
                      <a:pt x="20701" y="15061"/>
                      <a:pt x="20829" y="15187"/>
                      <a:pt x="20964" y="15320"/>
                    </a:cubicBezTo>
                    <a:cubicBezTo>
                      <a:pt x="21098" y="15453"/>
                      <a:pt x="21237" y="15591"/>
                      <a:pt x="21336" y="15804"/>
                    </a:cubicBezTo>
                    <a:cubicBezTo>
                      <a:pt x="21408" y="15957"/>
                      <a:pt x="21451" y="16161"/>
                      <a:pt x="21492" y="16359"/>
                    </a:cubicBezTo>
                    <a:cubicBezTo>
                      <a:pt x="21517" y="16473"/>
                      <a:pt x="21600" y="16798"/>
                      <a:pt x="21600" y="16798"/>
                    </a:cubicBezTo>
                    <a:cubicBezTo>
                      <a:pt x="21350" y="16907"/>
                      <a:pt x="21382" y="16803"/>
                      <a:pt x="20980" y="17133"/>
                    </a:cubicBezTo>
                    <a:cubicBezTo>
                      <a:pt x="20851" y="17239"/>
                      <a:pt x="20717" y="17348"/>
                      <a:pt x="20557" y="17418"/>
                    </a:cubicBezTo>
                    <a:cubicBezTo>
                      <a:pt x="20377" y="17497"/>
                      <a:pt x="20215" y="17425"/>
                      <a:pt x="19983" y="17193"/>
                    </a:cubicBezTo>
                    <a:cubicBezTo>
                      <a:pt x="19872" y="17083"/>
                      <a:pt x="19768" y="16979"/>
                      <a:pt x="19644" y="16962"/>
                    </a:cubicBezTo>
                    <a:cubicBezTo>
                      <a:pt x="19528" y="16946"/>
                      <a:pt x="19430" y="17068"/>
                      <a:pt x="19335" y="17237"/>
                    </a:cubicBezTo>
                    <a:cubicBezTo>
                      <a:pt x="19142" y="17583"/>
                      <a:pt x="18977" y="17596"/>
                      <a:pt x="18814" y="17483"/>
                    </a:cubicBezTo>
                    <a:cubicBezTo>
                      <a:pt x="18686" y="17395"/>
                      <a:pt x="18032" y="16900"/>
                      <a:pt x="17807" y="16771"/>
                    </a:cubicBezTo>
                    <a:cubicBezTo>
                      <a:pt x="17517" y="16605"/>
                      <a:pt x="17259" y="16520"/>
                      <a:pt x="17042" y="16520"/>
                    </a:cubicBezTo>
                    <a:cubicBezTo>
                      <a:pt x="16600" y="16520"/>
                      <a:pt x="16337" y="16857"/>
                      <a:pt x="16236" y="17549"/>
                    </a:cubicBezTo>
                    <a:cubicBezTo>
                      <a:pt x="16167" y="18034"/>
                      <a:pt x="15919" y="18358"/>
                      <a:pt x="15680" y="18671"/>
                    </a:cubicBezTo>
                    <a:cubicBezTo>
                      <a:pt x="15225" y="19268"/>
                      <a:pt x="15176" y="19555"/>
                      <a:pt x="15046" y="20243"/>
                    </a:cubicBezTo>
                    <a:cubicBezTo>
                      <a:pt x="14928" y="20870"/>
                      <a:pt x="14790" y="21600"/>
                      <a:pt x="14538" y="21600"/>
                    </a:cubicBezTo>
                    <a:close/>
                  </a:path>
                </a:pathLst>
              </a:custGeom>
              <a:solidFill>
                <a:schemeClr val="bg1">
                  <a:lumMod val="95000"/>
                </a:schemeClr>
              </a:solidFill>
              <a:ln w="6350" cap="flat">
                <a:solidFill>
                  <a:schemeClr val="tx1">
                    <a:lumMod val="50000"/>
                    <a:lumOff val="50000"/>
                  </a:schemeClr>
                </a:solidFill>
                <a:prstDash val="solid"/>
                <a:miter lim="400000"/>
              </a:ln>
              <a:effectLst/>
            </p:spPr>
            <p:txBody>
              <a:bodyPr wrap="square" lIns="0" tIns="0" rIns="0" bIns="0" numCol="1" anchor="ctr">
                <a:noAutofit/>
              </a:bodyPr>
              <a:lstStyle/>
              <a:p>
                <a:pPr hangingPunct="1"/>
                <a:endParaRPr sz="1200">
                  <a:solidFill>
                    <a:sysClr val="windowText" lastClr="000000"/>
                  </a:solidFill>
                  <a:latin typeface="+mj-lt"/>
                  <a:ea typeface="Gill Sans"/>
                  <a:cs typeface="Gill Sans"/>
                  <a:sym typeface="Gill Sans"/>
                </a:endParaRPr>
              </a:p>
            </p:txBody>
          </p:sp>
          <p:sp>
            <p:nvSpPr>
              <p:cNvPr id="81" name="Shape 41">
                <a:extLst>
                  <a:ext uri="{FF2B5EF4-FFF2-40B4-BE49-F238E27FC236}">
                    <a16:creationId xmlns:a16="http://schemas.microsoft.com/office/drawing/2014/main" id="{7FCD93B0-9860-3163-F35C-4DB1FE743E29}"/>
                  </a:ext>
                </a:extLst>
              </p:cNvPr>
              <p:cNvSpPr/>
              <p:nvPr/>
            </p:nvSpPr>
            <p:spPr>
              <a:xfrm>
                <a:off x="1477555" y="824329"/>
                <a:ext cx="2485421" cy="1990665"/>
              </a:xfrm>
              <a:custGeom>
                <a:avLst/>
                <a:gdLst/>
                <a:ahLst/>
                <a:cxnLst>
                  <a:cxn ang="0">
                    <a:pos x="wd2" y="hd2"/>
                  </a:cxn>
                  <a:cxn ang="5400000">
                    <a:pos x="wd2" y="hd2"/>
                  </a:cxn>
                  <a:cxn ang="10800000">
                    <a:pos x="wd2" y="hd2"/>
                  </a:cxn>
                  <a:cxn ang="16200000">
                    <a:pos x="wd2" y="hd2"/>
                  </a:cxn>
                </a:cxnLst>
                <a:rect l="0" t="0" r="r" b="b"/>
                <a:pathLst>
                  <a:path w="21560" h="21600" extrusionOk="0">
                    <a:moveTo>
                      <a:pt x="11150" y="8677"/>
                    </a:moveTo>
                    <a:cubicBezTo>
                      <a:pt x="11024" y="8677"/>
                      <a:pt x="10877" y="8733"/>
                      <a:pt x="10701" y="8850"/>
                    </a:cubicBezTo>
                    <a:cubicBezTo>
                      <a:pt x="10328" y="9095"/>
                      <a:pt x="9962" y="9330"/>
                      <a:pt x="9593" y="9499"/>
                    </a:cubicBezTo>
                    <a:cubicBezTo>
                      <a:pt x="9466" y="9558"/>
                      <a:pt x="9330" y="9571"/>
                      <a:pt x="9198" y="9583"/>
                    </a:cubicBezTo>
                    <a:cubicBezTo>
                      <a:pt x="9040" y="9598"/>
                      <a:pt x="8892" y="9612"/>
                      <a:pt x="8767" y="9699"/>
                    </a:cubicBezTo>
                    <a:cubicBezTo>
                      <a:pt x="8632" y="9792"/>
                      <a:pt x="8626" y="9842"/>
                      <a:pt x="8625" y="9847"/>
                    </a:cubicBezTo>
                    <a:cubicBezTo>
                      <a:pt x="8623" y="9878"/>
                      <a:pt x="8688" y="9940"/>
                      <a:pt x="8731" y="9982"/>
                    </a:cubicBezTo>
                    <a:cubicBezTo>
                      <a:pt x="8791" y="10039"/>
                      <a:pt x="8859" y="10105"/>
                      <a:pt x="8897" y="10191"/>
                    </a:cubicBezTo>
                    <a:cubicBezTo>
                      <a:pt x="8978" y="10373"/>
                      <a:pt x="8953" y="10530"/>
                      <a:pt x="8930" y="10668"/>
                    </a:cubicBezTo>
                    <a:cubicBezTo>
                      <a:pt x="8902" y="10837"/>
                      <a:pt x="8880" y="10971"/>
                      <a:pt x="9049" y="11154"/>
                    </a:cubicBezTo>
                    <a:cubicBezTo>
                      <a:pt x="9339" y="11471"/>
                      <a:pt x="9422" y="11701"/>
                      <a:pt x="9418" y="12177"/>
                    </a:cubicBezTo>
                    <a:cubicBezTo>
                      <a:pt x="9421" y="12518"/>
                      <a:pt x="9386" y="12762"/>
                      <a:pt x="9585" y="12814"/>
                    </a:cubicBezTo>
                    <a:cubicBezTo>
                      <a:pt x="9615" y="12822"/>
                      <a:pt x="9649" y="12826"/>
                      <a:pt x="9685" y="12826"/>
                    </a:cubicBezTo>
                    <a:cubicBezTo>
                      <a:pt x="10124" y="12826"/>
                      <a:pt x="10847" y="12267"/>
                      <a:pt x="11206" y="11937"/>
                    </a:cubicBezTo>
                    <a:cubicBezTo>
                      <a:pt x="11410" y="11747"/>
                      <a:pt x="11571" y="11663"/>
                      <a:pt x="11728" y="11663"/>
                    </a:cubicBezTo>
                    <a:cubicBezTo>
                      <a:pt x="11855" y="11663"/>
                      <a:pt x="11977" y="11723"/>
                      <a:pt x="12090" y="11841"/>
                    </a:cubicBezTo>
                    <a:cubicBezTo>
                      <a:pt x="12176" y="11931"/>
                      <a:pt x="12320" y="12081"/>
                      <a:pt x="12442" y="12081"/>
                    </a:cubicBezTo>
                    <a:cubicBezTo>
                      <a:pt x="12474" y="12081"/>
                      <a:pt x="12503" y="12070"/>
                      <a:pt x="12529" y="12048"/>
                    </a:cubicBezTo>
                    <a:cubicBezTo>
                      <a:pt x="12648" y="11948"/>
                      <a:pt x="12630" y="11735"/>
                      <a:pt x="12609" y="11487"/>
                    </a:cubicBezTo>
                    <a:cubicBezTo>
                      <a:pt x="12583" y="11176"/>
                      <a:pt x="12550" y="10788"/>
                      <a:pt x="12876" y="10640"/>
                    </a:cubicBezTo>
                    <a:cubicBezTo>
                      <a:pt x="13071" y="10552"/>
                      <a:pt x="13109" y="10470"/>
                      <a:pt x="13113" y="10428"/>
                    </a:cubicBezTo>
                    <a:cubicBezTo>
                      <a:pt x="13121" y="10364"/>
                      <a:pt x="13066" y="10274"/>
                      <a:pt x="12959" y="10175"/>
                    </a:cubicBezTo>
                    <a:cubicBezTo>
                      <a:pt x="12901" y="10121"/>
                      <a:pt x="12844" y="10063"/>
                      <a:pt x="12789" y="10007"/>
                    </a:cubicBezTo>
                    <a:cubicBezTo>
                      <a:pt x="12637" y="9852"/>
                      <a:pt x="12493" y="9706"/>
                      <a:pt x="12318" y="9632"/>
                    </a:cubicBezTo>
                    <a:lnTo>
                      <a:pt x="12302" y="9632"/>
                    </a:lnTo>
                    <a:lnTo>
                      <a:pt x="12293" y="9623"/>
                    </a:lnTo>
                    <a:cubicBezTo>
                      <a:pt x="12292" y="9622"/>
                      <a:pt x="12291" y="9622"/>
                      <a:pt x="12290" y="9621"/>
                    </a:cubicBezTo>
                    <a:cubicBezTo>
                      <a:pt x="12002" y="9503"/>
                      <a:pt x="11825" y="9272"/>
                      <a:pt x="11668" y="9068"/>
                    </a:cubicBezTo>
                    <a:cubicBezTo>
                      <a:pt x="11501" y="8849"/>
                      <a:pt x="11369" y="8677"/>
                      <a:pt x="11150" y="8677"/>
                    </a:cubicBezTo>
                    <a:close/>
                    <a:moveTo>
                      <a:pt x="16193" y="19988"/>
                    </a:moveTo>
                    <a:cubicBezTo>
                      <a:pt x="15989" y="19945"/>
                      <a:pt x="15823" y="19906"/>
                      <a:pt x="15733" y="19955"/>
                    </a:cubicBezTo>
                    <a:cubicBezTo>
                      <a:pt x="15738" y="19970"/>
                      <a:pt x="15752" y="20003"/>
                      <a:pt x="15799" y="20061"/>
                    </a:cubicBezTo>
                    <a:cubicBezTo>
                      <a:pt x="15966" y="20268"/>
                      <a:pt x="15848" y="20417"/>
                      <a:pt x="15688" y="20514"/>
                    </a:cubicBezTo>
                    <a:cubicBezTo>
                      <a:pt x="15587" y="20574"/>
                      <a:pt x="15553" y="20617"/>
                      <a:pt x="15512" y="20780"/>
                    </a:cubicBezTo>
                    <a:cubicBezTo>
                      <a:pt x="15471" y="20945"/>
                      <a:pt x="15419" y="21150"/>
                      <a:pt x="15268" y="21150"/>
                    </a:cubicBezTo>
                    <a:cubicBezTo>
                      <a:pt x="15129" y="21150"/>
                      <a:pt x="14936" y="20868"/>
                      <a:pt x="14835" y="20622"/>
                    </a:cubicBezTo>
                    <a:cubicBezTo>
                      <a:pt x="14665" y="20210"/>
                      <a:pt x="14623" y="20360"/>
                      <a:pt x="14368" y="20360"/>
                    </a:cubicBezTo>
                    <a:cubicBezTo>
                      <a:pt x="14175" y="20360"/>
                      <a:pt x="14122" y="20251"/>
                      <a:pt x="14015" y="20035"/>
                    </a:cubicBezTo>
                    <a:cubicBezTo>
                      <a:pt x="13944" y="19891"/>
                      <a:pt x="13851" y="19743"/>
                      <a:pt x="13699" y="19790"/>
                    </a:cubicBezTo>
                    <a:cubicBezTo>
                      <a:pt x="13525" y="19845"/>
                      <a:pt x="13441" y="20186"/>
                      <a:pt x="13400" y="20476"/>
                    </a:cubicBezTo>
                    <a:cubicBezTo>
                      <a:pt x="13317" y="21075"/>
                      <a:pt x="12782" y="21600"/>
                      <a:pt x="12255" y="21600"/>
                    </a:cubicBezTo>
                    <a:cubicBezTo>
                      <a:pt x="12034" y="21600"/>
                      <a:pt x="11873" y="21507"/>
                      <a:pt x="11566" y="21342"/>
                    </a:cubicBezTo>
                    <a:cubicBezTo>
                      <a:pt x="11150" y="21120"/>
                      <a:pt x="11056" y="21073"/>
                      <a:pt x="10684" y="21145"/>
                    </a:cubicBezTo>
                    <a:cubicBezTo>
                      <a:pt x="10420" y="21196"/>
                      <a:pt x="10279" y="21220"/>
                      <a:pt x="10051" y="21094"/>
                    </a:cubicBezTo>
                    <a:cubicBezTo>
                      <a:pt x="9975" y="21052"/>
                      <a:pt x="9918" y="21077"/>
                      <a:pt x="9810" y="21134"/>
                    </a:cubicBezTo>
                    <a:cubicBezTo>
                      <a:pt x="9577" y="21259"/>
                      <a:pt x="9366" y="21255"/>
                      <a:pt x="9243" y="21058"/>
                    </a:cubicBezTo>
                    <a:cubicBezTo>
                      <a:pt x="9185" y="20965"/>
                      <a:pt x="9120" y="20966"/>
                      <a:pt x="8969" y="20966"/>
                    </a:cubicBezTo>
                    <a:cubicBezTo>
                      <a:pt x="8921" y="20966"/>
                      <a:pt x="8864" y="20962"/>
                      <a:pt x="8807" y="20932"/>
                    </a:cubicBezTo>
                    <a:cubicBezTo>
                      <a:pt x="8556" y="20802"/>
                      <a:pt x="8478" y="20664"/>
                      <a:pt x="8143" y="20898"/>
                    </a:cubicBezTo>
                    <a:cubicBezTo>
                      <a:pt x="7601" y="21281"/>
                      <a:pt x="7108" y="21303"/>
                      <a:pt x="6776" y="20956"/>
                    </a:cubicBezTo>
                    <a:cubicBezTo>
                      <a:pt x="6678" y="20855"/>
                      <a:pt x="6594" y="20767"/>
                      <a:pt x="6463" y="20767"/>
                    </a:cubicBezTo>
                    <a:cubicBezTo>
                      <a:pt x="6278" y="20767"/>
                      <a:pt x="6177" y="20873"/>
                      <a:pt x="6050" y="21006"/>
                    </a:cubicBezTo>
                    <a:cubicBezTo>
                      <a:pt x="5575" y="21507"/>
                      <a:pt x="5186" y="21559"/>
                      <a:pt x="4858" y="21450"/>
                    </a:cubicBezTo>
                    <a:cubicBezTo>
                      <a:pt x="4637" y="21376"/>
                      <a:pt x="4467" y="21324"/>
                      <a:pt x="4297" y="21324"/>
                    </a:cubicBezTo>
                    <a:cubicBezTo>
                      <a:pt x="4141" y="21324"/>
                      <a:pt x="3994" y="21368"/>
                      <a:pt x="3820" y="21468"/>
                    </a:cubicBezTo>
                    <a:cubicBezTo>
                      <a:pt x="3705" y="21534"/>
                      <a:pt x="3633" y="21564"/>
                      <a:pt x="3487" y="21566"/>
                    </a:cubicBezTo>
                    <a:cubicBezTo>
                      <a:pt x="3487" y="21566"/>
                      <a:pt x="3457" y="20924"/>
                      <a:pt x="3429" y="20729"/>
                    </a:cubicBezTo>
                    <a:cubicBezTo>
                      <a:pt x="3411" y="20603"/>
                      <a:pt x="3377" y="20483"/>
                      <a:pt x="3342" y="20356"/>
                    </a:cubicBezTo>
                    <a:cubicBezTo>
                      <a:pt x="3293" y="20182"/>
                      <a:pt x="3243" y="20002"/>
                      <a:pt x="3235" y="19805"/>
                    </a:cubicBezTo>
                    <a:cubicBezTo>
                      <a:pt x="3227" y="19620"/>
                      <a:pt x="3248" y="19444"/>
                      <a:pt x="3183" y="19234"/>
                    </a:cubicBezTo>
                    <a:cubicBezTo>
                      <a:pt x="3160" y="19157"/>
                      <a:pt x="3103" y="19075"/>
                      <a:pt x="3043" y="18989"/>
                    </a:cubicBezTo>
                    <a:cubicBezTo>
                      <a:pt x="2925" y="18819"/>
                      <a:pt x="2777" y="18606"/>
                      <a:pt x="2880" y="18348"/>
                    </a:cubicBezTo>
                    <a:cubicBezTo>
                      <a:pt x="2892" y="18321"/>
                      <a:pt x="3030" y="18023"/>
                      <a:pt x="3011" y="17985"/>
                    </a:cubicBezTo>
                    <a:cubicBezTo>
                      <a:pt x="2994" y="17953"/>
                      <a:pt x="2888" y="17975"/>
                      <a:pt x="2876" y="17975"/>
                    </a:cubicBezTo>
                    <a:cubicBezTo>
                      <a:pt x="2742" y="17975"/>
                      <a:pt x="2581" y="17893"/>
                      <a:pt x="2532" y="17736"/>
                    </a:cubicBezTo>
                    <a:cubicBezTo>
                      <a:pt x="2511" y="17670"/>
                      <a:pt x="2495" y="17537"/>
                      <a:pt x="2621" y="17389"/>
                    </a:cubicBezTo>
                    <a:cubicBezTo>
                      <a:pt x="2761" y="17225"/>
                      <a:pt x="3005" y="17159"/>
                      <a:pt x="3242" y="17094"/>
                    </a:cubicBezTo>
                    <a:cubicBezTo>
                      <a:pt x="3633" y="16987"/>
                      <a:pt x="3889" y="16894"/>
                      <a:pt x="3898" y="16600"/>
                    </a:cubicBezTo>
                    <a:cubicBezTo>
                      <a:pt x="3902" y="16465"/>
                      <a:pt x="3863" y="15615"/>
                      <a:pt x="3907" y="15246"/>
                    </a:cubicBezTo>
                    <a:cubicBezTo>
                      <a:pt x="3932" y="15038"/>
                      <a:pt x="3990" y="14845"/>
                      <a:pt x="4046" y="14659"/>
                    </a:cubicBezTo>
                    <a:cubicBezTo>
                      <a:pt x="4102" y="14471"/>
                      <a:pt x="4155" y="14294"/>
                      <a:pt x="4176" y="14104"/>
                    </a:cubicBezTo>
                    <a:cubicBezTo>
                      <a:pt x="4211" y="13808"/>
                      <a:pt x="4132" y="13299"/>
                      <a:pt x="3901" y="13154"/>
                    </a:cubicBezTo>
                    <a:cubicBezTo>
                      <a:pt x="3795" y="13087"/>
                      <a:pt x="3497" y="13139"/>
                      <a:pt x="3440" y="12712"/>
                    </a:cubicBezTo>
                    <a:cubicBezTo>
                      <a:pt x="3408" y="12475"/>
                      <a:pt x="3303" y="12517"/>
                      <a:pt x="3135" y="12485"/>
                    </a:cubicBezTo>
                    <a:cubicBezTo>
                      <a:pt x="2935" y="12448"/>
                      <a:pt x="2819" y="12238"/>
                      <a:pt x="2718" y="12053"/>
                    </a:cubicBezTo>
                    <a:cubicBezTo>
                      <a:pt x="2529" y="11710"/>
                      <a:pt x="2473" y="11729"/>
                      <a:pt x="2301" y="11812"/>
                    </a:cubicBezTo>
                    <a:cubicBezTo>
                      <a:pt x="2161" y="11879"/>
                      <a:pt x="2055" y="11900"/>
                      <a:pt x="1945" y="11848"/>
                    </a:cubicBezTo>
                    <a:cubicBezTo>
                      <a:pt x="1795" y="11775"/>
                      <a:pt x="1239" y="11437"/>
                      <a:pt x="1158" y="11175"/>
                    </a:cubicBezTo>
                    <a:cubicBezTo>
                      <a:pt x="1120" y="11050"/>
                      <a:pt x="1031" y="10995"/>
                      <a:pt x="869" y="10995"/>
                    </a:cubicBezTo>
                    <a:cubicBezTo>
                      <a:pt x="768" y="10995"/>
                      <a:pt x="345" y="11077"/>
                      <a:pt x="262" y="11077"/>
                    </a:cubicBezTo>
                    <a:cubicBezTo>
                      <a:pt x="149" y="11077"/>
                      <a:pt x="-10" y="10994"/>
                      <a:pt x="1" y="10785"/>
                    </a:cubicBezTo>
                    <a:cubicBezTo>
                      <a:pt x="20" y="10422"/>
                      <a:pt x="181" y="10257"/>
                      <a:pt x="149" y="9917"/>
                    </a:cubicBezTo>
                    <a:cubicBezTo>
                      <a:pt x="143" y="9850"/>
                      <a:pt x="106" y="9658"/>
                      <a:pt x="106" y="9658"/>
                    </a:cubicBezTo>
                    <a:cubicBezTo>
                      <a:pt x="106" y="9658"/>
                      <a:pt x="594" y="9255"/>
                      <a:pt x="655" y="9196"/>
                    </a:cubicBezTo>
                    <a:cubicBezTo>
                      <a:pt x="860" y="8994"/>
                      <a:pt x="880" y="8858"/>
                      <a:pt x="912" y="8631"/>
                    </a:cubicBezTo>
                    <a:cubicBezTo>
                      <a:pt x="995" y="8038"/>
                      <a:pt x="1054" y="7881"/>
                      <a:pt x="1689" y="7872"/>
                    </a:cubicBezTo>
                    <a:cubicBezTo>
                      <a:pt x="1987" y="7869"/>
                      <a:pt x="2052" y="7740"/>
                      <a:pt x="2261" y="7492"/>
                    </a:cubicBezTo>
                    <a:cubicBezTo>
                      <a:pt x="2326" y="7415"/>
                      <a:pt x="2586" y="7048"/>
                      <a:pt x="3012" y="7048"/>
                    </a:cubicBezTo>
                    <a:cubicBezTo>
                      <a:pt x="3120" y="7048"/>
                      <a:pt x="3207" y="7084"/>
                      <a:pt x="3271" y="7156"/>
                    </a:cubicBezTo>
                    <a:cubicBezTo>
                      <a:pt x="3345" y="7238"/>
                      <a:pt x="3410" y="7279"/>
                      <a:pt x="3468" y="7279"/>
                    </a:cubicBezTo>
                    <a:cubicBezTo>
                      <a:pt x="3601" y="7279"/>
                      <a:pt x="3754" y="7029"/>
                      <a:pt x="3796" y="6964"/>
                    </a:cubicBezTo>
                    <a:cubicBezTo>
                      <a:pt x="3906" y="6795"/>
                      <a:pt x="4072" y="6540"/>
                      <a:pt x="4255" y="6540"/>
                    </a:cubicBezTo>
                    <a:cubicBezTo>
                      <a:pt x="4453" y="6540"/>
                      <a:pt x="4461" y="6810"/>
                      <a:pt x="4657" y="6810"/>
                    </a:cubicBezTo>
                    <a:cubicBezTo>
                      <a:pt x="4727" y="6810"/>
                      <a:pt x="4770" y="6650"/>
                      <a:pt x="4801" y="6556"/>
                    </a:cubicBezTo>
                    <a:cubicBezTo>
                      <a:pt x="4854" y="6396"/>
                      <a:pt x="4909" y="6229"/>
                      <a:pt x="5137" y="6196"/>
                    </a:cubicBezTo>
                    <a:cubicBezTo>
                      <a:pt x="5194" y="6188"/>
                      <a:pt x="5384" y="6201"/>
                      <a:pt x="5474" y="6020"/>
                    </a:cubicBezTo>
                    <a:cubicBezTo>
                      <a:pt x="5624" y="5721"/>
                      <a:pt x="5534" y="5661"/>
                      <a:pt x="5772" y="5518"/>
                    </a:cubicBezTo>
                    <a:cubicBezTo>
                      <a:pt x="5865" y="5463"/>
                      <a:pt x="5903" y="5440"/>
                      <a:pt x="5930" y="5314"/>
                    </a:cubicBezTo>
                    <a:cubicBezTo>
                      <a:pt x="5990" y="5024"/>
                      <a:pt x="6150" y="4871"/>
                      <a:pt x="6392" y="4871"/>
                    </a:cubicBezTo>
                    <a:cubicBezTo>
                      <a:pt x="6696" y="4871"/>
                      <a:pt x="7072" y="5111"/>
                      <a:pt x="7297" y="5255"/>
                    </a:cubicBezTo>
                    <a:cubicBezTo>
                      <a:pt x="7434" y="5343"/>
                      <a:pt x="7504" y="5314"/>
                      <a:pt x="7759" y="5148"/>
                    </a:cubicBezTo>
                    <a:cubicBezTo>
                      <a:pt x="7896" y="5059"/>
                      <a:pt x="8039" y="4962"/>
                      <a:pt x="8200" y="4967"/>
                    </a:cubicBezTo>
                    <a:cubicBezTo>
                      <a:pt x="8386" y="4972"/>
                      <a:pt x="8534" y="5116"/>
                      <a:pt x="8655" y="5117"/>
                    </a:cubicBezTo>
                    <a:cubicBezTo>
                      <a:pt x="8689" y="5118"/>
                      <a:pt x="8735" y="5106"/>
                      <a:pt x="8788" y="5020"/>
                    </a:cubicBezTo>
                    <a:cubicBezTo>
                      <a:pt x="8947" y="4766"/>
                      <a:pt x="9165" y="4730"/>
                      <a:pt x="9378" y="4730"/>
                    </a:cubicBezTo>
                    <a:cubicBezTo>
                      <a:pt x="9458" y="4730"/>
                      <a:pt x="9762" y="4742"/>
                      <a:pt x="9840" y="4637"/>
                    </a:cubicBezTo>
                    <a:cubicBezTo>
                      <a:pt x="9904" y="4550"/>
                      <a:pt x="9928" y="4386"/>
                      <a:pt x="9913" y="4135"/>
                    </a:cubicBezTo>
                    <a:cubicBezTo>
                      <a:pt x="9901" y="3935"/>
                      <a:pt x="9807" y="3523"/>
                      <a:pt x="9941" y="3304"/>
                    </a:cubicBezTo>
                    <a:cubicBezTo>
                      <a:pt x="9976" y="3248"/>
                      <a:pt x="10022" y="3219"/>
                      <a:pt x="10076" y="3219"/>
                    </a:cubicBezTo>
                    <a:cubicBezTo>
                      <a:pt x="10133" y="3219"/>
                      <a:pt x="10187" y="3251"/>
                      <a:pt x="10239" y="3283"/>
                    </a:cubicBezTo>
                    <a:cubicBezTo>
                      <a:pt x="10309" y="3325"/>
                      <a:pt x="10356" y="3368"/>
                      <a:pt x="10383" y="3233"/>
                    </a:cubicBezTo>
                    <a:cubicBezTo>
                      <a:pt x="10423" y="3034"/>
                      <a:pt x="10474" y="2902"/>
                      <a:pt x="10595" y="2902"/>
                    </a:cubicBezTo>
                    <a:cubicBezTo>
                      <a:pt x="10664" y="2902"/>
                      <a:pt x="10868" y="3008"/>
                      <a:pt x="10925" y="2865"/>
                    </a:cubicBezTo>
                    <a:cubicBezTo>
                      <a:pt x="11002" y="2674"/>
                      <a:pt x="10768" y="2150"/>
                      <a:pt x="10772" y="1942"/>
                    </a:cubicBezTo>
                    <a:cubicBezTo>
                      <a:pt x="10780" y="1627"/>
                      <a:pt x="10899" y="1524"/>
                      <a:pt x="10930" y="1457"/>
                    </a:cubicBezTo>
                    <a:cubicBezTo>
                      <a:pt x="10930" y="1457"/>
                      <a:pt x="11120" y="1832"/>
                      <a:pt x="11221" y="1847"/>
                    </a:cubicBezTo>
                    <a:cubicBezTo>
                      <a:pt x="11340" y="1864"/>
                      <a:pt x="11550" y="1691"/>
                      <a:pt x="11739" y="1691"/>
                    </a:cubicBezTo>
                    <a:cubicBezTo>
                      <a:pt x="11911" y="1691"/>
                      <a:pt x="12026" y="1799"/>
                      <a:pt x="12062" y="1994"/>
                    </a:cubicBezTo>
                    <a:cubicBezTo>
                      <a:pt x="12116" y="2288"/>
                      <a:pt x="12169" y="2408"/>
                      <a:pt x="12245" y="2408"/>
                    </a:cubicBezTo>
                    <a:cubicBezTo>
                      <a:pt x="12293" y="2408"/>
                      <a:pt x="12360" y="2370"/>
                      <a:pt x="12444" y="2294"/>
                    </a:cubicBezTo>
                    <a:cubicBezTo>
                      <a:pt x="12507" y="2236"/>
                      <a:pt x="12578" y="2209"/>
                      <a:pt x="12661" y="2209"/>
                    </a:cubicBezTo>
                    <a:cubicBezTo>
                      <a:pt x="12726" y="2209"/>
                      <a:pt x="12947" y="2268"/>
                      <a:pt x="12990" y="2268"/>
                    </a:cubicBezTo>
                    <a:cubicBezTo>
                      <a:pt x="13047" y="2268"/>
                      <a:pt x="13108" y="2248"/>
                      <a:pt x="13161" y="2103"/>
                    </a:cubicBezTo>
                    <a:cubicBezTo>
                      <a:pt x="13283" y="1774"/>
                      <a:pt x="13423" y="1708"/>
                      <a:pt x="13610" y="1708"/>
                    </a:cubicBezTo>
                    <a:cubicBezTo>
                      <a:pt x="13650" y="1708"/>
                      <a:pt x="13927" y="1721"/>
                      <a:pt x="13939" y="1721"/>
                    </a:cubicBezTo>
                    <a:cubicBezTo>
                      <a:pt x="14253" y="1714"/>
                      <a:pt x="14621" y="1073"/>
                      <a:pt x="14755" y="903"/>
                    </a:cubicBezTo>
                    <a:cubicBezTo>
                      <a:pt x="14878" y="746"/>
                      <a:pt x="15148" y="593"/>
                      <a:pt x="15201" y="198"/>
                    </a:cubicBezTo>
                    <a:cubicBezTo>
                      <a:pt x="15219" y="67"/>
                      <a:pt x="15308" y="0"/>
                      <a:pt x="15465" y="0"/>
                    </a:cubicBezTo>
                    <a:cubicBezTo>
                      <a:pt x="15596" y="0"/>
                      <a:pt x="15779" y="68"/>
                      <a:pt x="15936" y="91"/>
                    </a:cubicBezTo>
                    <a:cubicBezTo>
                      <a:pt x="16028" y="105"/>
                      <a:pt x="16108" y="79"/>
                      <a:pt x="16173" y="79"/>
                    </a:cubicBezTo>
                    <a:cubicBezTo>
                      <a:pt x="16394" y="79"/>
                      <a:pt x="16471" y="277"/>
                      <a:pt x="16533" y="436"/>
                    </a:cubicBezTo>
                    <a:cubicBezTo>
                      <a:pt x="16589" y="582"/>
                      <a:pt x="16629" y="672"/>
                      <a:pt x="16725" y="689"/>
                    </a:cubicBezTo>
                    <a:cubicBezTo>
                      <a:pt x="17022" y="741"/>
                      <a:pt x="17082" y="900"/>
                      <a:pt x="17136" y="1057"/>
                    </a:cubicBezTo>
                    <a:cubicBezTo>
                      <a:pt x="17278" y="1476"/>
                      <a:pt x="17614" y="1881"/>
                      <a:pt x="17614" y="1881"/>
                    </a:cubicBezTo>
                    <a:cubicBezTo>
                      <a:pt x="17614" y="1881"/>
                      <a:pt x="17508" y="2066"/>
                      <a:pt x="17494" y="2090"/>
                    </a:cubicBezTo>
                    <a:cubicBezTo>
                      <a:pt x="17396" y="2257"/>
                      <a:pt x="17442" y="2345"/>
                      <a:pt x="17530" y="2513"/>
                    </a:cubicBezTo>
                    <a:cubicBezTo>
                      <a:pt x="17566" y="2582"/>
                      <a:pt x="17607" y="2660"/>
                      <a:pt x="17642" y="2755"/>
                    </a:cubicBezTo>
                    <a:cubicBezTo>
                      <a:pt x="17684" y="2871"/>
                      <a:pt x="17663" y="2965"/>
                      <a:pt x="17646" y="3041"/>
                    </a:cubicBezTo>
                    <a:cubicBezTo>
                      <a:pt x="17608" y="3211"/>
                      <a:pt x="17643" y="3233"/>
                      <a:pt x="17735" y="3398"/>
                    </a:cubicBezTo>
                    <a:cubicBezTo>
                      <a:pt x="17816" y="3543"/>
                      <a:pt x="17892" y="3680"/>
                      <a:pt x="17806" y="3977"/>
                    </a:cubicBezTo>
                    <a:cubicBezTo>
                      <a:pt x="17762" y="4128"/>
                      <a:pt x="17706" y="4252"/>
                      <a:pt x="17651" y="4373"/>
                    </a:cubicBezTo>
                    <a:cubicBezTo>
                      <a:pt x="17559" y="4577"/>
                      <a:pt x="17479" y="4755"/>
                      <a:pt x="17483" y="5020"/>
                    </a:cubicBezTo>
                    <a:cubicBezTo>
                      <a:pt x="17546" y="5051"/>
                      <a:pt x="17606" y="5077"/>
                      <a:pt x="17664" y="5103"/>
                    </a:cubicBezTo>
                    <a:cubicBezTo>
                      <a:pt x="17954" y="5229"/>
                      <a:pt x="18183" y="5330"/>
                      <a:pt x="18249" y="5925"/>
                    </a:cubicBezTo>
                    <a:cubicBezTo>
                      <a:pt x="18279" y="6191"/>
                      <a:pt x="18384" y="6318"/>
                      <a:pt x="18541" y="6318"/>
                    </a:cubicBezTo>
                    <a:cubicBezTo>
                      <a:pt x="18624" y="6318"/>
                      <a:pt x="18711" y="6314"/>
                      <a:pt x="18800" y="6310"/>
                    </a:cubicBezTo>
                    <a:cubicBezTo>
                      <a:pt x="18953" y="6304"/>
                      <a:pt x="19509" y="6268"/>
                      <a:pt x="19836" y="6469"/>
                    </a:cubicBezTo>
                    <a:cubicBezTo>
                      <a:pt x="19976" y="6555"/>
                      <a:pt x="20044" y="6637"/>
                      <a:pt x="20058" y="6735"/>
                    </a:cubicBezTo>
                    <a:cubicBezTo>
                      <a:pt x="20076" y="6853"/>
                      <a:pt x="20007" y="6945"/>
                      <a:pt x="19940" y="7034"/>
                    </a:cubicBezTo>
                    <a:cubicBezTo>
                      <a:pt x="19860" y="7141"/>
                      <a:pt x="19808" y="7219"/>
                      <a:pt x="19824" y="7318"/>
                    </a:cubicBezTo>
                    <a:cubicBezTo>
                      <a:pt x="19853" y="7491"/>
                      <a:pt x="19891" y="7620"/>
                      <a:pt x="19924" y="7734"/>
                    </a:cubicBezTo>
                    <a:cubicBezTo>
                      <a:pt x="20006" y="8012"/>
                      <a:pt x="20065" y="8212"/>
                      <a:pt x="19908" y="8684"/>
                    </a:cubicBezTo>
                    <a:cubicBezTo>
                      <a:pt x="19785" y="9055"/>
                      <a:pt x="19882" y="9166"/>
                      <a:pt x="20171" y="9366"/>
                    </a:cubicBezTo>
                    <a:cubicBezTo>
                      <a:pt x="20257" y="9426"/>
                      <a:pt x="20332" y="9576"/>
                      <a:pt x="20412" y="9734"/>
                    </a:cubicBezTo>
                    <a:cubicBezTo>
                      <a:pt x="20446" y="9803"/>
                      <a:pt x="20643" y="10073"/>
                      <a:pt x="20643" y="10073"/>
                    </a:cubicBezTo>
                    <a:cubicBezTo>
                      <a:pt x="20643" y="10073"/>
                      <a:pt x="20362" y="10231"/>
                      <a:pt x="20276" y="10306"/>
                    </a:cubicBezTo>
                    <a:cubicBezTo>
                      <a:pt x="20033" y="10518"/>
                      <a:pt x="20003" y="10903"/>
                      <a:pt x="19991" y="11312"/>
                    </a:cubicBezTo>
                    <a:cubicBezTo>
                      <a:pt x="19982" y="11632"/>
                      <a:pt x="20063" y="11640"/>
                      <a:pt x="20259" y="11659"/>
                    </a:cubicBezTo>
                    <a:cubicBezTo>
                      <a:pt x="20403" y="11673"/>
                      <a:pt x="20581" y="11690"/>
                      <a:pt x="20741" y="11869"/>
                    </a:cubicBezTo>
                    <a:cubicBezTo>
                      <a:pt x="20812" y="11949"/>
                      <a:pt x="20844" y="12060"/>
                      <a:pt x="20872" y="12158"/>
                    </a:cubicBezTo>
                    <a:cubicBezTo>
                      <a:pt x="20959" y="12461"/>
                      <a:pt x="21105" y="12444"/>
                      <a:pt x="21313" y="12554"/>
                    </a:cubicBezTo>
                    <a:cubicBezTo>
                      <a:pt x="21435" y="12619"/>
                      <a:pt x="21510" y="12700"/>
                      <a:pt x="21542" y="12804"/>
                    </a:cubicBezTo>
                    <a:cubicBezTo>
                      <a:pt x="21590" y="12957"/>
                      <a:pt x="21533" y="13115"/>
                      <a:pt x="21478" y="13268"/>
                    </a:cubicBezTo>
                    <a:cubicBezTo>
                      <a:pt x="21395" y="13498"/>
                      <a:pt x="21387" y="13558"/>
                      <a:pt x="21430" y="13727"/>
                    </a:cubicBezTo>
                    <a:cubicBezTo>
                      <a:pt x="21499" y="14002"/>
                      <a:pt x="21466" y="14128"/>
                      <a:pt x="21300" y="14245"/>
                    </a:cubicBezTo>
                    <a:cubicBezTo>
                      <a:pt x="21257" y="14275"/>
                      <a:pt x="21223" y="14299"/>
                      <a:pt x="21204" y="14348"/>
                    </a:cubicBezTo>
                    <a:cubicBezTo>
                      <a:pt x="21125" y="14555"/>
                      <a:pt x="21062" y="14920"/>
                      <a:pt x="21212" y="15082"/>
                    </a:cubicBezTo>
                    <a:lnTo>
                      <a:pt x="21325" y="15203"/>
                    </a:lnTo>
                    <a:cubicBezTo>
                      <a:pt x="21187" y="15231"/>
                      <a:pt x="20753" y="15136"/>
                      <a:pt x="20373" y="15888"/>
                    </a:cubicBezTo>
                    <a:cubicBezTo>
                      <a:pt x="20290" y="16050"/>
                      <a:pt x="20205" y="16218"/>
                      <a:pt x="20047" y="16372"/>
                    </a:cubicBezTo>
                    <a:cubicBezTo>
                      <a:pt x="19906" y="16508"/>
                      <a:pt x="19311" y="16767"/>
                      <a:pt x="19150" y="16838"/>
                    </a:cubicBezTo>
                    <a:cubicBezTo>
                      <a:pt x="18770" y="17005"/>
                      <a:pt x="17835" y="17702"/>
                      <a:pt x="17978" y="18286"/>
                    </a:cubicBezTo>
                    <a:cubicBezTo>
                      <a:pt x="18002" y="18381"/>
                      <a:pt x="18158" y="18483"/>
                      <a:pt x="18295" y="18573"/>
                    </a:cubicBezTo>
                    <a:cubicBezTo>
                      <a:pt x="18494" y="18703"/>
                      <a:pt x="18700" y="18838"/>
                      <a:pt x="18716" y="19052"/>
                    </a:cubicBezTo>
                    <a:cubicBezTo>
                      <a:pt x="18738" y="19354"/>
                      <a:pt x="18427" y="19538"/>
                      <a:pt x="18259" y="19636"/>
                    </a:cubicBezTo>
                    <a:cubicBezTo>
                      <a:pt x="18088" y="19736"/>
                      <a:pt x="17985" y="19839"/>
                      <a:pt x="17877" y="19971"/>
                    </a:cubicBezTo>
                    <a:cubicBezTo>
                      <a:pt x="17757" y="20117"/>
                      <a:pt x="17684" y="20205"/>
                      <a:pt x="17569" y="20205"/>
                    </a:cubicBezTo>
                    <a:lnTo>
                      <a:pt x="17569" y="20205"/>
                    </a:lnTo>
                    <a:cubicBezTo>
                      <a:pt x="17478" y="20205"/>
                      <a:pt x="17376" y="20149"/>
                      <a:pt x="17209" y="20039"/>
                    </a:cubicBezTo>
                    <a:cubicBezTo>
                      <a:pt x="17037" y="19926"/>
                      <a:pt x="16833" y="19970"/>
                      <a:pt x="16643" y="19988"/>
                    </a:cubicBezTo>
                    <a:cubicBezTo>
                      <a:pt x="16454" y="20007"/>
                      <a:pt x="16337" y="20018"/>
                      <a:pt x="16193" y="19988"/>
                    </a:cubicBezTo>
                    <a:close/>
                  </a:path>
                </a:pathLst>
              </a:custGeom>
              <a:solidFill>
                <a:schemeClr val="bg1">
                  <a:lumMod val="95000"/>
                </a:schemeClr>
              </a:solidFill>
              <a:ln w="6350" cap="flat">
                <a:solidFill>
                  <a:schemeClr val="tx1">
                    <a:lumMod val="50000"/>
                    <a:lumOff val="50000"/>
                  </a:schemeClr>
                </a:solidFill>
                <a:prstDash val="solid"/>
                <a:miter lim="400000"/>
              </a:ln>
              <a:effectLst/>
            </p:spPr>
            <p:txBody>
              <a:bodyPr wrap="square" lIns="0" tIns="0" rIns="0" bIns="0" numCol="1" anchor="ctr">
                <a:noAutofit/>
              </a:bodyPr>
              <a:lstStyle/>
              <a:p>
                <a:pPr hangingPunct="1"/>
                <a:endParaRPr sz="1200">
                  <a:solidFill>
                    <a:sysClr val="windowText" lastClr="000000"/>
                  </a:solidFill>
                  <a:latin typeface="+mj-lt"/>
                  <a:ea typeface="Gill Sans"/>
                  <a:cs typeface="Gill Sans"/>
                  <a:sym typeface="Gill Sans"/>
                </a:endParaRPr>
              </a:p>
            </p:txBody>
          </p:sp>
        </p:grpSp>
        <p:grpSp>
          <p:nvGrpSpPr>
            <p:cNvPr id="10" name="Group 56">
              <a:extLst>
                <a:ext uri="{FF2B5EF4-FFF2-40B4-BE49-F238E27FC236}">
                  <a16:creationId xmlns:a16="http://schemas.microsoft.com/office/drawing/2014/main" id="{B5AD4A68-B86E-FA7B-FF0A-14D2DAD1AAE1}"/>
                </a:ext>
              </a:extLst>
            </p:cNvPr>
            <p:cNvGrpSpPr/>
            <p:nvPr/>
          </p:nvGrpSpPr>
          <p:grpSpPr>
            <a:xfrm>
              <a:off x="835575" y="489738"/>
              <a:ext cx="6354112" cy="3336400"/>
              <a:chOff x="0" y="0"/>
              <a:chExt cx="6354111" cy="3336399"/>
            </a:xfrm>
          </p:grpSpPr>
          <p:sp>
            <p:nvSpPr>
              <p:cNvPr id="55" name="Shape 43">
                <a:extLst>
                  <a:ext uri="{FF2B5EF4-FFF2-40B4-BE49-F238E27FC236}">
                    <a16:creationId xmlns:a16="http://schemas.microsoft.com/office/drawing/2014/main" id="{8FD17458-9E8E-068E-C4BE-862B2169146C}"/>
                  </a:ext>
                </a:extLst>
              </p:cNvPr>
              <p:cNvSpPr/>
              <p:nvPr/>
            </p:nvSpPr>
            <p:spPr>
              <a:xfrm>
                <a:off x="1793251" y="3228837"/>
                <a:ext cx="107624" cy="107563"/>
              </a:xfrm>
              <a:custGeom>
                <a:avLst/>
                <a:gdLst/>
                <a:ahLst/>
                <a:cxnLst>
                  <a:cxn ang="0">
                    <a:pos x="wd2" y="hd2"/>
                  </a:cxn>
                  <a:cxn ang="5400000">
                    <a:pos x="wd2" y="hd2"/>
                  </a:cxn>
                  <a:cxn ang="10800000">
                    <a:pos x="wd2" y="hd2"/>
                  </a:cxn>
                  <a:cxn ang="16200000">
                    <a:pos x="wd2" y="hd2"/>
                  </a:cxn>
                </a:cxnLst>
                <a:rect l="0" t="0" r="r" b="b"/>
                <a:pathLst>
                  <a:path w="21600" h="21600" extrusionOk="0">
                    <a:moveTo>
                      <a:pt x="21600" y="10801"/>
                    </a:moveTo>
                    <a:cubicBezTo>
                      <a:pt x="21600" y="16768"/>
                      <a:pt x="16763" y="21600"/>
                      <a:pt x="10800" y="21600"/>
                    </a:cubicBezTo>
                    <a:cubicBezTo>
                      <a:pt x="4837" y="21600"/>
                      <a:pt x="0" y="16768"/>
                      <a:pt x="0" y="10801"/>
                    </a:cubicBezTo>
                    <a:cubicBezTo>
                      <a:pt x="0" y="4837"/>
                      <a:pt x="4837" y="0"/>
                      <a:pt x="10800" y="0"/>
                    </a:cubicBezTo>
                    <a:cubicBezTo>
                      <a:pt x="16763" y="0"/>
                      <a:pt x="21600" y="4837"/>
                      <a:pt x="21600" y="10801"/>
                    </a:cubicBezTo>
                    <a:close/>
                  </a:path>
                </a:pathLst>
              </a:custGeom>
              <a:solidFill>
                <a:srgbClr val="FFFFFF"/>
              </a:solidFill>
              <a:ln w="3175" cap="flat">
                <a:solidFill>
                  <a:srgbClr val="5B6062"/>
                </a:solidFill>
                <a:prstDash val="solid"/>
                <a:miter lim="400000"/>
              </a:ln>
              <a:effectLst>
                <a:outerShdw blurRad="38100" dist="12700" dir="5400000" rotWithShape="0">
                  <a:srgbClr val="000000">
                    <a:alpha val="40000"/>
                  </a:srgbClr>
                </a:outerShdw>
              </a:effectLst>
            </p:spPr>
            <p:txBody>
              <a:bodyPr wrap="square" lIns="38100" tIns="38100" rIns="38100" bIns="38100" numCol="1" anchor="ctr">
                <a:noAutofit/>
              </a:bodyPr>
              <a:lstStyle/>
              <a:p>
                <a:pPr defTabSz="457200" hangingPunct="1">
                  <a:defRPr sz="3000">
                    <a:solidFill>
                      <a:srgbClr val="FFFFFF"/>
                    </a:solidFill>
                    <a:effectLst>
                      <a:outerShdw blurRad="38100" dist="12700" dir="5400000" rotWithShape="0">
                        <a:srgbClr val="000000">
                          <a:alpha val="50000"/>
                        </a:srgbClr>
                      </a:outerShdw>
                    </a:effectLst>
                  </a:defRPr>
                </a:pPr>
                <a:endParaRPr sz="1200">
                  <a:effectLst>
                    <a:outerShdw blurRad="38100" dist="12700" dir="5400000" rotWithShape="0">
                      <a:srgbClr val="000000">
                        <a:alpha val="50000"/>
                      </a:srgbClr>
                    </a:outerShdw>
                  </a:effectLst>
                  <a:latin typeface="+mj-lt"/>
                  <a:ea typeface="Gill Sans"/>
                  <a:cs typeface="Gill Sans"/>
                  <a:sym typeface="Gill Sans"/>
                </a:endParaRPr>
              </a:p>
            </p:txBody>
          </p:sp>
          <p:sp>
            <p:nvSpPr>
              <p:cNvPr id="56" name="Shape 44">
                <a:extLst>
                  <a:ext uri="{FF2B5EF4-FFF2-40B4-BE49-F238E27FC236}">
                    <a16:creationId xmlns:a16="http://schemas.microsoft.com/office/drawing/2014/main" id="{CC52BED6-265B-9B24-B5DF-006C8297CD7B}"/>
                  </a:ext>
                </a:extLst>
              </p:cNvPr>
              <p:cNvSpPr/>
              <p:nvPr/>
            </p:nvSpPr>
            <p:spPr>
              <a:xfrm>
                <a:off x="3145318" y="2477943"/>
                <a:ext cx="94943" cy="94895"/>
              </a:xfrm>
              <a:custGeom>
                <a:avLst/>
                <a:gdLst/>
                <a:ahLst/>
                <a:cxnLst>
                  <a:cxn ang="0">
                    <a:pos x="wd2" y="hd2"/>
                  </a:cxn>
                  <a:cxn ang="5400000">
                    <a:pos x="wd2" y="hd2"/>
                  </a:cxn>
                  <a:cxn ang="10800000">
                    <a:pos x="wd2" y="hd2"/>
                  </a:cxn>
                  <a:cxn ang="16200000">
                    <a:pos x="wd2" y="hd2"/>
                  </a:cxn>
                </a:cxnLst>
                <a:rect l="0" t="0" r="r" b="b"/>
                <a:pathLst>
                  <a:path w="21600" h="21600" extrusionOk="0">
                    <a:moveTo>
                      <a:pt x="21600" y="10801"/>
                    </a:moveTo>
                    <a:cubicBezTo>
                      <a:pt x="21600" y="16765"/>
                      <a:pt x="16763" y="21600"/>
                      <a:pt x="10800" y="21600"/>
                    </a:cubicBezTo>
                    <a:cubicBezTo>
                      <a:pt x="4837" y="21600"/>
                      <a:pt x="0" y="16765"/>
                      <a:pt x="0" y="10801"/>
                    </a:cubicBezTo>
                    <a:cubicBezTo>
                      <a:pt x="0" y="4836"/>
                      <a:pt x="4837" y="0"/>
                      <a:pt x="10800" y="0"/>
                    </a:cubicBezTo>
                    <a:cubicBezTo>
                      <a:pt x="16763" y="0"/>
                      <a:pt x="21600" y="4836"/>
                      <a:pt x="21600" y="10801"/>
                    </a:cubicBezTo>
                    <a:close/>
                  </a:path>
                </a:pathLst>
              </a:custGeom>
              <a:solidFill>
                <a:srgbClr val="FFFFFF"/>
              </a:solidFill>
              <a:ln w="3175" cap="flat">
                <a:solidFill>
                  <a:srgbClr val="5B6062"/>
                </a:solidFill>
                <a:prstDash val="solid"/>
                <a:miter lim="400000"/>
              </a:ln>
              <a:effectLst>
                <a:outerShdw blurRad="38100" dist="12700" dir="5400000" rotWithShape="0">
                  <a:srgbClr val="000000">
                    <a:alpha val="40000"/>
                  </a:srgbClr>
                </a:outerShdw>
              </a:effectLst>
            </p:spPr>
            <p:txBody>
              <a:bodyPr wrap="square" lIns="38100" tIns="38100" rIns="38100" bIns="38100" numCol="1" anchor="ctr">
                <a:noAutofit/>
              </a:bodyPr>
              <a:lstStyle/>
              <a:p>
                <a:pPr defTabSz="457200" hangingPunct="1">
                  <a:defRPr sz="3000">
                    <a:solidFill>
                      <a:srgbClr val="FFFFFF"/>
                    </a:solidFill>
                    <a:effectLst>
                      <a:outerShdw blurRad="38100" dist="12700" dir="5400000" rotWithShape="0">
                        <a:srgbClr val="000000">
                          <a:alpha val="50000"/>
                        </a:srgbClr>
                      </a:outerShdw>
                    </a:effectLst>
                  </a:defRPr>
                </a:pPr>
                <a:endParaRPr sz="1200">
                  <a:effectLst>
                    <a:outerShdw blurRad="38100" dist="12700" dir="5400000" rotWithShape="0">
                      <a:srgbClr val="000000">
                        <a:alpha val="50000"/>
                      </a:srgbClr>
                    </a:outerShdw>
                  </a:effectLst>
                  <a:latin typeface="+mj-lt"/>
                  <a:ea typeface="Gill Sans"/>
                  <a:cs typeface="Gill Sans"/>
                  <a:sym typeface="Gill Sans"/>
                </a:endParaRPr>
              </a:p>
            </p:txBody>
          </p:sp>
          <p:sp>
            <p:nvSpPr>
              <p:cNvPr id="57" name="Shape 45">
                <a:extLst>
                  <a:ext uri="{FF2B5EF4-FFF2-40B4-BE49-F238E27FC236}">
                    <a16:creationId xmlns:a16="http://schemas.microsoft.com/office/drawing/2014/main" id="{AF38A7FA-AD22-2402-BDE4-C77D6C02E8A7}"/>
                  </a:ext>
                </a:extLst>
              </p:cNvPr>
              <p:cNvSpPr/>
              <p:nvPr/>
            </p:nvSpPr>
            <p:spPr>
              <a:xfrm>
                <a:off x="4272040" y="2853392"/>
                <a:ext cx="94932" cy="94894"/>
              </a:xfrm>
              <a:custGeom>
                <a:avLst/>
                <a:gdLst/>
                <a:ahLst/>
                <a:cxnLst>
                  <a:cxn ang="0">
                    <a:pos x="wd2" y="hd2"/>
                  </a:cxn>
                  <a:cxn ang="5400000">
                    <a:pos x="wd2" y="hd2"/>
                  </a:cxn>
                  <a:cxn ang="10800000">
                    <a:pos x="wd2" y="hd2"/>
                  </a:cxn>
                  <a:cxn ang="16200000">
                    <a:pos x="wd2" y="hd2"/>
                  </a:cxn>
                </a:cxnLst>
                <a:rect l="0" t="0" r="r" b="b"/>
                <a:pathLst>
                  <a:path w="21600" h="21600" extrusionOk="0">
                    <a:moveTo>
                      <a:pt x="21600" y="10801"/>
                    </a:moveTo>
                    <a:cubicBezTo>
                      <a:pt x="21600" y="16767"/>
                      <a:pt x="16762" y="21600"/>
                      <a:pt x="10801" y="21600"/>
                    </a:cubicBezTo>
                    <a:cubicBezTo>
                      <a:pt x="4836" y="21600"/>
                      <a:pt x="0" y="16767"/>
                      <a:pt x="0" y="10801"/>
                    </a:cubicBezTo>
                    <a:cubicBezTo>
                      <a:pt x="0" y="4837"/>
                      <a:pt x="4836" y="0"/>
                      <a:pt x="10801" y="0"/>
                    </a:cubicBezTo>
                    <a:cubicBezTo>
                      <a:pt x="16762" y="0"/>
                      <a:pt x="21600" y="4837"/>
                      <a:pt x="21600" y="10801"/>
                    </a:cubicBezTo>
                    <a:close/>
                  </a:path>
                </a:pathLst>
              </a:custGeom>
              <a:solidFill>
                <a:srgbClr val="FFFFFF"/>
              </a:solidFill>
              <a:ln w="3175" cap="flat">
                <a:solidFill>
                  <a:srgbClr val="5B6062"/>
                </a:solidFill>
                <a:prstDash val="solid"/>
                <a:miter lim="400000"/>
              </a:ln>
              <a:effectLst>
                <a:outerShdw blurRad="38100" dist="12700" dir="5400000" rotWithShape="0">
                  <a:srgbClr val="000000">
                    <a:alpha val="40000"/>
                  </a:srgbClr>
                </a:outerShdw>
              </a:effectLst>
            </p:spPr>
            <p:txBody>
              <a:bodyPr wrap="square" lIns="38100" tIns="38100" rIns="38100" bIns="38100" numCol="1" anchor="ctr">
                <a:noAutofit/>
              </a:bodyPr>
              <a:lstStyle/>
              <a:p>
                <a:pPr defTabSz="457200" hangingPunct="1">
                  <a:defRPr sz="3000">
                    <a:solidFill>
                      <a:srgbClr val="FFFFFF"/>
                    </a:solidFill>
                    <a:effectLst>
                      <a:outerShdw blurRad="38100" dist="12700" dir="5400000" rotWithShape="0">
                        <a:srgbClr val="000000">
                          <a:alpha val="50000"/>
                        </a:srgbClr>
                      </a:outerShdw>
                    </a:effectLst>
                  </a:defRPr>
                </a:pPr>
                <a:endParaRPr sz="1200">
                  <a:effectLst>
                    <a:outerShdw blurRad="38100" dist="12700" dir="5400000" rotWithShape="0">
                      <a:srgbClr val="000000">
                        <a:alpha val="50000"/>
                      </a:srgbClr>
                    </a:outerShdw>
                  </a:effectLst>
                  <a:latin typeface="+mj-lt"/>
                  <a:ea typeface="Gill Sans"/>
                  <a:cs typeface="Gill Sans"/>
                  <a:sym typeface="Gill Sans"/>
                </a:endParaRPr>
              </a:p>
            </p:txBody>
          </p:sp>
          <p:sp>
            <p:nvSpPr>
              <p:cNvPr id="58" name="Shape 46">
                <a:extLst>
                  <a:ext uri="{FF2B5EF4-FFF2-40B4-BE49-F238E27FC236}">
                    <a16:creationId xmlns:a16="http://schemas.microsoft.com/office/drawing/2014/main" id="{F6E1C909-80F1-CB3A-2153-33F4B923045F}"/>
                  </a:ext>
                </a:extLst>
              </p:cNvPr>
              <p:cNvSpPr/>
              <p:nvPr/>
            </p:nvSpPr>
            <p:spPr>
              <a:xfrm>
                <a:off x="5645569" y="2789028"/>
                <a:ext cx="107624" cy="107569"/>
              </a:xfrm>
              <a:custGeom>
                <a:avLst/>
                <a:gdLst/>
                <a:ahLst/>
                <a:cxnLst>
                  <a:cxn ang="0">
                    <a:pos x="wd2" y="hd2"/>
                  </a:cxn>
                  <a:cxn ang="5400000">
                    <a:pos x="wd2" y="hd2"/>
                  </a:cxn>
                  <a:cxn ang="10800000">
                    <a:pos x="wd2" y="hd2"/>
                  </a:cxn>
                  <a:cxn ang="16200000">
                    <a:pos x="wd2" y="hd2"/>
                  </a:cxn>
                </a:cxnLst>
                <a:rect l="0" t="0" r="r" b="b"/>
                <a:pathLst>
                  <a:path w="21600" h="21600" extrusionOk="0">
                    <a:moveTo>
                      <a:pt x="21600" y="10801"/>
                    </a:moveTo>
                    <a:cubicBezTo>
                      <a:pt x="21600" y="16767"/>
                      <a:pt x="16760" y="21600"/>
                      <a:pt x="10798" y="21600"/>
                    </a:cubicBezTo>
                    <a:cubicBezTo>
                      <a:pt x="4835" y="21600"/>
                      <a:pt x="0" y="16767"/>
                      <a:pt x="0" y="10801"/>
                    </a:cubicBezTo>
                    <a:cubicBezTo>
                      <a:pt x="0" y="4835"/>
                      <a:pt x="4835" y="0"/>
                      <a:pt x="10798" y="0"/>
                    </a:cubicBezTo>
                    <a:cubicBezTo>
                      <a:pt x="16760" y="0"/>
                      <a:pt x="21600" y="4835"/>
                      <a:pt x="21600" y="10801"/>
                    </a:cubicBezTo>
                    <a:close/>
                  </a:path>
                </a:pathLst>
              </a:custGeom>
              <a:solidFill>
                <a:srgbClr val="FFFFFF"/>
              </a:solidFill>
              <a:ln w="3175" cap="flat">
                <a:solidFill>
                  <a:srgbClr val="5B6062"/>
                </a:solidFill>
                <a:prstDash val="solid"/>
                <a:miter lim="400000"/>
              </a:ln>
              <a:effectLst>
                <a:outerShdw blurRad="38100" dist="12700" dir="5400000" rotWithShape="0">
                  <a:srgbClr val="000000">
                    <a:alpha val="40000"/>
                  </a:srgbClr>
                </a:outerShdw>
              </a:effectLst>
            </p:spPr>
            <p:txBody>
              <a:bodyPr wrap="square" lIns="38100" tIns="38100" rIns="38100" bIns="38100" numCol="1" anchor="ctr">
                <a:noAutofit/>
              </a:bodyPr>
              <a:lstStyle/>
              <a:p>
                <a:pPr defTabSz="457200" hangingPunct="1">
                  <a:defRPr sz="3000">
                    <a:solidFill>
                      <a:srgbClr val="FFFFFF"/>
                    </a:solidFill>
                    <a:effectLst>
                      <a:outerShdw blurRad="38100" dist="12700" dir="5400000" rotWithShape="0">
                        <a:srgbClr val="000000">
                          <a:alpha val="50000"/>
                        </a:srgbClr>
                      </a:outerShdw>
                    </a:effectLst>
                  </a:defRPr>
                </a:pPr>
                <a:endParaRPr sz="1200">
                  <a:effectLst>
                    <a:outerShdw blurRad="38100" dist="12700" dir="5400000" rotWithShape="0">
                      <a:srgbClr val="000000">
                        <a:alpha val="50000"/>
                      </a:srgbClr>
                    </a:outerShdw>
                  </a:effectLst>
                  <a:latin typeface="+mj-lt"/>
                  <a:ea typeface="Gill Sans"/>
                  <a:cs typeface="Gill Sans"/>
                  <a:sym typeface="Gill Sans"/>
                </a:endParaRPr>
              </a:p>
            </p:txBody>
          </p:sp>
          <p:sp>
            <p:nvSpPr>
              <p:cNvPr id="59" name="Shape 47">
                <a:extLst>
                  <a:ext uri="{FF2B5EF4-FFF2-40B4-BE49-F238E27FC236}">
                    <a16:creationId xmlns:a16="http://schemas.microsoft.com/office/drawing/2014/main" id="{AC548087-83F6-6914-6084-3E21904CAF09}"/>
                  </a:ext>
                </a:extLst>
              </p:cNvPr>
              <p:cNvSpPr/>
              <p:nvPr/>
            </p:nvSpPr>
            <p:spPr>
              <a:xfrm>
                <a:off x="6246488" y="1673417"/>
                <a:ext cx="107624" cy="107569"/>
              </a:xfrm>
              <a:custGeom>
                <a:avLst/>
                <a:gdLst/>
                <a:ahLst/>
                <a:cxnLst>
                  <a:cxn ang="0">
                    <a:pos x="wd2" y="hd2"/>
                  </a:cxn>
                  <a:cxn ang="5400000">
                    <a:pos x="wd2" y="hd2"/>
                  </a:cxn>
                  <a:cxn ang="10800000">
                    <a:pos x="wd2" y="hd2"/>
                  </a:cxn>
                  <a:cxn ang="16200000">
                    <a:pos x="wd2" y="hd2"/>
                  </a:cxn>
                </a:cxnLst>
                <a:rect l="0" t="0" r="r" b="b"/>
                <a:pathLst>
                  <a:path w="21600" h="21600" extrusionOk="0">
                    <a:moveTo>
                      <a:pt x="21600" y="10801"/>
                    </a:moveTo>
                    <a:cubicBezTo>
                      <a:pt x="21600" y="16767"/>
                      <a:pt x="16763" y="21600"/>
                      <a:pt x="10800" y="21600"/>
                    </a:cubicBezTo>
                    <a:cubicBezTo>
                      <a:pt x="4837" y="21600"/>
                      <a:pt x="0" y="16767"/>
                      <a:pt x="0" y="10801"/>
                    </a:cubicBezTo>
                    <a:cubicBezTo>
                      <a:pt x="0" y="4835"/>
                      <a:pt x="4837" y="0"/>
                      <a:pt x="10800" y="0"/>
                    </a:cubicBezTo>
                    <a:cubicBezTo>
                      <a:pt x="16763" y="0"/>
                      <a:pt x="21600" y="4835"/>
                      <a:pt x="21600" y="10801"/>
                    </a:cubicBezTo>
                    <a:close/>
                  </a:path>
                </a:pathLst>
              </a:custGeom>
              <a:solidFill>
                <a:srgbClr val="FFFFFF"/>
              </a:solidFill>
              <a:ln w="3175" cap="flat">
                <a:solidFill>
                  <a:srgbClr val="5B6062"/>
                </a:solidFill>
                <a:prstDash val="solid"/>
                <a:miter lim="400000"/>
              </a:ln>
              <a:effectLst>
                <a:outerShdw blurRad="38100" dist="12700" dir="5400000" rotWithShape="0">
                  <a:srgbClr val="000000">
                    <a:alpha val="40000"/>
                  </a:srgbClr>
                </a:outerShdw>
              </a:effectLst>
            </p:spPr>
            <p:txBody>
              <a:bodyPr wrap="square" lIns="38100" tIns="38100" rIns="38100" bIns="38100" numCol="1" anchor="ctr">
                <a:noAutofit/>
              </a:bodyPr>
              <a:lstStyle/>
              <a:p>
                <a:pPr defTabSz="457200" hangingPunct="1">
                  <a:defRPr sz="3000">
                    <a:solidFill>
                      <a:srgbClr val="FFFFFF"/>
                    </a:solidFill>
                    <a:effectLst>
                      <a:outerShdw blurRad="38100" dist="12700" dir="5400000" rotWithShape="0">
                        <a:srgbClr val="000000">
                          <a:alpha val="50000"/>
                        </a:srgbClr>
                      </a:outerShdw>
                    </a:effectLst>
                  </a:defRPr>
                </a:pPr>
                <a:endParaRPr sz="1200">
                  <a:effectLst>
                    <a:outerShdw blurRad="38100" dist="12700" dir="5400000" rotWithShape="0">
                      <a:srgbClr val="000000">
                        <a:alpha val="50000"/>
                      </a:srgbClr>
                    </a:outerShdw>
                  </a:effectLst>
                  <a:latin typeface="+mj-lt"/>
                  <a:ea typeface="Gill Sans"/>
                  <a:cs typeface="Gill Sans"/>
                  <a:sym typeface="Gill Sans"/>
                </a:endParaRPr>
              </a:p>
            </p:txBody>
          </p:sp>
          <p:sp>
            <p:nvSpPr>
              <p:cNvPr id="60" name="Shape 48">
                <a:extLst>
                  <a:ext uri="{FF2B5EF4-FFF2-40B4-BE49-F238E27FC236}">
                    <a16:creationId xmlns:a16="http://schemas.microsoft.com/office/drawing/2014/main" id="{3A66195B-BE7E-7B65-9507-E484B4F5AC7B}"/>
                  </a:ext>
                </a:extLst>
              </p:cNvPr>
              <p:cNvSpPr/>
              <p:nvPr/>
            </p:nvSpPr>
            <p:spPr>
              <a:xfrm>
                <a:off x="5141225" y="2177587"/>
                <a:ext cx="107624" cy="107563"/>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8"/>
                      <a:pt x="16765" y="21600"/>
                      <a:pt x="10802" y="21600"/>
                    </a:cubicBezTo>
                    <a:cubicBezTo>
                      <a:pt x="4840" y="21600"/>
                      <a:pt x="0" y="16768"/>
                      <a:pt x="0" y="10800"/>
                    </a:cubicBezTo>
                    <a:cubicBezTo>
                      <a:pt x="0" y="4835"/>
                      <a:pt x="4840" y="0"/>
                      <a:pt x="10802" y="0"/>
                    </a:cubicBezTo>
                    <a:cubicBezTo>
                      <a:pt x="16765" y="0"/>
                      <a:pt x="21600" y="4835"/>
                      <a:pt x="21600" y="10800"/>
                    </a:cubicBezTo>
                    <a:close/>
                  </a:path>
                </a:pathLst>
              </a:custGeom>
              <a:solidFill>
                <a:srgbClr val="FFFFFF"/>
              </a:solidFill>
              <a:ln w="3175" cap="flat">
                <a:solidFill>
                  <a:srgbClr val="5B6062"/>
                </a:solidFill>
                <a:prstDash val="solid"/>
                <a:miter lim="400000"/>
              </a:ln>
              <a:effectLst>
                <a:outerShdw blurRad="38100" dist="12700" dir="5400000" rotWithShape="0">
                  <a:srgbClr val="000000">
                    <a:alpha val="40000"/>
                  </a:srgbClr>
                </a:outerShdw>
              </a:effectLst>
            </p:spPr>
            <p:txBody>
              <a:bodyPr wrap="square" lIns="38100" tIns="38100" rIns="38100" bIns="38100" numCol="1" anchor="ctr">
                <a:noAutofit/>
              </a:bodyPr>
              <a:lstStyle/>
              <a:p>
                <a:pPr defTabSz="457200" hangingPunct="1">
                  <a:defRPr sz="3000">
                    <a:solidFill>
                      <a:srgbClr val="FFFFFF"/>
                    </a:solidFill>
                    <a:effectLst>
                      <a:outerShdw blurRad="38100" dist="12700" dir="5400000" rotWithShape="0">
                        <a:srgbClr val="000000">
                          <a:alpha val="50000"/>
                        </a:srgbClr>
                      </a:outerShdw>
                    </a:effectLst>
                  </a:defRPr>
                </a:pPr>
                <a:endParaRPr sz="1200">
                  <a:effectLst>
                    <a:outerShdw blurRad="38100" dist="12700" dir="5400000" rotWithShape="0">
                      <a:srgbClr val="000000">
                        <a:alpha val="50000"/>
                      </a:srgbClr>
                    </a:outerShdw>
                  </a:effectLst>
                  <a:latin typeface="+mj-lt"/>
                  <a:ea typeface="Gill Sans"/>
                  <a:cs typeface="Gill Sans"/>
                  <a:sym typeface="Gill Sans"/>
                </a:endParaRPr>
              </a:p>
            </p:txBody>
          </p:sp>
          <p:sp>
            <p:nvSpPr>
              <p:cNvPr id="61" name="Shape 49">
                <a:extLst>
                  <a:ext uri="{FF2B5EF4-FFF2-40B4-BE49-F238E27FC236}">
                    <a16:creationId xmlns:a16="http://schemas.microsoft.com/office/drawing/2014/main" id="{E3E8D860-B1BF-5619-0EBB-F88A5A3226A2}"/>
                  </a:ext>
                </a:extLst>
              </p:cNvPr>
              <p:cNvSpPr/>
              <p:nvPr/>
            </p:nvSpPr>
            <p:spPr>
              <a:xfrm>
                <a:off x="1847431" y="1253193"/>
                <a:ext cx="107451" cy="107087"/>
              </a:xfrm>
              <a:prstGeom prst="rect">
                <a:avLst/>
              </a:prstGeom>
              <a:solidFill>
                <a:srgbClr val="E52B19"/>
              </a:solidFill>
              <a:ln w="9525" cap="flat">
                <a:solidFill>
                  <a:srgbClr val="FFFFFF"/>
                </a:solidFill>
                <a:prstDash val="solid"/>
                <a:miter lim="400000"/>
              </a:ln>
              <a:effectLst>
                <a:outerShdw blurRad="38100" dist="12700" dir="5400000" rotWithShape="0">
                  <a:srgbClr val="000000">
                    <a:alpha val="40000"/>
                  </a:srgbClr>
                </a:outerShdw>
              </a:effectLst>
            </p:spPr>
            <p:txBody>
              <a:bodyPr wrap="square" lIns="38100" tIns="38100" rIns="38100" bIns="38100" numCol="1" anchor="ctr">
                <a:noAutofit/>
              </a:bodyPr>
              <a:lstStyle/>
              <a:p>
                <a:pPr defTabSz="457200" hangingPunct="1">
                  <a:defRPr sz="3000">
                    <a:solidFill>
                      <a:srgbClr val="FFFFFF"/>
                    </a:solidFill>
                    <a:effectLst>
                      <a:outerShdw blurRad="38100" dist="12700" dir="5400000" rotWithShape="0">
                        <a:srgbClr val="000000">
                          <a:alpha val="50000"/>
                        </a:srgbClr>
                      </a:outerShdw>
                    </a:effectLst>
                  </a:defRPr>
                </a:pPr>
                <a:endParaRPr sz="1200">
                  <a:effectLst>
                    <a:outerShdw blurRad="38100" dist="12700" dir="5400000" rotWithShape="0">
                      <a:srgbClr val="000000">
                        <a:alpha val="50000"/>
                      </a:srgbClr>
                    </a:outerShdw>
                  </a:effectLst>
                  <a:latin typeface="+mj-lt"/>
                  <a:ea typeface="Gill Sans"/>
                  <a:cs typeface="Gill Sans"/>
                  <a:sym typeface="Gill Sans"/>
                </a:endParaRPr>
              </a:p>
            </p:txBody>
          </p:sp>
          <p:sp>
            <p:nvSpPr>
              <p:cNvPr id="62" name="Shape 50">
                <a:extLst>
                  <a:ext uri="{FF2B5EF4-FFF2-40B4-BE49-F238E27FC236}">
                    <a16:creationId xmlns:a16="http://schemas.microsoft.com/office/drawing/2014/main" id="{A6228373-29AF-EB23-313E-806572624620}"/>
                  </a:ext>
                </a:extLst>
              </p:cNvPr>
              <p:cNvSpPr/>
              <p:nvPr/>
            </p:nvSpPr>
            <p:spPr>
              <a:xfrm>
                <a:off x="3359931" y="1340879"/>
                <a:ext cx="107624" cy="107569"/>
              </a:xfrm>
              <a:custGeom>
                <a:avLst/>
                <a:gdLst/>
                <a:ahLst/>
                <a:cxnLst>
                  <a:cxn ang="0">
                    <a:pos x="wd2" y="hd2"/>
                  </a:cxn>
                  <a:cxn ang="5400000">
                    <a:pos x="wd2" y="hd2"/>
                  </a:cxn>
                  <a:cxn ang="10800000">
                    <a:pos x="wd2" y="hd2"/>
                  </a:cxn>
                  <a:cxn ang="16200000">
                    <a:pos x="wd2" y="hd2"/>
                  </a:cxn>
                </a:cxnLst>
                <a:rect l="0" t="0" r="r" b="b"/>
                <a:pathLst>
                  <a:path w="21600" h="21600" extrusionOk="0">
                    <a:moveTo>
                      <a:pt x="21600" y="10804"/>
                    </a:moveTo>
                    <a:cubicBezTo>
                      <a:pt x="21600" y="16768"/>
                      <a:pt x="16765" y="21600"/>
                      <a:pt x="10800" y="21600"/>
                    </a:cubicBezTo>
                    <a:cubicBezTo>
                      <a:pt x="4840" y="21600"/>
                      <a:pt x="0" y="16768"/>
                      <a:pt x="0" y="10804"/>
                    </a:cubicBezTo>
                    <a:cubicBezTo>
                      <a:pt x="0" y="4838"/>
                      <a:pt x="4840" y="0"/>
                      <a:pt x="10800" y="0"/>
                    </a:cubicBezTo>
                    <a:cubicBezTo>
                      <a:pt x="16765" y="0"/>
                      <a:pt x="21600" y="4838"/>
                      <a:pt x="21600" y="10804"/>
                    </a:cubicBezTo>
                    <a:close/>
                  </a:path>
                </a:pathLst>
              </a:custGeom>
              <a:solidFill>
                <a:srgbClr val="FFFFFF"/>
              </a:solidFill>
              <a:ln w="3175" cap="flat">
                <a:solidFill>
                  <a:srgbClr val="5B6062"/>
                </a:solidFill>
                <a:prstDash val="solid"/>
                <a:miter lim="400000"/>
              </a:ln>
              <a:effectLst>
                <a:outerShdw blurRad="38100" dist="12700" dir="5400000" rotWithShape="0">
                  <a:srgbClr val="000000">
                    <a:alpha val="40000"/>
                  </a:srgbClr>
                </a:outerShdw>
              </a:effectLst>
            </p:spPr>
            <p:txBody>
              <a:bodyPr wrap="square" lIns="38100" tIns="38100" rIns="38100" bIns="38100" numCol="1" anchor="ctr">
                <a:noAutofit/>
              </a:bodyPr>
              <a:lstStyle/>
              <a:p>
                <a:pPr defTabSz="457200" hangingPunct="1">
                  <a:defRPr sz="3000">
                    <a:solidFill>
                      <a:srgbClr val="FFFFFF"/>
                    </a:solidFill>
                    <a:effectLst>
                      <a:outerShdw blurRad="38100" dist="12700" dir="5400000" rotWithShape="0">
                        <a:srgbClr val="000000">
                          <a:alpha val="50000"/>
                        </a:srgbClr>
                      </a:outerShdw>
                    </a:effectLst>
                  </a:defRPr>
                </a:pPr>
                <a:endParaRPr sz="1200">
                  <a:effectLst>
                    <a:outerShdw blurRad="38100" dist="12700" dir="5400000" rotWithShape="0">
                      <a:srgbClr val="000000">
                        <a:alpha val="50000"/>
                      </a:srgbClr>
                    </a:outerShdw>
                  </a:effectLst>
                  <a:latin typeface="+mj-lt"/>
                  <a:ea typeface="Gill Sans"/>
                  <a:cs typeface="Gill Sans"/>
                  <a:sym typeface="Gill Sans"/>
                </a:endParaRPr>
              </a:p>
            </p:txBody>
          </p:sp>
          <p:sp>
            <p:nvSpPr>
              <p:cNvPr id="63" name="Shape 51">
                <a:extLst>
                  <a:ext uri="{FF2B5EF4-FFF2-40B4-BE49-F238E27FC236}">
                    <a16:creationId xmlns:a16="http://schemas.microsoft.com/office/drawing/2014/main" id="{4EF699B9-762E-CC3E-A927-821D7C922627}"/>
                  </a:ext>
                </a:extLst>
              </p:cNvPr>
              <p:cNvSpPr/>
              <p:nvPr/>
            </p:nvSpPr>
            <p:spPr>
              <a:xfrm>
                <a:off x="3424315" y="1019068"/>
                <a:ext cx="107624" cy="107569"/>
              </a:xfrm>
              <a:custGeom>
                <a:avLst/>
                <a:gdLst/>
                <a:ahLst/>
                <a:cxnLst>
                  <a:cxn ang="0">
                    <a:pos x="wd2" y="hd2"/>
                  </a:cxn>
                  <a:cxn ang="5400000">
                    <a:pos x="wd2" y="hd2"/>
                  </a:cxn>
                  <a:cxn ang="10800000">
                    <a:pos x="wd2" y="hd2"/>
                  </a:cxn>
                  <a:cxn ang="16200000">
                    <a:pos x="wd2" y="hd2"/>
                  </a:cxn>
                </a:cxnLst>
                <a:rect l="0" t="0" r="r" b="b"/>
                <a:pathLst>
                  <a:path w="21600" h="21600" extrusionOk="0">
                    <a:moveTo>
                      <a:pt x="21600" y="10802"/>
                    </a:moveTo>
                    <a:cubicBezTo>
                      <a:pt x="21600" y="16765"/>
                      <a:pt x="16760" y="21600"/>
                      <a:pt x="10800" y="21600"/>
                    </a:cubicBezTo>
                    <a:cubicBezTo>
                      <a:pt x="4835" y="21600"/>
                      <a:pt x="0" y="16765"/>
                      <a:pt x="0" y="10802"/>
                    </a:cubicBezTo>
                    <a:cubicBezTo>
                      <a:pt x="0" y="4836"/>
                      <a:pt x="4835" y="0"/>
                      <a:pt x="10800" y="0"/>
                    </a:cubicBezTo>
                    <a:cubicBezTo>
                      <a:pt x="16760" y="0"/>
                      <a:pt x="21600" y="4836"/>
                      <a:pt x="21600" y="10802"/>
                    </a:cubicBezTo>
                    <a:close/>
                  </a:path>
                </a:pathLst>
              </a:custGeom>
              <a:solidFill>
                <a:srgbClr val="FFFFFF"/>
              </a:solidFill>
              <a:ln w="3175" cap="flat">
                <a:solidFill>
                  <a:srgbClr val="5B6062"/>
                </a:solidFill>
                <a:prstDash val="solid"/>
                <a:miter lim="400000"/>
              </a:ln>
              <a:effectLst>
                <a:outerShdw blurRad="38100" dist="12700" dir="5400000" rotWithShape="0">
                  <a:srgbClr val="000000">
                    <a:alpha val="40000"/>
                  </a:srgbClr>
                </a:outerShdw>
              </a:effectLst>
            </p:spPr>
            <p:txBody>
              <a:bodyPr wrap="square" lIns="38100" tIns="38100" rIns="38100" bIns="38100" numCol="1" anchor="ctr">
                <a:noAutofit/>
              </a:bodyPr>
              <a:lstStyle/>
              <a:p>
                <a:pPr defTabSz="457200" hangingPunct="1">
                  <a:defRPr sz="3000">
                    <a:solidFill>
                      <a:srgbClr val="FFFFFF"/>
                    </a:solidFill>
                    <a:effectLst>
                      <a:outerShdw blurRad="38100" dist="12700" dir="5400000" rotWithShape="0">
                        <a:srgbClr val="000000">
                          <a:alpha val="50000"/>
                        </a:srgbClr>
                      </a:outerShdw>
                    </a:effectLst>
                  </a:defRPr>
                </a:pPr>
                <a:endParaRPr sz="1200">
                  <a:effectLst>
                    <a:outerShdw blurRad="38100" dist="12700" dir="5400000" rotWithShape="0">
                      <a:srgbClr val="000000">
                        <a:alpha val="50000"/>
                      </a:srgbClr>
                    </a:outerShdw>
                  </a:effectLst>
                  <a:latin typeface="+mj-lt"/>
                  <a:ea typeface="Gill Sans"/>
                  <a:cs typeface="Gill Sans"/>
                  <a:sym typeface="Gill Sans"/>
                </a:endParaRPr>
              </a:p>
            </p:txBody>
          </p:sp>
          <p:sp>
            <p:nvSpPr>
              <p:cNvPr id="64" name="Shape 52">
                <a:extLst>
                  <a:ext uri="{FF2B5EF4-FFF2-40B4-BE49-F238E27FC236}">
                    <a16:creationId xmlns:a16="http://schemas.microsoft.com/office/drawing/2014/main" id="{E79B044E-C80F-E07C-AF16-303DCCADC1C1}"/>
                  </a:ext>
                </a:extLst>
              </p:cNvPr>
              <p:cNvSpPr/>
              <p:nvPr/>
            </p:nvSpPr>
            <p:spPr>
              <a:xfrm>
                <a:off x="2533670" y="0"/>
                <a:ext cx="107624" cy="107581"/>
              </a:xfrm>
              <a:custGeom>
                <a:avLst/>
                <a:gdLst/>
                <a:ahLst/>
                <a:cxnLst>
                  <a:cxn ang="0">
                    <a:pos x="wd2" y="hd2"/>
                  </a:cxn>
                  <a:cxn ang="5400000">
                    <a:pos x="wd2" y="hd2"/>
                  </a:cxn>
                  <a:cxn ang="10800000">
                    <a:pos x="wd2" y="hd2"/>
                  </a:cxn>
                  <a:cxn ang="16200000">
                    <a:pos x="wd2" y="hd2"/>
                  </a:cxn>
                </a:cxnLst>
                <a:rect l="0" t="0" r="r" b="b"/>
                <a:pathLst>
                  <a:path w="21600" h="21600" extrusionOk="0">
                    <a:moveTo>
                      <a:pt x="21600" y="10801"/>
                    </a:moveTo>
                    <a:cubicBezTo>
                      <a:pt x="21600" y="16767"/>
                      <a:pt x="16764" y="21600"/>
                      <a:pt x="10800" y="21600"/>
                    </a:cubicBezTo>
                    <a:cubicBezTo>
                      <a:pt x="4836" y="21600"/>
                      <a:pt x="0" y="16767"/>
                      <a:pt x="0" y="10801"/>
                    </a:cubicBezTo>
                    <a:cubicBezTo>
                      <a:pt x="0" y="4835"/>
                      <a:pt x="4836" y="0"/>
                      <a:pt x="10800" y="0"/>
                    </a:cubicBezTo>
                    <a:cubicBezTo>
                      <a:pt x="16764" y="0"/>
                      <a:pt x="21600" y="4835"/>
                      <a:pt x="21600" y="10801"/>
                    </a:cubicBezTo>
                    <a:close/>
                  </a:path>
                </a:pathLst>
              </a:custGeom>
              <a:solidFill>
                <a:srgbClr val="FFFFFF"/>
              </a:solidFill>
              <a:ln w="3175" cap="flat">
                <a:solidFill>
                  <a:srgbClr val="5B6062"/>
                </a:solidFill>
                <a:prstDash val="solid"/>
                <a:miter lim="400000"/>
              </a:ln>
              <a:effectLst>
                <a:outerShdw blurRad="38100" dist="12700" dir="5400000" rotWithShape="0">
                  <a:srgbClr val="000000">
                    <a:alpha val="40000"/>
                  </a:srgbClr>
                </a:outerShdw>
              </a:effectLst>
            </p:spPr>
            <p:txBody>
              <a:bodyPr wrap="square" lIns="38100" tIns="38100" rIns="38100" bIns="38100" numCol="1" anchor="ctr">
                <a:noAutofit/>
              </a:bodyPr>
              <a:lstStyle/>
              <a:p>
                <a:pPr defTabSz="457200" hangingPunct="1">
                  <a:defRPr sz="3000">
                    <a:solidFill>
                      <a:srgbClr val="FFFFFF"/>
                    </a:solidFill>
                    <a:effectLst>
                      <a:outerShdw blurRad="38100" dist="12700" dir="5400000" rotWithShape="0">
                        <a:srgbClr val="000000">
                          <a:alpha val="50000"/>
                        </a:srgbClr>
                      </a:outerShdw>
                    </a:effectLst>
                  </a:defRPr>
                </a:pPr>
                <a:endParaRPr sz="1200">
                  <a:effectLst>
                    <a:outerShdw blurRad="38100" dist="12700" dir="5400000" rotWithShape="0">
                      <a:srgbClr val="000000">
                        <a:alpha val="50000"/>
                      </a:srgbClr>
                    </a:outerShdw>
                  </a:effectLst>
                  <a:latin typeface="+mj-lt"/>
                  <a:ea typeface="Gill Sans"/>
                  <a:cs typeface="Gill Sans"/>
                  <a:sym typeface="Gill Sans"/>
                </a:endParaRPr>
              </a:p>
            </p:txBody>
          </p:sp>
          <p:sp>
            <p:nvSpPr>
              <p:cNvPr id="65" name="Shape 53">
                <a:extLst>
                  <a:ext uri="{FF2B5EF4-FFF2-40B4-BE49-F238E27FC236}">
                    <a16:creationId xmlns:a16="http://schemas.microsoft.com/office/drawing/2014/main" id="{1E3E8BAC-7F7A-8D86-14FC-3AF04B222E56}"/>
                  </a:ext>
                </a:extLst>
              </p:cNvPr>
              <p:cNvSpPr/>
              <p:nvPr/>
            </p:nvSpPr>
            <p:spPr>
              <a:xfrm>
                <a:off x="1342563" y="150178"/>
                <a:ext cx="107624" cy="107569"/>
              </a:xfrm>
              <a:custGeom>
                <a:avLst/>
                <a:gdLst/>
                <a:ahLst/>
                <a:cxnLst>
                  <a:cxn ang="0">
                    <a:pos x="wd2" y="hd2"/>
                  </a:cxn>
                  <a:cxn ang="5400000">
                    <a:pos x="wd2" y="hd2"/>
                  </a:cxn>
                  <a:cxn ang="10800000">
                    <a:pos x="wd2" y="hd2"/>
                  </a:cxn>
                  <a:cxn ang="16200000">
                    <a:pos x="wd2" y="hd2"/>
                  </a:cxn>
                </a:cxnLst>
                <a:rect l="0" t="0" r="r" b="b"/>
                <a:pathLst>
                  <a:path w="21600" h="21600" extrusionOk="0">
                    <a:moveTo>
                      <a:pt x="21600" y="10799"/>
                    </a:moveTo>
                    <a:cubicBezTo>
                      <a:pt x="21600" y="16766"/>
                      <a:pt x="16764" y="21600"/>
                      <a:pt x="10799" y="21600"/>
                    </a:cubicBezTo>
                    <a:cubicBezTo>
                      <a:pt x="4835" y="21600"/>
                      <a:pt x="0" y="16766"/>
                      <a:pt x="0" y="10799"/>
                    </a:cubicBezTo>
                    <a:cubicBezTo>
                      <a:pt x="0" y="4835"/>
                      <a:pt x="4835" y="0"/>
                      <a:pt x="10799" y="0"/>
                    </a:cubicBezTo>
                    <a:cubicBezTo>
                      <a:pt x="16764" y="0"/>
                      <a:pt x="21600" y="4835"/>
                      <a:pt x="21600" y="10799"/>
                    </a:cubicBezTo>
                    <a:close/>
                  </a:path>
                </a:pathLst>
              </a:custGeom>
              <a:solidFill>
                <a:srgbClr val="FFFFFF"/>
              </a:solidFill>
              <a:ln w="3175" cap="flat">
                <a:solidFill>
                  <a:srgbClr val="5B6062"/>
                </a:solidFill>
                <a:prstDash val="solid"/>
                <a:miter lim="400000"/>
              </a:ln>
              <a:effectLst>
                <a:outerShdw blurRad="38100" dist="12700" dir="5400000" rotWithShape="0">
                  <a:srgbClr val="000000">
                    <a:alpha val="40000"/>
                  </a:srgbClr>
                </a:outerShdw>
              </a:effectLst>
            </p:spPr>
            <p:txBody>
              <a:bodyPr wrap="square" lIns="38100" tIns="38100" rIns="38100" bIns="38100" numCol="1" anchor="ctr">
                <a:noAutofit/>
              </a:bodyPr>
              <a:lstStyle/>
              <a:p>
                <a:pPr defTabSz="457200" hangingPunct="1">
                  <a:defRPr sz="3000">
                    <a:solidFill>
                      <a:srgbClr val="FFFFFF"/>
                    </a:solidFill>
                    <a:effectLst>
                      <a:outerShdw blurRad="38100" dist="12700" dir="5400000" rotWithShape="0">
                        <a:srgbClr val="000000">
                          <a:alpha val="50000"/>
                        </a:srgbClr>
                      </a:outerShdw>
                    </a:effectLst>
                  </a:defRPr>
                </a:pPr>
                <a:endParaRPr sz="1200">
                  <a:effectLst>
                    <a:outerShdw blurRad="38100" dist="12700" dir="5400000" rotWithShape="0">
                      <a:srgbClr val="000000">
                        <a:alpha val="50000"/>
                      </a:srgbClr>
                    </a:outerShdw>
                  </a:effectLst>
                  <a:latin typeface="+mj-lt"/>
                  <a:ea typeface="Gill Sans"/>
                  <a:cs typeface="Gill Sans"/>
                  <a:sym typeface="Gill Sans"/>
                </a:endParaRPr>
              </a:p>
            </p:txBody>
          </p:sp>
          <p:sp>
            <p:nvSpPr>
              <p:cNvPr id="66" name="Shape 54">
                <a:extLst>
                  <a:ext uri="{FF2B5EF4-FFF2-40B4-BE49-F238E27FC236}">
                    <a16:creationId xmlns:a16="http://schemas.microsoft.com/office/drawing/2014/main" id="{9E245385-584F-2820-8C13-76B1287B6F39}"/>
                  </a:ext>
                </a:extLst>
              </p:cNvPr>
              <p:cNvSpPr/>
              <p:nvPr/>
            </p:nvSpPr>
            <p:spPr>
              <a:xfrm>
                <a:off x="0" y="856931"/>
                <a:ext cx="107624" cy="107575"/>
              </a:xfrm>
              <a:custGeom>
                <a:avLst/>
                <a:gdLst/>
                <a:ahLst/>
                <a:cxnLst>
                  <a:cxn ang="0">
                    <a:pos x="wd2" y="hd2"/>
                  </a:cxn>
                  <a:cxn ang="5400000">
                    <a:pos x="wd2" y="hd2"/>
                  </a:cxn>
                  <a:cxn ang="10800000">
                    <a:pos x="wd2" y="hd2"/>
                  </a:cxn>
                  <a:cxn ang="16200000">
                    <a:pos x="wd2" y="hd2"/>
                  </a:cxn>
                </a:cxnLst>
                <a:rect l="0" t="0" r="r" b="b"/>
                <a:pathLst>
                  <a:path w="21600" h="21600" extrusionOk="0">
                    <a:moveTo>
                      <a:pt x="21600" y="10801"/>
                    </a:moveTo>
                    <a:cubicBezTo>
                      <a:pt x="21600" y="16766"/>
                      <a:pt x="16763" y="21600"/>
                      <a:pt x="10800" y="21600"/>
                    </a:cubicBezTo>
                    <a:cubicBezTo>
                      <a:pt x="4837" y="21600"/>
                      <a:pt x="0" y="16766"/>
                      <a:pt x="0" y="10801"/>
                    </a:cubicBezTo>
                    <a:cubicBezTo>
                      <a:pt x="0" y="4835"/>
                      <a:pt x="4837" y="0"/>
                      <a:pt x="10800" y="0"/>
                    </a:cubicBezTo>
                    <a:cubicBezTo>
                      <a:pt x="16763" y="0"/>
                      <a:pt x="21600" y="4835"/>
                      <a:pt x="21600" y="10801"/>
                    </a:cubicBezTo>
                    <a:close/>
                  </a:path>
                </a:pathLst>
              </a:custGeom>
              <a:solidFill>
                <a:srgbClr val="FFFFFF"/>
              </a:solidFill>
              <a:ln w="3175" cap="flat">
                <a:solidFill>
                  <a:srgbClr val="5B6062"/>
                </a:solidFill>
                <a:prstDash val="solid"/>
                <a:miter lim="400000"/>
              </a:ln>
              <a:effectLst>
                <a:outerShdw blurRad="38100" dist="12700" dir="5400000" rotWithShape="0">
                  <a:srgbClr val="000000">
                    <a:alpha val="40000"/>
                  </a:srgbClr>
                </a:outerShdw>
              </a:effectLst>
            </p:spPr>
            <p:txBody>
              <a:bodyPr wrap="square" lIns="38100" tIns="38100" rIns="38100" bIns="38100" numCol="1" anchor="ctr">
                <a:noAutofit/>
              </a:bodyPr>
              <a:lstStyle/>
              <a:p>
                <a:pPr defTabSz="457200" hangingPunct="1">
                  <a:defRPr sz="3000">
                    <a:solidFill>
                      <a:srgbClr val="FFFFFF"/>
                    </a:solidFill>
                    <a:effectLst>
                      <a:outerShdw blurRad="38100" dist="12700" dir="5400000" rotWithShape="0">
                        <a:srgbClr val="000000">
                          <a:alpha val="50000"/>
                        </a:srgbClr>
                      </a:outerShdw>
                    </a:effectLst>
                  </a:defRPr>
                </a:pPr>
                <a:endParaRPr sz="1200">
                  <a:effectLst>
                    <a:outerShdw blurRad="38100" dist="12700" dir="5400000" rotWithShape="0">
                      <a:srgbClr val="000000">
                        <a:alpha val="50000"/>
                      </a:srgbClr>
                    </a:outerShdw>
                  </a:effectLst>
                  <a:latin typeface="+mj-lt"/>
                  <a:ea typeface="Gill Sans"/>
                  <a:cs typeface="Gill Sans"/>
                  <a:sym typeface="Gill Sans"/>
                </a:endParaRPr>
              </a:p>
            </p:txBody>
          </p:sp>
          <p:sp>
            <p:nvSpPr>
              <p:cNvPr id="67" name="Shape 55">
                <a:extLst>
                  <a:ext uri="{FF2B5EF4-FFF2-40B4-BE49-F238E27FC236}">
                    <a16:creationId xmlns:a16="http://schemas.microsoft.com/office/drawing/2014/main" id="{B559E81E-C768-6E6A-4CC7-A6987D01285B}"/>
                  </a:ext>
                </a:extLst>
              </p:cNvPr>
              <p:cNvSpPr/>
              <p:nvPr/>
            </p:nvSpPr>
            <p:spPr>
              <a:xfrm>
                <a:off x="505569" y="1823595"/>
                <a:ext cx="107624" cy="107575"/>
              </a:xfrm>
              <a:custGeom>
                <a:avLst/>
                <a:gdLst/>
                <a:ahLst/>
                <a:cxnLst>
                  <a:cxn ang="0">
                    <a:pos x="wd2" y="hd2"/>
                  </a:cxn>
                  <a:cxn ang="5400000">
                    <a:pos x="wd2" y="hd2"/>
                  </a:cxn>
                  <a:cxn ang="10800000">
                    <a:pos x="wd2" y="hd2"/>
                  </a:cxn>
                  <a:cxn ang="16200000">
                    <a:pos x="wd2" y="hd2"/>
                  </a:cxn>
                </a:cxnLst>
                <a:rect l="0" t="0" r="r" b="b"/>
                <a:pathLst>
                  <a:path w="21600" h="21600" extrusionOk="0">
                    <a:moveTo>
                      <a:pt x="21600" y="10801"/>
                    </a:moveTo>
                    <a:cubicBezTo>
                      <a:pt x="21600" y="16767"/>
                      <a:pt x="16763" y="21600"/>
                      <a:pt x="10800" y="21600"/>
                    </a:cubicBezTo>
                    <a:cubicBezTo>
                      <a:pt x="4837" y="21600"/>
                      <a:pt x="0" y="16767"/>
                      <a:pt x="0" y="10801"/>
                    </a:cubicBezTo>
                    <a:cubicBezTo>
                      <a:pt x="0" y="4835"/>
                      <a:pt x="4837" y="0"/>
                      <a:pt x="10800" y="0"/>
                    </a:cubicBezTo>
                    <a:cubicBezTo>
                      <a:pt x="16763" y="0"/>
                      <a:pt x="21600" y="4835"/>
                      <a:pt x="21600" y="10801"/>
                    </a:cubicBezTo>
                    <a:close/>
                  </a:path>
                </a:pathLst>
              </a:custGeom>
              <a:solidFill>
                <a:srgbClr val="FFFFFF"/>
              </a:solidFill>
              <a:ln w="3175" cap="flat">
                <a:solidFill>
                  <a:srgbClr val="5B6062"/>
                </a:solidFill>
                <a:prstDash val="solid"/>
                <a:miter lim="400000"/>
              </a:ln>
              <a:effectLst>
                <a:outerShdw blurRad="38100" dist="12700" dir="5400000" rotWithShape="0">
                  <a:srgbClr val="000000">
                    <a:alpha val="40000"/>
                  </a:srgbClr>
                </a:outerShdw>
              </a:effectLst>
            </p:spPr>
            <p:txBody>
              <a:bodyPr wrap="square" lIns="38100" tIns="38100" rIns="38100" bIns="38100" numCol="1" anchor="ctr">
                <a:noAutofit/>
              </a:bodyPr>
              <a:lstStyle/>
              <a:p>
                <a:pPr defTabSz="457200" hangingPunct="1">
                  <a:defRPr sz="3000">
                    <a:solidFill>
                      <a:srgbClr val="FFFFFF"/>
                    </a:solidFill>
                    <a:effectLst>
                      <a:outerShdw blurRad="38100" dist="12700" dir="5400000" rotWithShape="0">
                        <a:srgbClr val="000000">
                          <a:alpha val="50000"/>
                        </a:srgbClr>
                      </a:outerShdw>
                    </a:effectLst>
                  </a:defRPr>
                </a:pPr>
                <a:endParaRPr sz="1200">
                  <a:effectLst>
                    <a:outerShdw blurRad="38100" dist="12700" dir="5400000" rotWithShape="0">
                      <a:srgbClr val="000000">
                        <a:alpha val="50000"/>
                      </a:srgbClr>
                    </a:outerShdw>
                  </a:effectLst>
                  <a:latin typeface="+mj-lt"/>
                  <a:ea typeface="Gill Sans"/>
                  <a:cs typeface="Gill Sans"/>
                  <a:sym typeface="Gill Sans"/>
                </a:endParaRPr>
              </a:p>
            </p:txBody>
          </p:sp>
        </p:grpSp>
        <p:grpSp>
          <p:nvGrpSpPr>
            <p:cNvPr id="18" name="Group 83">
              <a:extLst>
                <a:ext uri="{FF2B5EF4-FFF2-40B4-BE49-F238E27FC236}">
                  <a16:creationId xmlns:a16="http://schemas.microsoft.com/office/drawing/2014/main" id="{A1A24B32-6525-6374-1F59-7A82B51F4283}"/>
                </a:ext>
              </a:extLst>
            </p:cNvPr>
            <p:cNvGrpSpPr/>
            <p:nvPr/>
          </p:nvGrpSpPr>
          <p:grpSpPr>
            <a:xfrm>
              <a:off x="222666" y="536751"/>
              <a:ext cx="7516005" cy="3388371"/>
              <a:chOff x="98633" y="437586"/>
              <a:chExt cx="7516003" cy="3388369"/>
            </a:xfrm>
          </p:grpSpPr>
          <p:sp>
            <p:nvSpPr>
              <p:cNvPr id="19" name="Shape 57">
                <a:extLst>
                  <a:ext uri="{FF2B5EF4-FFF2-40B4-BE49-F238E27FC236}">
                    <a16:creationId xmlns:a16="http://schemas.microsoft.com/office/drawing/2014/main" id="{65FD7A63-531A-0512-B5F8-EFEBA3038E6B}"/>
                  </a:ext>
                </a:extLst>
              </p:cNvPr>
              <p:cNvSpPr/>
              <p:nvPr/>
            </p:nvSpPr>
            <p:spPr>
              <a:xfrm>
                <a:off x="2062883" y="1267088"/>
                <a:ext cx="1143529" cy="323172"/>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457200">
                  <a:defRPr sz="1400" cap="all">
                    <a:solidFill>
                      <a:srgbClr val="5B6062"/>
                    </a:solidFill>
                    <a:uFill>
                      <a:solidFill>
                        <a:srgbClr val="5B6062"/>
                      </a:solidFill>
                    </a:uFill>
                    <a:latin typeface="Gill Sans SemiBold"/>
                    <a:ea typeface="Gill Sans SemiBold"/>
                    <a:cs typeface="Gill Sans SemiBold"/>
                    <a:sym typeface="Gill Sans SemiBold"/>
                  </a:defRPr>
                </a:lvl1pPr>
              </a:lstStyle>
              <a:p>
                <a:pPr hangingPunct="1">
                  <a:defRPr sz="1800" cap="none">
                    <a:solidFill>
                      <a:srgbClr val="000000"/>
                    </a:solidFill>
                    <a:uFillTx/>
                  </a:defRPr>
                </a:pPr>
                <a:r>
                  <a:rPr sz="1200" b="1" dirty="0" err="1">
                    <a:latin typeface="+mj-lt"/>
                  </a:rPr>
                  <a:t>Pra</a:t>
                </a:r>
                <a:r>
                  <a:rPr lang="cs-CZ" sz="1200" b="1" dirty="0">
                    <a:latin typeface="+mj-lt"/>
                  </a:rPr>
                  <a:t>ha</a:t>
                </a:r>
                <a:endParaRPr sz="1200" b="1" dirty="0">
                  <a:latin typeface="+mj-lt"/>
                </a:endParaRPr>
              </a:p>
            </p:txBody>
          </p:sp>
          <p:sp>
            <p:nvSpPr>
              <p:cNvPr id="20" name="Shape 58">
                <a:extLst>
                  <a:ext uri="{FF2B5EF4-FFF2-40B4-BE49-F238E27FC236}">
                    <a16:creationId xmlns:a16="http://schemas.microsoft.com/office/drawing/2014/main" id="{36B91648-B70A-7488-3F8A-240F2B499850}"/>
                  </a:ext>
                </a:extLst>
              </p:cNvPr>
              <p:cNvSpPr/>
              <p:nvPr/>
            </p:nvSpPr>
            <p:spPr>
              <a:xfrm>
                <a:off x="2072551" y="1950467"/>
                <a:ext cx="1282701" cy="55880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457200">
                  <a:defRPr sz="1400" cap="all">
                    <a:solidFill>
                      <a:srgbClr val="5B6062"/>
                    </a:solidFill>
                    <a:uFill>
                      <a:solidFill>
                        <a:srgbClr val="5B6062"/>
                      </a:solidFill>
                    </a:uFill>
                  </a:defRPr>
                </a:lvl1pPr>
              </a:lstStyle>
              <a:p>
                <a:pPr hangingPunct="1">
                  <a:defRPr sz="1800" cap="none">
                    <a:solidFill>
                      <a:srgbClr val="000000"/>
                    </a:solidFill>
                    <a:uFillTx/>
                  </a:defRPr>
                </a:pPr>
                <a:r>
                  <a:rPr sz="1200" b="1" dirty="0" err="1">
                    <a:latin typeface="+mj-lt"/>
                    <a:ea typeface="Gill Sans"/>
                    <a:cs typeface="Gill Sans"/>
                    <a:sym typeface="Gill Sans"/>
                  </a:rPr>
                  <a:t>Středočeský</a:t>
                </a:r>
                <a:endParaRPr sz="1200" b="1" dirty="0">
                  <a:latin typeface="+mj-lt"/>
                  <a:ea typeface="Gill Sans"/>
                  <a:cs typeface="Gill Sans"/>
                  <a:sym typeface="Gill Sans"/>
                </a:endParaRPr>
              </a:p>
            </p:txBody>
          </p:sp>
          <p:sp>
            <p:nvSpPr>
              <p:cNvPr id="21" name="Shape 59">
                <a:extLst>
                  <a:ext uri="{FF2B5EF4-FFF2-40B4-BE49-F238E27FC236}">
                    <a16:creationId xmlns:a16="http://schemas.microsoft.com/office/drawing/2014/main" id="{3B9C1897-7D41-7129-B637-08418517CC0B}"/>
                  </a:ext>
                </a:extLst>
              </p:cNvPr>
              <p:cNvSpPr/>
              <p:nvPr/>
            </p:nvSpPr>
            <p:spPr>
              <a:xfrm>
                <a:off x="1999367" y="3022100"/>
                <a:ext cx="1019231" cy="472328"/>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457200">
                  <a:defRPr sz="1400" cap="all">
                    <a:solidFill>
                      <a:srgbClr val="5B6062"/>
                    </a:solidFill>
                    <a:uFill>
                      <a:solidFill>
                        <a:srgbClr val="5B6062"/>
                      </a:solidFill>
                    </a:uFill>
                  </a:defRPr>
                </a:lvl1pPr>
              </a:lstStyle>
              <a:p>
                <a:pPr hangingPunct="1">
                  <a:defRPr sz="1800" cap="none">
                    <a:solidFill>
                      <a:srgbClr val="000000"/>
                    </a:solidFill>
                    <a:uFillTx/>
                  </a:defRPr>
                </a:pPr>
                <a:r>
                  <a:rPr sz="1200" b="1">
                    <a:latin typeface="+mj-lt"/>
                    <a:ea typeface="Gill Sans"/>
                    <a:cs typeface="Gill Sans"/>
                    <a:sym typeface="Gill Sans"/>
                  </a:rPr>
                  <a:t>Jihočeský</a:t>
                </a:r>
              </a:p>
            </p:txBody>
          </p:sp>
          <p:sp>
            <p:nvSpPr>
              <p:cNvPr id="23" name="Shape 61">
                <a:extLst>
                  <a:ext uri="{FF2B5EF4-FFF2-40B4-BE49-F238E27FC236}">
                    <a16:creationId xmlns:a16="http://schemas.microsoft.com/office/drawing/2014/main" id="{FD40E409-ACA6-37F1-9C01-5042DEF4F2C9}"/>
                  </a:ext>
                </a:extLst>
              </p:cNvPr>
              <p:cNvSpPr/>
              <p:nvPr/>
            </p:nvSpPr>
            <p:spPr>
              <a:xfrm>
                <a:off x="937628" y="2472332"/>
                <a:ext cx="872643" cy="410179"/>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457200">
                  <a:defRPr sz="1400" cap="all">
                    <a:solidFill>
                      <a:srgbClr val="5B6062"/>
                    </a:solidFill>
                    <a:uFill>
                      <a:solidFill>
                        <a:srgbClr val="5B6062"/>
                      </a:solidFill>
                    </a:uFill>
                  </a:defRPr>
                </a:lvl1pPr>
              </a:lstStyle>
              <a:p>
                <a:pPr hangingPunct="1">
                  <a:defRPr sz="1800" cap="none">
                    <a:solidFill>
                      <a:srgbClr val="000000"/>
                    </a:solidFill>
                    <a:uFillTx/>
                  </a:defRPr>
                </a:pPr>
                <a:r>
                  <a:rPr sz="1200" b="1" dirty="0" err="1">
                    <a:latin typeface="+mj-lt"/>
                    <a:ea typeface="Gill Sans"/>
                    <a:cs typeface="Gill Sans"/>
                    <a:sym typeface="Gill Sans"/>
                  </a:rPr>
                  <a:t>Plzeň</a:t>
                </a:r>
                <a:r>
                  <a:rPr lang="cs-CZ" sz="1200" b="1" dirty="0" err="1">
                    <a:latin typeface="+mj-lt"/>
                    <a:ea typeface="Gill Sans"/>
                    <a:cs typeface="Gill Sans"/>
                    <a:sym typeface="Gill Sans"/>
                  </a:rPr>
                  <a:t>ský</a:t>
                </a:r>
                <a:endParaRPr sz="1200" b="1" dirty="0">
                  <a:latin typeface="+mj-lt"/>
                  <a:ea typeface="Gill Sans"/>
                  <a:cs typeface="Gill Sans"/>
                  <a:sym typeface="Gill Sans"/>
                </a:endParaRPr>
              </a:p>
            </p:txBody>
          </p:sp>
          <p:sp>
            <p:nvSpPr>
              <p:cNvPr id="25" name="Shape 63">
                <a:extLst>
                  <a:ext uri="{FF2B5EF4-FFF2-40B4-BE49-F238E27FC236}">
                    <a16:creationId xmlns:a16="http://schemas.microsoft.com/office/drawing/2014/main" id="{808B2624-3508-C106-91B0-BC8A95DA11CD}"/>
                  </a:ext>
                </a:extLst>
              </p:cNvPr>
              <p:cNvSpPr/>
              <p:nvPr/>
            </p:nvSpPr>
            <p:spPr>
              <a:xfrm>
                <a:off x="98633" y="1393118"/>
                <a:ext cx="1392120" cy="27345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457200">
                  <a:defRPr sz="1400" cap="all">
                    <a:solidFill>
                      <a:srgbClr val="5B6062"/>
                    </a:solidFill>
                    <a:uFill>
                      <a:solidFill>
                        <a:srgbClr val="5B6062"/>
                      </a:solidFill>
                    </a:uFill>
                  </a:defRPr>
                </a:lvl1pPr>
              </a:lstStyle>
              <a:p>
                <a:pPr hangingPunct="1">
                  <a:defRPr sz="1800" cap="none">
                    <a:solidFill>
                      <a:srgbClr val="000000"/>
                    </a:solidFill>
                    <a:uFillTx/>
                  </a:defRPr>
                </a:pPr>
                <a:r>
                  <a:rPr lang="cs-CZ" sz="1200" b="1" dirty="0">
                    <a:latin typeface="+mj-lt"/>
                    <a:ea typeface="Gill Sans"/>
                    <a:cs typeface="Gill Sans"/>
                    <a:sym typeface="Gill Sans"/>
                  </a:rPr>
                  <a:t>Karlovarský</a:t>
                </a:r>
                <a:endParaRPr sz="1200" b="1" dirty="0">
                  <a:latin typeface="+mj-lt"/>
                  <a:ea typeface="Gill Sans"/>
                  <a:cs typeface="Gill Sans"/>
                  <a:sym typeface="Gill Sans"/>
                </a:endParaRPr>
              </a:p>
            </p:txBody>
          </p:sp>
          <p:sp>
            <p:nvSpPr>
              <p:cNvPr id="27" name="Shape 65">
                <a:extLst>
                  <a:ext uri="{FF2B5EF4-FFF2-40B4-BE49-F238E27FC236}">
                    <a16:creationId xmlns:a16="http://schemas.microsoft.com/office/drawing/2014/main" id="{DD1FEFB8-1CA4-9C99-BF43-7F3051F41C63}"/>
                  </a:ext>
                </a:extLst>
              </p:cNvPr>
              <p:cNvSpPr/>
              <p:nvPr/>
            </p:nvSpPr>
            <p:spPr>
              <a:xfrm>
                <a:off x="1335386" y="698139"/>
                <a:ext cx="1566136" cy="38532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457200">
                  <a:defRPr sz="1400" cap="all">
                    <a:solidFill>
                      <a:srgbClr val="5B6062"/>
                    </a:solidFill>
                    <a:uFill>
                      <a:solidFill>
                        <a:srgbClr val="5B6062"/>
                      </a:solidFill>
                    </a:uFill>
                  </a:defRPr>
                </a:lvl1pPr>
              </a:lstStyle>
              <a:p>
                <a:pPr hangingPunct="1">
                  <a:defRPr sz="1800" cap="none">
                    <a:solidFill>
                      <a:srgbClr val="000000"/>
                    </a:solidFill>
                    <a:uFillTx/>
                  </a:defRPr>
                </a:pPr>
                <a:r>
                  <a:rPr lang="cs-CZ" sz="1200" b="1" dirty="0">
                    <a:latin typeface="+mj-lt"/>
                    <a:ea typeface="Gill Sans"/>
                    <a:cs typeface="Gill Sans"/>
                    <a:sym typeface="Gill Sans"/>
                  </a:rPr>
                  <a:t>Ústecký</a:t>
                </a:r>
                <a:endParaRPr sz="1200" b="1" dirty="0">
                  <a:latin typeface="+mj-lt"/>
                  <a:ea typeface="Gill Sans"/>
                  <a:cs typeface="Gill Sans"/>
                  <a:sym typeface="Gill Sans"/>
                </a:endParaRPr>
              </a:p>
            </p:txBody>
          </p:sp>
          <p:sp>
            <p:nvSpPr>
              <p:cNvPr id="29" name="Shape 67">
                <a:extLst>
                  <a:ext uri="{FF2B5EF4-FFF2-40B4-BE49-F238E27FC236}">
                    <a16:creationId xmlns:a16="http://schemas.microsoft.com/office/drawing/2014/main" id="{4053D5CD-09B6-A67E-80AE-C83329EB3183}"/>
                  </a:ext>
                </a:extLst>
              </p:cNvPr>
              <p:cNvSpPr/>
              <p:nvPr/>
            </p:nvSpPr>
            <p:spPr>
              <a:xfrm>
                <a:off x="2601154" y="437586"/>
                <a:ext cx="1262242" cy="298312"/>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457200">
                  <a:defRPr sz="1400" cap="all">
                    <a:solidFill>
                      <a:srgbClr val="5B6062"/>
                    </a:solidFill>
                    <a:uFill>
                      <a:solidFill>
                        <a:srgbClr val="5B6062"/>
                      </a:solidFill>
                    </a:uFill>
                  </a:defRPr>
                </a:lvl1pPr>
              </a:lstStyle>
              <a:p>
                <a:pPr hangingPunct="1">
                  <a:defRPr sz="1800" cap="none">
                    <a:solidFill>
                      <a:srgbClr val="000000"/>
                    </a:solidFill>
                    <a:uFillTx/>
                  </a:defRPr>
                </a:pPr>
                <a:r>
                  <a:rPr sz="1200" b="1" dirty="0">
                    <a:latin typeface="+mj-lt"/>
                    <a:ea typeface="Gill Sans"/>
                    <a:cs typeface="Gill Sans"/>
                    <a:sym typeface="Gill Sans"/>
                  </a:rPr>
                  <a:t>Liberec</a:t>
                </a:r>
                <a:r>
                  <a:rPr lang="cs-CZ" sz="1200" b="1" dirty="0" err="1">
                    <a:latin typeface="+mj-lt"/>
                    <a:ea typeface="Gill Sans"/>
                    <a:cs typeface="Gill Sans"/>
                    <a:sym typeface="Gill Sans"/>
                  </a:rPr>
                  <a:t>ký</a:t>
                </a:r>
                <a:endParaRPr sz="1200" b="1" dirty="0">
                  <a:latin typeface="+mj-lt"/>
                  <a:ea typeface="Gill Sans"/>
                  <a:cs typeface="Gill Sans"/>
                  <a:sym typeface="Gill Sans"/>
                </a:endParaRPr>
              </a:p>
            </p:txBody>
          </p:sp>
          <p:sp>
            <p:nvSpPr>
              <p:cNvPr id="33" name="Shape 71">
                <a:extLst>
                  <a:ext uri="{FF2B5EF4-FFF2-40B4-BE49-F238E27FC236}">
                    <a16:creationId xmlns:a16="http://schemas.microsoft.com/office/drawing/2014/main" id="{7BBDECF1-3E52-5E64-C4B4-847162E290C4}"/>
                  </a:ext>
                </a:extLst>
              </p:cNvPr>
              <p:cNvSpPr/>
              <p:nvPr/>
            </p:nvSpPr>
            <p:spPr>
              <a:xfrm>
                <a:off x="4155614" y="1846772"/>
                <a:ext cx="1019232" cy="26102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457200">
                  <a:defRPr sz="1400" cap="all">
                    <a:solidFill>
                      <a:srgbClr val="5B6062"/>
                    </a:solidFill>
                    <a:uFill>
                      <a:solidFill>
                        <a:srgbClr val="5B6062"/>
                      </a:solidFill>
                    </a:uFill>
                  </a:defRPr>
                </a:lvl1pPr>
              </a:lstStyle>
              <a:p>
                <a:pPr hangingPunct="1">
                  <a:defRPr sz="1800" cap="none">
                    <a:solidFill>
                      <a:srgbClr val="000000"/>
                    </a:solidFill>
                    <a:uFillTx/>
                  </a:defRPr>
                </a:pPr>
                <a:r>
                  <a:rPr sz="1200" b="1" dirty="0" err="1">
                    <a:latin typeface="+mj-lt"/>
                    <a:ea typeface="Gill Sans"/>
                    <a:cs typeface="Gill Sans"/>
                    <a:sym typeface="Gill Sans"/>
                  </a:rPr>
                  <a:t>Pardubi</a:t>
                </a:r>
                <a:r>
                  <a:rPr lang="cs-CZ" sz="1200" b="1" dirty="0" err="1">
                    <a:latin typeface="+mj-lt"/>
                    <a:ea typeface="Gill Sans"/>
                    <a:cs typeface="Gill Sans"/>
                    <a:sym typeface="Gill Sans"/>
                  </a:rPr>
                  <a:t>cký</a:t>
                </a:r>
                <a:endParaRPr sz="1200" b="1" dirty="0">
                  <a:latin typeface="+mj-lt"/>
                  <a:ea typeface="Gill Sans"/>
                  <a:cs typeface="Gill Sans"/>
                  <a:sym typeface="Gill Sans"/>
                </a:endParaRPr>
              </a:p>
            </p:txBody>
          </p:sp>
          <p:sp>
            <p:nvSpPr>
              <p:cNvPr id="35" name="Shape 73">
                <a:extLst>
                  <a:ext uri="{FF2B5EF4-FFF2-40B4-BE49-F238E27FC236}">
                    <a16:creationId xmlns:a16="http://schemas.microsoft.com/office/drawing/2014/main" id="{F420552F-6067-1E74-76DB-A03DDA9E9117}"/>
                  </a:ext>
                </a:extLst>
              </p:cNvPr>
              <p:cNvSpPr/>
              <p:nvPr/>
            </p:nvSpPr>
            <p:spPr>
              <a:xfrm>
                <a:off x="5314847" y="2247653"/>
                <a:ext cx="1143528" cy="323172"/>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457200">
                  <a:defRPr sz="1400" cap="all">
                    <a:solidFill>
                      <a:srgbClr val="5B6062"/>
                    </a:solidFill>
                    <a:uFill>
                      <a:solidFill>
                        <a:srgbClr val="5B6062"/>
                      </a:solidFill>
                    </a:uFill>
                  </a:defRPr>
                </a:lvl1pPr>
              </a:lstStyle>
              <a:p>
                <a:pPr hangingPunct="1">
                  <a:defRPr sz="1800" cap="none">
                    <a:solidFill>
                      <a:srgbClr val="000000"/>
                    </a:solidFill>
                    <a:uFillTx/>
                  </a:defRPr>
                </a:pPr>
                <a:r>
                  <a:rPr sz="1200" b="1" dirty="0">
                    <a:latin typeface="+mj-lt"/>
                    <a:ea typeface="Gill Sans"/>
                    <a:cs typeface="Gill Sans"/>
                    <a:sym typeface="Gill Sans"/>
                  </a:rPr>
                  <a:t>Olomouc</a:t>
                </a:r>
                <a:r>
                  <a:rPr lang="cs-CZ" sz="1200" b="1" dirty="0" err="1">
                    <a:latin typeface="+mj-lt"/>
                    <a:ea typeface="Gill Sans"/>
                    <a:cs typeface="Gill Sans"/>
                    <a:sym typeface="Gill Sans"/>
                  </a:rPr>
                  <a:t>ký</a:t>
                </a:r>
                <a:endParaRPr sz="1200" b="1" dirty="0">
                  <a:latin typeface="+mj-lt"/>
                  <a:ea typeface="Gill Sans"/>
                  <a:cs typeface="Gill Sans"/>
                  <a:sym typeface="Gill Sans"/>
                </a:endParaRPr>
              </a:p>
            </p:txBody>
          </p:sp>
          <p:sp>
            <p:nvSpPr>
              <p:cNvPr id="37" name="Shape 75">
                <a:extLst>
                  <a:ext uri="{FF2B5EF4-FFF2-40B4-BE49-F238E27FC236}">
                    <a16:creationId xmlns:a16="http://schemas.microsoft.com/office/drawing/2014/main" id="{824E2BE3-CCB6-ABD5-C125-60EED4A11CE0}"/>
                  </a:ext>
                </a:extLst>
              </p:cNvPr>
              <p:cNvSpPr/>
              <p:nvPr/>
            </p:nvSpPr>
            <p:spPr>
              <a:xfrm>
                <a:off x="5837196" y="1619616"/>
                <a:ext cx="1777440" cy="335602"/>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457200">
                  <a:defRPr sz="1400" cap="all">
                    <a:solidFill>
                      <a:srgbClr val="5B6062"/>
                    </a:solidFill>
                    <a:uFill>
                      <a:solidFill>
                        <a:srgbClr val="5B6062"/>
                      </a:solidFill>
                    </a:uFill>
                  </a:defRPr>
                </a:lvl1pPr>
              </a:lstStyle>
              <a:p>
                <a:pPr hangingPunct="1">
                  <a:defRPr sz="1800" cap="none">
                    <a:solidFill>
                      <a:srgbClr val="000000"/>
                    </a:solidFill>
                    <a:uFillTx/>
                  </a:defRPr>
                </a:pPr>
                <a:r>
                  <a:rPr sz="1200" b="1">
                    <a:latin typeface="+mj-lt"/>
                    <a:ea typeface="Gill Sans"/>
                    <a:cs typeface="Gill Sans"/>
                    <a:sym typeface="Gill Sans"/>
                  </a:rPr>
                  <a:t>Moravskoslezský</a:t>
                </a:r>
              </a:p>
            </p:txBody>
          </p:sp>
          <p:sp>
            <p:nvSpPr>
              <p:cNvPr id="39" name="Shape 77">
                <a:extLst>
                  <a:ext uri="{FF2B5EF4-FFF2-40B4-BE49-F238E27FC236}">
                    <a16:creationId xmlns:a16="http://schemas.microsoft.com/office/drawing/2014/main" id="{83FA11CC-2A7A-679E-DE69-C4E3A469C72A}"/>
                  </a:ext>
                </a:extLst>
              </p:cNvPr>
              <p:cNvSpPr/>
              <p:nvPr/>
            </p:nvSpPr>
            <p:spPr>
              <a:xfrm>
                <a:off x="6460670" y="2870889"/>
                <a:ext cx="838875" cy="248594"/>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457200">
                  <a:defRPr sz="1400" cap="all">
                    <a:solidFill>
                      <a:srgbClr val="5B6062"/>
                    </a:solidFill>
                    <a:uFill>
                      <a:solidFill>
                        <a:srgbClr val="5B6062"/>
                      </a:solidFill>
                    </a:uFill>
                  </a:defRPr>
                </a:lvl1pPr>
              </a:lstStyle>
              <a:p>
                <a:pPr hangingPunct="1">
                  <a:defRPr sz="1800" cap="none">
                    <a:solidFill>
                      <a:srgbClr val="000000"/>
                    </a:solidFill>
                    <a:uFillTx/>
                  </a:defRPr>
                </a:pPr>
                <a:r>
                  <a:rPr sz="1200" b="1" dirty="0">
                    <a:latin typeface="+mj-lt"/>
                    <a:ea typeface="Gill Sans"/>
                    <a:cs typeface="Gill Sans"/>
                    <a:sym typeface="Gill Sans"/>
                  </a:rPr>
                  <a:t>Zlín</a:t>
                </a:r>
                <a:r>
                  <a:rPr lang="cs-CZ" sz="1200" b="1" dirty="0" err="1">
                    <a:latin typeface="+mj-lt"/>
                    <a:ea typeface="Gill Sans"/>
                    <a:cs typeface="Gill Sans"/>
                    <a:sym typeface="Gill Sans"/>
                  </a:rPr>
                  <a:t>ský</a:t>
                </a:r>
                <a:endParaRPr sz="1200" b="1" dirty="0">
                  <a:latin typeface="+mj-lt"/>
                  <a:ea typeface="Gill Sans"/>
                  <a:cs typeface="Gill Sans"/>
                  <a:sym typeface="Gill Sans"/>
                </a:endParaRPr>
              </a:p>
            </p:txBody>
          </p:sp>
          <p:sp>
            <p:nvSpPr>
              <p:cNvPr id="41" name="Shape 79">
                <a:extLst>
                  <a:ext uri="{FF2B5EF4-FFF2-40B4-BE49-F238E27FC236}">
                    <a16:creationId xmlns:a16="http://schemas.microsoft.com/office/drawing/2014/main" id="{1205CFE9-BE79-5D91-2BFC-D7EFD9C1D254}"/>
                  </a:ext>
                </a:extLst>
              </p:cNvPr>
              <p:cNvSpPr/>
              <p:nvPr/>
            </p:nvSpPr>
            <p:spPr>
              <a:xfrm>
                <a:off x="4272785" y="3527642"/>
                <a:ext cx="1715291" cy="298313"/>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457200">
                  <a:defRPr sz="1400" cap="all">
                    <a:solidFill>
                      <a:srgbClr val="5B6062"/>
                    </a:solidFill>
                    <a:uFill>
                      <a:solidFill>
                        <a:srgbClr val="5B6062"/>
                      </a:solidFill>
                    </a:uFill>
                  </a:defRPr>
                </a:lvl1pPr>
              </a:lstStyle>
              <a:p>
                <a:pPr hangingPunct="1">
                  <a:defRPr sz="1800" cap="none">
                    <a:solidFill>
                      <a:srgbClr val="000000"/>
                    </a:solidFill>
                    <a:uFillTx/>
                  </a:defRPr>
                </a:pPr>
                <a:r>
                  <a:rPr sz="1200" b="1">
                    <a:latin typeface="+mj-lt"/>
                    <a:ea typeface="Gill Sans"/>
                    <a:cs typeface="Gill Sans"/>
                    <a:sym typeface="Gill Sans"/>
                  </a:rPr>
                  <a:t>Jihomoravský</a:t>
                </a:r>
              </a:p>
            </p:txBody>
          </p:sp>
          <p:sp>
            <p:nvSpPr>
              <p:cNvPr id="53" name="Shape 81">
                <a:extLst>
                  <a:ext uri="{FF2B5EF4-FFF2-40B4-BE49-F238E27FC236}">
                    <a16:creationId xmlns:a16="http://schemas.microsoft.com/office/drawing/2014/main" id="{1570C187-C30B-2BD6-4909-F7D245648FA9}"/>
                  </a:ext>
                </a:extLst>
              </p:cNvPr>
              <p:cNvSpPr/>
              <p:nvPr/>
            </p:nvSpPr>
            <p:spPr>
              <a:xfrm>
                <a:off x="3540258" y="2583894"/>
                <a:ext cx="1044091" cy="248594"/>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457200">
                  <a:defRPr sz="1400" cap="all">
                    <a:solidFill>
                      <a:srgbClr val="5B6062"/>
                    </a:solidFill>
                    <a:uFill>
                      <a:solidFill>
                        <a:srgbClr val="5B6062"/>
                      </a:solidFill>
                    </a:uFill>
                  </a:defRPr>
                </a:lvl1pPr>
              </a:lstStyle>
              <a:p>
                <a:pPr hangingPunct="1">
                  <a:defRPr sz="1800" cap="none">
                    <a:solidFill>
                      <a:srgbClr val="000000"/>
                    </a:solidFill>
                    <a:uFillTx/>
                  </a:defRPr>
                </a:pPr>
                <a:r>
                  <a:rPr sz="1200" b="1" dirty="0" err="1">
                    <a:latin typeface="+mj-lt"/>
                    <a:ea typeface="Gill Sans"/>
                    <a:cs typeface="Gill Sans"/>
                    <a:sym typeface="Gill Sans"/>
                  </a:rPr>
                  <a:t>Vysočina</a:t>
                </a:r>
                <a:endParaRPr sz="1200" b="1" dirty="0">
                  <a:latin typeface="+mj-lt"/>
                  <a:ea typeface="Gill Sans"/>
                  <a:cs typeface="Gill Sans"/>
                  <a:sym typeface="Gill Sans"/>
                </a:endParaRPr>
              </a:p>
            </p:txBody>
          </p:sp>
          <p:sp>
            <p:nvSpPr>
              <p:cNvPr id="31" name="Shape 69">
                <a:extLst>
                  <a:ext uri="{FF2B5EF4-FFF2-40B4-BE49-F238E27FC236}">
                    <a16:creationId xmlns:a16="http://schemas.microsoft.com/office/drawing/2014/main" id="{686DB07B-C87A-9C87-37C2-B4B84F9C74BB}"/>
                  </a:ext>
                </a:extLst>
              </p:cNvPr>
              <p:cNvSpPr/>
              <p:nvPr/>
            </p:nvSpPr>
            <p:spPr>
              <a:xfrm>
                <a:off x="3575046" y="1005584"/>
                <a:ext cx="1640714" cy="298312"/>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457200">
                  <a:defRPr sz="1400" cap="all">
                    <a:solidFill>
                      <a:srgbClr val="5B6062"/>
                    </a:solidFill>
                    <a:uFill>
                      <a:solidFill>
                        <a:srgbClr val="5B6062"/>
                      </a:solidFill>
                    </a:uFill>
                  </a:defRPr>
                </a:lvl1pPr>
              </a:lstStyle>
              <a:p>
                <a:pPr hangingPunct="1">
                  <a:defRPr sz="1800" cap="none">
                    <a:solidFill>
                      <a:srgbClr val="000000"/>
                    </a:solidFill>
                    <a:uFillTx/>
                  </a:defRPr>
                </a:pPr>
                <a:r>
                  <a:rPr lang="cs-CZ" sz="1200" b="1" dirty="0">
                    <a:latin typeface="+mj-lt"/>
                    <a:ea typeface="Gill Sans"/>
                    <a:cs typeface="Gill Sans"/>
                    <a:sym typeface="Gill Sans"/>
                  </a:rPr>
                  <a:t>Královehradecký</a:t>
                </a:r>
                <a:endParaRPr sz="1200" b="1" dirty="0">
                  <a:latin typeface="+mj-lt"/>
                  <a:ea typeface="Gill Sans"/>
                  <a:cs typeface="Gill Sans"/>
                  <a:sym typeface="Gill Sans"/>
                </a:endParaRPr>
              </a:p>
            </p:txBody>
          </p:sp>
        </p:grpSp>
      </p:grpSp>
      <p:graphicFrame>
        <p:nvGraphicFramePr>
          <p:cNvPr id="44" name="Tabulka 11">
            <a:extLst>
              <a:ext uri="{FF2B5EF4-FFF2-40B4-BE49-F238E27FC236}">
                <a16:creationId xmlns:a16="http://schemas.microsoft.com/office/drawing/2014/main" id="{D336F2C1-EBE9-D06C-7662-5E588CC580EA}"/>
              </a:ext>
            </a:extLst>
          </p:cNvPr>
          <p:cNvGraphicFramePr>
            <a:graphicFrameLocks noGrp="1"/>
          </p:cNvGraphicFramePr>
          <p:nvPr>
            <p:extLst>
              <p:ext uri="{D42A27DB-BD31-4B8C-83A1-F6EECF244321}">
                <p14:modId xmlns:p14="http://schemas.microsoft.com/office/powerpoint/2010/main" val="1823037724"/>
              </p:ext>
            </p:extLst>
          </p:nvPr>
        </p:nvGraphicFramePr>
        <p:xfrm>
          <a:off x="306524" y="2115099"/>
          <a:ext cx="2592749" cy="480414"/>
        </p:xfrm>
        <a:graphic>
          <a:graphicData uri="http://schemas.openxmlformats.org/drawingml/2006/table">
            <a:tbl>
              <a:tblPr firstRow="1" bandRow="1">
                <a:tableStyleId>{5C22544A-7EE6-4342-B048-85BDC9FD1C3A}</a:tableStyleId>
              </a:tblPr>
              <a:tblGrid>
                <a:gridCol w="1232716">
                  <a:extLst>
                    <a:ext uri="{9D8B030D-6E8A-4147-A177-3AD203B41FA5}">
                      <a16:colId xmlns:a16="http://schemas.microsoft.com/office/drawing/2014/main" val="3452424263"/>
                    </a:ext>
                  </a:extLst>
                </a:gridCol>
                <a:gridCol w="1360033">
                  <a:extLst>
                    <a:ext uri="{9D8B030D-6E8A-4147-A177-3AD203B41FA5}">
                      <a16:colId xmlns:a16="http://schemas.microsoft.com/office/drawing/2014/main" val="710032762"/>
                    </a:ext>
                  </a:extLst>
                </a:gridCol>
              </a:tblGrid>
              <a:tr h="476986">
                <a:tc>
                  <a:txBody>
                    <a:bodyPr/>
                    <a:lstStyle/>
                    <a:p>
                      <a:r>
                        <a:rPr lang="cs-CZ" sz="1300" dirty="0">
                          <a:solidFill>
                            <a:schemeClr val="tx1"/>
                          </a:solidFill>
                        </a:rPr>
                        <a:t>Karlovarský kraj</a:t>
                      </a:r>
                    </a:p>
                  </a:txBody>
                  <a:tcPr marL="84174" marR="84174" marT="42087" marB="42087">
                    <a:lnB w="12700" cap="flat" cmpd="sng" algn="ctr">
                      <a:solidFill>
                        <a:schemeClr val="bg1">
                          <a:lumMod val="75000"/>
                        </a:schemeClr>
                      </a:solidFill>
                      <a:prstDash val="solid"/>
                      <a:round/>
                      <a:headEnd type="none" w="med" len="med"/>
                      <a:tailEnd type="none" w="med" len="med"/>
                    </a:lnB>
                    <a:noFill/>
                  </a:tcPr>
                </a:tc>
                <a:tc>
                  <a:txBody>
                    <a:bodyPr/>
                    <a:lstStyle/>
                    <a:p>
                      <a:r>
                        <a:rPr lang="cs-CZ" sz="1300" dirty="0">
                          <a:solidFill>
                            <a:schemeClr val="tx1"/>
                          </a:solidFill>
                        </a:rPr>
                        <a:t>15 % Byt </a:t>
                      </a:r>
                    </a:p>
                    <a:p>
                      <a:r>
                        <a:rPr lang="cs-CZ" sz="1300" dirty="0">
                          <a:solidFill>
                            <a:schemeClr val="tx1"/>
                          </a:solidFill>
                        </a:rPr>
                        <a:t>na investici</a:t>
                      </a:r>
                    </a:p>
                  </a:txBody>
                  <a:tcPr marL="84174" marR="84174" marT="42087" marB="42087">
                    <a:lnR w="12700" cmpd="sng">
                      <a:noFill/>
                    </a:ln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752363780"/>
                  </a:ext>
                </a:extLst>
              </a:tr>
            </a:tbl>
          </a:graphicData>
        </a:graphic>
      </p:graphicFrame>
      <p:cxnSp>
        <p:nvCxnSpPr>
          <p:cNvPr id="12" name="Přímá spojnice 11">
            <a:extLst>
              <a:ext uri="{FF2B5EF4-FFF2-40B4-BE49-F238E27FC236}">
                <a16:creationId xmlns:a16="http://schemas.microsoft.com/office/drawing/2014/main" id="{CE6C444F-4520-1FDF-5C9C-4C71219C8243}"/>
              </a:ext>
            </a:extLst>
          </p:cNvPr>
          <p:cNvCxnSpPr>
            <a:cxnSpLocks/>
            <a:endCxn id="13" idx="1"/>
          </p:cNvCxnSpPr>
          <p:nvPr/>
        </p:nvCxnSpPr>
        <p:spPr>
          <a:xfrm flipV="1">
            <a:off x="5625685" y="2173435"/>
            <a:ext cx="2698474" cy="1531501"/>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 name="Zástupný text 5">
            <a:extLst>
              <a:ext uri="{FF2B5EF4-FFF2-40B4-BE49-F238E27FC236}">
                <a16:creationId xmlns:a16="http://schemas.microsoft.com/office/drawing/2014/main" id="{E50842EE-9C61-D6E0-5D46-A169E853B2F4}"/>
              </a:ext>
            </a:extLst>
          </p:cNvPr>
          <p:cNvSpPr>
            <a:spLocks noGrp="1"/>
          </p:cNvSpPr>
          <p:nvPr>
            <p:ph type="body" sz="quarter" idx="10"/>
          </p:nvPr>
        </p:nvSpPr>
        <p:spPr>
          <a:xfrm>
            <a:off x="241200" y="900000"/>
            <a:ext cx="10762080" cy="642385"/>
          </a:xfrm>
        </p:spPr>
        <p:txBody>
          <a:bodyPr/>
          <a:lstStyle/>
          <a:p>
            <a:r>
              <a:rPr lang="cs-CZ" dirty="0"/>
              <a:t>Čtvrtina lidí plánuje koupi bytu pro vlastní bydlení v Praze. Pětina pak koupi domu pro vlastní bydlení ve Středočeském kraji. V Plzeňském kraji si pětina lidí plánuje pořídit dům na investici.</a:t>
            </a:r>
          </a:p>
        </p:txBody>
      </p:sp>
      <p:sp>
        <p:nvSpPr>
          <p:cNvPr id="5" name="Nadpis 4">
            <a:extLst>
              <a:ext uri="{FF2B5EF4-FFF2-40B4-BE49-F238E27FC236}">
                <a16:creationId xmlns:a16="http://schemas.microsoft.com/office/drawing/2014/main" id="{F560C2E3-2EAE-9DE3-D4B9-5A2884098488}"/>
              </a:ext>
            </a:extLst>
          </p:cNvPr>
          <p:cNvSpPr>
            <a:spLocks noGrp="1"/>
          </p:cNvSpPr>
          <p:nvPr>
            <p:ph type="title"/>
          </p:nvPr>
        </p:nvSpPr>
        <p:spPr/>
        <p:txBody>
          <a:bodyPr>
            <a:normAutofit fontScale="90000"/>
          </a:bodyPr>
          <a:lstStyle/>
          <a:p>
            <a:r>
              <a:rPr lang="cs-CZ" dirty="0"/>
              <a:t>KOUPĚ NEMOVITOSTI ČI POZEMKU</a:t>
            </a:r>
          </a:p>
        </p:txBody>
      </p:sp>
      <p:sp>
        <p:nvSpPr>
          <p:cNvPr id="11" name="Zástupný text 3">
            <a:extLst>
              <a:ext uri="{FF2B5EF4-FFF2-40B4-BE49-F238E27FC236}">
                <a16:creationId xmlns:a16="http://schemas.microsoft.com/office/drawing/2014/main" id="{C474288B-8C1F-D002-2C61-F105EA3675F8}"/>
              </a:ext>
            </a:extLst>
          </p:cNvPr>
          <p:cNvSpPr txBox="1">
            <a:spLocks/>
          </p:cNvSpPr>
          <p:nvPr/>
        </p:nvSpPr>
        <p:spPr>
          <a:xfrm>
            <a:off x="597600" y="5436000"/>
            <a:ext cx="10586475" cy="307777"/>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n=</a:t>
            </a:r>
            <a:r>
              <a:rPr lang="cs-CZ" sz="1000" i="1" dirty="0">
                <a:solidFill>
                  <a:srgbClr val="FFFFFF">
                    <a:lumMod val="50000"/>
                  </a:srgbClr>
                </a:solidFill>
                <a:latin typeface="Arial" panose="020B0604020202020204" pitchFamily="34" charset="0"/>
                <a:cs typeface="Arial" pitchFamily="34" charset="0"/>
              </a:rPr>
              <a:t>291</a:t>
            </a:r>
            <a:endPar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lang="cs-CZ" sz="1000" i="1" dirty="0">
                <a:solidFill>
                  <a:srgbClr val="FFFFFF">
                    <a:lumMod val="50000"/>
                  </a:srgbClr>
                </a:solidFill>
                <a:latin typeface="Arial" panose="020B0604020202020204" pitchFamily="34" charset="0"/>
                <a:cs typeface="Arial" pitchFamily="34" charset="0"/>
              </a:rPr>
              <a:t>Q10. V jakém kraji plánujete koupi nemovitosti?</a:t>
            </a:r>
          </a:p>
        </p:txBody>
      </p:sp>
      <p:cxnSp>
        <p:nvCxnSpPr>
          <p:cNvPr id="8" name="Přímá spojnice 7">
            <a:extLst>
              <a:ext uri="{FF2B5EF4-FFF2-40B4-BE49-F238E27FC236}">
                <a16:creationId xmlns:a16="http://schemas.microsoft.com/office/drawing/2014/main" id="{AE845C03-FD3D-9FD6-F080-160D398311C4}"/>
              </a:ext>
            </a:extLst>
          </p:cNvPr>
          <p:cNvCxnSpPr>
            <a:cxnSpLocks/>
          </p:cNvCxnSpPr>
          <p:nvPr/>
        </p:nvCxnSpPr>
        <p:spPr>
          <a:xfrm flipV="1">
            <a:off x="5093752" y="1509074"/>
            <a:ext cx="2709255" cy="1626292"/>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9" name="Tabulka 11">
            <a:extLst>
              <a:ext uri="{FF2B5EF4-FFF2-40B4-BE49-F238E27FC236}">
                <a16:creationId xmlns:a16="http://schemas.microsoft.com/office/drawing/2014/main" id="{E639B9D0-C366-A2CB-281C-15655754ACB7}"/>
              </a:ext>
            </a:extLst>
          </p:cNvPr>
          <p:cNvGraphicFramePr>
            <a:graphicFrameLocks noGrp="1"/>
          </p:cNvGraphicFramePr>
          <p:nvPr>
            <p:extLst>
              <p:ext uri="{D42A27DB-BD31-4B8C-83A1-F6EECF244321}">
                <p14:modId xmlns:p14="http://schemas.microsoft.com/office/powerpoint/2010/main" val="1739442044"/>
              </p:ext>
            </p:extLst>
          </p:nvPr>
        </p:nvGraphicFramePr>
        <p:xfrm>
          <a:off x="7803007" y="1308432"/>
          <a:ext cx="2487166" cy="487680"/>
        </p:xfrm>
        <a:graphic>
          <a:graphicData uri="http://schemas.openxmlformats.org/drawingml/2006/table">
            <a:tbl>
              <a:tblPr firstRow="1" bandRow="1">
                <a:tableStyleId>{5C22544A-7EE6-4342-B048-85BDC9FD1C3A}</a:tableStyleId>
              </a:tblPr>
              <a:tblGrid>
                <a:gridCol w="835033">
                  <a:extLst>
                    <a:ext uri="{9D8B030D-6E8A-4147-A177-3AD203B41FA5}">
                      <a16:colId xmlns:a16="http://schemas.microsoft.com/office/drawing/2014/main" val="3452424263"/>
                    </a:ext>
                  </a:extLst>
                </a:gridCol>
                <a:gridCol w="1652133">
                  <a:extLst>
                    <a:ext uri="{9D8B030D-6E8A-4147-A177-3AD203B41FA5}">
                      <a16:colId xmlns:a16="http://schemas.microsoft.com/office/drawing/2014/main" val="710032762"/>
                    </a:ext>
                  </a:extLst>
                </a:gridCol>
              </a:tblGrid>
              <a:tr h="370840">
                <a:tc>
                  <a:txBody>
                    <a:bodyPr/>
                    <a:lstStyle/>
                    <a:p>
                      <a:r>
                        <a:rPr lang="cs-CZ" sz="1300" dirty="0">
                          <a:solidFill>
                            <a:schemeClr val="tx1"/>
                          </a:solidFill>
                        </a:rPr>
                        <a:t>Praha</a:t>
                      </a:r>
                    </a:p>
                  </a:txBody>
                  <a:tcPr>
                    <a:lnL w="12700" cap="flat" cmpd="sng" algn="ctr">
                      <a:solidFill>
                        <a:schemeClr val="bg1">
                          <a:lumMod val="75000"/>
                        </a:schemeClr>
                      </a:solidFill>
                      <a:prstDash val="solid"/>
                      <a:round/>
                      <a:headEnd type="none" w="med" len="med"/>
                      <a:tailEnd type="none" w="med" len="med"/>
                    </a:lnL>
                    <a:noFill/>
                  </a:tcPr>
                </a:tc>
                <a:tc>
                  <a:txBody>
                    <a:bodyPr/>
                    <a:lstStyle/>
                    <a:p>
                      <a:r>
                        <a:rPr lang="cs-CZ" sz="1300" dirty="0">
                          <a:solidFill>
                            <a:schemeClr val="tx1"/>
                          </a:solidFill>
                        </a:rPr>
                        <a:t>26 % Byt pro vlastní bydlení</a:t>
                      </a:r>
                    </a:p>
                  </a:txBody>
                  <a:tcPr>
                    <a:noFill/>
                  </a:tcPr>
                </a:tc>
                <a:extLst>
                  <a:ext uri="{0D108BD9-81ED-4DB2-BD59-A6C34878D82A}">
                    <a16:rowId xmlns:a16="http://schemas.microsoft.com/office/drawing/2014/main" val="752363780"/>
                  </a:ext>
                </a:extLst>
              </a:tr>
            </a:tbl>
          </a:graphicData>
        </a:graphic>
      </p:graphicFrame>
      <p:graphicFrame>
        <p:nvGraphicFramePr>
          <p:cNvPr id="13" name="Tabulka 11">
            <a:extLst>
              <a:ext uri="{FF2B5EF4-FFF2-40B4-BE49-F238E27FC236}">
                <a16:creationId xmlns:a16="http://schemas.microsoft.com/office/drawing/2014/main" id="{EDC724CD-67FE-BC70-9EE4-1DB2A67949D2}"/>
              </a:ext>
            </a:extLst>
          </p:cNvPr>
          <p:cNvGraphicFramePr>
            <a:graphicFrameLocks noGrp="1"/>
          </p:cNvGraphicFramePr>
          <p:nvPr>
            <p:extLst>
              <p:ext uri="{D42A27DB-BD31-4B8C-83A1-F6EECF244321}">
                <p14:modId xmlns:p14="http://schemas.microsoft.com/office/powerpoint/2010/main" val="448342700"/>
              </p:ext>
            </p:extLst>
          </p:nvPr>
        </p:nvGraphicFramePr>
        <p:xfrm>
          <a:off x="8324159" y="1933228"/>
          <a:ext cx="2880899" cy="480414"/>
        </p:xfrm>
        <a:graphic>
          <a:graphicData uri="http://schemas.openxmlformats.org/drawingml/2006/table">
            <a:tbl>
              <a:tblPr firstRow="1" bandRow="1">
                <a:tableStyleId>{5C22544A-7EE6-4342-B048-85BDC9FD1C3A}</a:tableStyleId>
              </a:tblPr>
              <a:tblGrid>
                <a:gridCol w="1190604">
                  <a:extLst>
                    <a:ext uri="{9D8B030D-6E8A-4147-A177-3AD203B41FA5}">
                      <a16:colId xmlns:a16="http://schemas.microsoft.com/office/drawing/2014/main" val="3452424263"/>
                    </a:ext>
                  </a:extLst>
                </a:gridCol>
                <a:gridCol w="1690295">
                  <a:extLst>
                    <a:ext uri="{9D8B030D-6E8A-4147-A177-3AD203B41FA5}">
                      <a16:colId xmlns:a16="http://schemas.microsoft.com/office/drawing/2014/main" val="710032762"/>
                    </a:ext>
                  </a:extLst>
                </a:gridCol>
              </a:tblGrid>
              <a:tr h="476986">
                <a:tc>
                  <a:txBody>
                    <a:bodyPr/>
                    <a:lstStyle/>
                    <a:p>
                      <a:r>
                        <a:rPr lang="cs-CZ" sz="1300" dirty="0">
                          <a:solidFill>
                            <a:schemeClr val="tx1"/>
                          </a:solidFill>
                        </a:rPr>
                        <a:t>Středočeský kraj</a:t>
                      </a:r>
                    </a:p>
                  </a:txBody>
                  <a:tcPr marL="84174" marR="84174" marT="42087" marB="42087">
                    <a:lnL w="12700" cap="flat" cmpd="sng" algn="ctr">
                      <a:solidFill>
                        <a:schemeClr val="bg1">
                          <a:lumMod val="75000"/>
                        </a:schemeClr>
                      </a:solidFill>
                      <a:prstDash val="solid"/>
                      <a:round/>
                      <a:headEnd type="none" w="med" len="med"/>
                      <a:tailEnd type="none" w="med" len="med"/>
                    </a:lnL>
                    <a:noFill/>
                  </a:tcPr>
                </a:tc>
                <a:tc>
                  <a:txBody>
                    <a:bodyPr/>
                    <a:lstStyle/>
                    <a:p>
                      <a:r>
                        <a:rPr lang="cs-CZ" sz="1300" dirty="0">
                          <a:solidFill>
                            <a:schemeClr val="tx1"/>
                          </a:solidFill>
                        </a:rPr>
                        <a:t>19 % Dům pro vlastní bydlení</a:t>
                      </a:r>
                    </a:p>
                  </a:txBody>
                  <a:tcPr marL="84174" marR="84174" marT="42087" marB="42087">
                    <a:noFill/>
                  </a:tcPr>
                </a:tc>
                <a:extLst>
                  <a:ext uri="{0D108BD9-81ED-4DB2-BD59-A6C34878D82A}">
                    <a16:rowId xmlns:a16="http://schemas.microsoft.com/office/drawing/2014/main" val="752363780"/>
                  </a:ext>
                </a:extLst>
              </a:tr>
            </a:tbl>
          </a:graphicData>
        </a:graphic>
      </p:graphicFrame>
      <p:graphicFrame>
        <p:nvGraphicFramePr>
          <p:cNvPr id="17" name="Tabulka 11">
            <a:extLst>
              <a:ext uri="{FF2B5EF4-FFF2-40B4-BE49-F238E27FC236}">
                <a16:creationId xmlns:a16="http://schemas.microsoft.com/office/drawing/2014/main" id="{59C5490E-15E4-4318-163E-9FAF65E5EE6E}"/>
              </a:ext>
            </a:extLst>
          </p:cNvPr>
          <p:cNvGraphicFramePr>
            <a:graphicFrameLocks noGrp="1"/>
          </p:cNvGraphicFramePr>
          <p:nvPr>
            <p:extLst>
              <p:ext uri="{D42A27DB-BD31-4B8C-83A1-F6EECF244321}">
                <p14:modId xmlns:p14="http://schemas.microsoft.com/office/powerpoint/2010/main" val="1782516669"/>
              </p:ext>
            </p:extLst>
          </p:nvPr>
        </p:nvGraphicFramePr>
        <p:xfrm>
          <a:off x="301294" y="4517685"/>
          <a:ext cx="3328362" cy="487680"/>
        </p:xfrm>
        <a:graphic>
          <a:graphicData uri="http://schemas.openxmlformats.org/drawingml/2006/table">
            <a:tbl>
              <a:tblPr firstRow="1" bandRow="1">
                <a:tableStyleId>{5C22544A-7EE6-4342-B048-85BDC9FD1C3A}</a:tableStyleId>
              </a:tblPr>
              <a:tblGrid>
                <a:gridCol w="1226433">
                  <a:extLst>
                    <a:ext uri="{9D8B030D-6E8A-4147-A177-3AD203B41FA5}">
                      <a16:colId xmlns:a16="http://schemas.microsoft.com/office/drawing/2014/main" val="3452424263"/>
                    </a:ext>
                  </a:extLst>
                </a:gridCol>
                <a:gridCol w="2101929">
                  <a:extLst>
                    <a:ext uri="{9D8B030D-6E8A-4147-A177-3AD203B41FA5}">
                      <a16:colId xmlns:a16="http://schemas.microsoft.com/office/drawing/2014/main" val="710032762"/>
                    </a:ext>
                  </a:extLst>
                </a:gridCol>
              </a:tblGrid>
              <a:tr h="370840">
                <a:tc>
                  <a:txBody>
                    <a:bodyPr/>
                    <a:lstStyle/>
                    <a:p>
                      <a:r>
                        <a:rPr lang="cs-CZ" sz="1300" dirty="0">
                          <a:solidFill>
                            <a:schemeClr val="tx1"/>
                          </a:solidFill>
                        </a:rPr>
                        <a:t>Plzeňský kraj</a:t>
                      </a:r>
                    </a:p>
                  </a:txBody>
                  <a:tcPr>
                    <a:lnR w="12700" cmpd="sng">
                      <a:noFill/>
                    </a:lnR>
                    <a:lnT w="12700" cap="flat" cmpd="sng" algn="ctr">
                      <a:solidFill>
                        <a:schemeClr val="bg1">
                          <a:lumMod val="75000"/>
                        </a:schemeClr>
                      </a:solidFill>
                      <a:prstDash val="solid"/>
                      <a:round/>
                      <a:headEnd type="none" w="med" len="med"/>
                      <a:tailEnd type="none" w="med" len="med"/>
                    </a:lnT>
                    <a:noFill/>
                  </a:tcPr>
                </a:tc>
                <a:tc>
                  <a:txBody>
                    <a:bodyPr/>
                    <a:lstStyle/>
                    <a:p>
                      <a:r>
                        <a:rPr lang="cs-CZ" sz="1300" dirty="0">
                          <a:solidFill>
                            <a:schemeClr val="tx1"/>
                          </a:solidFill>
                        </a:rPr>
                        <a:t>20 % Dům na investici</a:t>
                      </a:r>
                    </a:p>
                    <a:p>
                      <a:r>
                        <a:rPr lang="cs-CZ" sz="1300" dirty="0">
                          <a:solidFill>
                            <a:schemeClr val="tx1"/>
                          </a:solidFill>
                        </a:rPr>
                        <a:t>15 % Byt na investici</a:t>
                      </a:r>
                    </a:p>
                  </a:txBody>
                  <a:tcPr>
                    <a:lnL w="12700" cmpd="sng">
                      <a:noFill/>
                    </a:lnL>
                    <a:lnR w="12700" cmpd="sng">
                      <a:noFill/>
                    </a:lnR>
                    <a:lnT w="12700" cap="flat" cmpd="sng" algn="ctr">
                      <a:solidFill>
                        <a:schemeClr val="bg1">
                          <a:lumMod val="75000"/>
                        </a:schemeClr>
                      </a:solidFill>
                      <a:prstDash val="solid"/>
                      <a:round/>
                      <a:headEnd type="none" w="med" len="med"/>
                      <a:tailEnd type="none" w="med" len="med"/>
                    </a:lnT>
                    <a:noFill/>
                  </a:tcPr>
                </a:tc>
                <a:extLst>
                  <a:ext uri="{0D108BD9-81ED-4DB2-BD59-A6C34878D82A}">
                    <a16:rowId xmlns:a16="http://schemas.microsoft.com/office/drawing/2014/main" val="752363780"/>
                  </a:ext>
                </a:extLst>
              </a:tr>
            </a:tbl>
          </a:graphicData>
        </a:graphic>
      </p:graphicFrame>
    </p:spTree>
    <p:extLst>
      <p:ext uri="{BB962C8B-B14F-4D97-AF65-F5344CB8AC3E}">
        <p14:creationId xmlns:p14="http://schemas.microsoft.com/office/powerpoint/2010/main" val="3198005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ulka 6">
            <a:extLst>
              <a:ext uri="{FF2B5EF4-FFF2-40B4-BE49-F238E27FC236}">
                <a16:creationId xmlns:a16="http://schemas.microsoft.com/office/drawing/2014/main" id="{B49BE300-B69B-D820-3F62-EAAC0DE240A9}"/>
              </a:ext>
            </a:extLst>
          </p:cNvPr>
          <p:cNvGraphicFramePr>
            <a:graphicFrameLocks noGrp="1"/>
          </p:cNvGraphicFramePr>
          <p:nvPr>
            <p:extLst>
              <p:ext uri="{D42A27DB-BD31-4B8C-83A1-F6EECF244321}">
                <p14:modId xmlns:p14="http://schemas.microsoft.com/office/powerpoint/2010/main" val="3204331316"/>
              </p:ext>
            </p:extLst>
          </p:nvPr>
        </p:nvGraphicFramePr>
        <p:xfrm>
          <a:off x="1240830" y="2250048"/>
          <a:ext cx="3276364" cy="518160"/>
        </p:xfrm>
        <a:graphic>
          <a:graphicData uri="http://schemas.openxmlformats.org/drawingml/2006/table">
            <a:tbl>
              <a:tblPr firstRow="1" bandRow="1">
                <a:tableStyleId>{5C22544A-7EE6-4342-B048-85BDC9FD1C3A}</a:tableStyleId>
              </a:tblPr>
              <a:tblGrid>
                <a:gridCol w="2071305">
                  <a:extLst>
                    <a:ext uri="{9D8B030D-6E8A-4147-A177-3AD203B41FA5}">
                      <a16:colId xmlns:a16="http://schemas.microsoft.com/office/drawing/2014/main" val="2039047512"/>
                    </a:ext>
                  </a:extLst>
                </a:gridCol>
                <a:gridCol w="1205059">
                  <a:extLst>
                    <a:ext uri="{9D8B030D-6E8A-4147-A177-3AD203B41FA5}">
                      <a16:colId xmlns:a16="http://schemas.microsoft.com/office/drawing/2014/main" val="3402795871"/>
                    </a:ext>
                  </a:extLst>
                </a:gridCol>
              </a:tblGrid>
              <a:tr h="400679">
                <a:tc>
                  <a:txBody>
                    <a:bodyPr/>
                    <a:lstStyle/>
                    <a:p>
                      <a:pPr algn="ctr"/>
                      <a:r>
                        <a:rPr lang="cs-CZ" sz="1400" b="1" dirty="0">
                          <a:solidFill>
                            <a:schemeClr val="tx1"/>
                          </a:solidFill>
                        </a:rPr>
                        <a:t>36 %</a:t>
                      </a:r>
                    </a:p>
                  </a:txBody>
                  <a:tcPr>
                    <a:noFill/>
                  </a:tcPr>
                </a:tc>
                <a:tc>
                  <a:txBody>
                    <a:bodyPr/>
                    <a:lstStyle/>
                    <a:p>
                      <a:pPr algn="ctr"/>
                      <a:r>
                        <a:rPr lang="cs-CZ" sz="1400" b="1" dirty="0">
                          <a:solidFill>
                            <a:schemeClr val="tx1"/>
                          </a:solidFill>
                        </a:rPr>
                        <a:t> Bude se zvyšovat</a:t>
                      </a:r>
                    </a:p>
                  </a:txBody>
                  <a:tcPr>
                    <a:solidFill>
                      <a:schemeClr val="bg1"/>
                    </a:solidFill>
                  </a:tcPr>
                </a:tc>
                <a:extLst>
                  <a:ext uri="{0D108BD9-81ED-4DB2-BD59-A6C34878D82A}">
                    <a16:rowId xmlns:a16="http://schemas.microsoft.com/office/drawing/2014/main" val="1625026667"/>
                  </a:ext>
                </a:extLst>
              </a:tr>
            </a:tbl>
          </a:graphicData>
        </a:graphic>
      </p:graphicFrame>
      <p:pic>
        <p:nvPicPr>
          <p:cNvPr id="13" name="Grafický objekt 12" descr="Šipka s nepatrným zakřivením se souvislou výplní">
            <a:extLst>
              <a:ext uri="{FF2B5EF4-FFF2-40B4-BE49-F238E27FC236}">
                <a16:creationId xmlns:a16="http://schemas.microsoft.com/office/drawing/2014/main" id="{C2EBC3BA-531D-0AFD-E114-29DC560F8F95}"/>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xmlns="" r:embed="rId3"/>
              </a:ext>
            </a:extLst>
          </a:blip>
          <a:stretch>
            <a:fillRect/>
          </a:stretch>
        </p:blipFill>
        <p:spPr>
          <a:xfrm flipV="1">
            <a:off x="2522898" y="2229062"/>
            <a:ext cx="882028" cy="341091"/>
          </a:xfrm>
          <a:prstGeom prst="rect">
            <a:avLst/>
          </a:prstGeom>
        </p:spPr>
      </p:pic>
      <p:sp>
        <p:nvSpPr>
          <p:cNvPr id="6" name="Zástupný text 5">
            <a:extLst>
              <a:ext uri="{FF2B5EF4-FFF2-40B4-BE49-F238E27FC236}">
                <a16:creationId xmlns:a16="http://schemas.microsoft.com/office/drawing/2014/main" id="{E50842EE-9C61-D6E0-5D46-A169E853B2F4}"/>
              </a:ext>
            </a:extLst>
          </p:cNvPr>
          <p:cNvSpPr>
            <a:spLocks noGrp="1"/>
          </p:cNvSpPr>
          <p:nvPr>
            <p:ph type="body" sz="quarter" idx="10"/>
          </p:nvPr>
        </p:nvSpPr>
        <p:spPr>
          <a:xfrm>
            <a:off x="241200" y="1289460"/>
            <a:ext cx="11607900" cy="642385"/>
          </a:xfrm>
        </p:spPr>
        <p:txBody>
          <a:bodyPr/>
          <a:lstStyle/>
          <a:p>
            <a:r>
              <a:rPr lang="cs-CZ" dirty="0"/>
              <a:t>Třetina lidí si myslí, že míra inflace v následujících 6 měsících se bude zvyšovat. Více než polovina vlastníků nemovitosti má pak obavy ze znehodnocení své nemovitosti. 7 % se toho obává zásadně.  </a:t>
            </a:r>
          </a:p>
        </p:txBody>
      </p:sp>
      <p:sp>
        <p:nvSpPr>
          <p:cNvPr id="5" name="Nadpis 4">
            <a:extLst>
              <a:ext uri="{FF2B5EF4-FFF2-40B4-BE49-F238E27FC236}">
                <a16:creationId xmlns:a16="http://schemas.microsoft.com/office/drawing/2014/main" id="{F560C2E3-2EAE-9DE3-D4B9-5A2884098488}"/>
              </a:ext>
            </a:extLst>
          </p:cNvPr>
          <p:cNvSpPr>
            <a:spLocks noGrp="1"/>
          </p:cNvSpPr>
          <p:nvPr>
            <p:ph type="title"/>
          </p:nvPr>
        </p:nvSpPr>
        <p:spPr/>
        <p:txBody>
          <a:bodyPr>
            <a:normAutofit fontScale="90000"/>
          </a:bodyPr>
          <a:lstStyle/>
          <a:p>
            <a:r>
              <a:rPr lang="cs-CZ" dirty="0"/>
              <a:t>VÝVOJ MÍRY INFLACE A OBAVY Z POKLESU NEMOVITOSTI</a:t>
            </a:r>
          </a:p>
        </p:txBody>
      </p:sp>
      <p:sp>
        <p:nvSpPr>
          <p:cNvPr id="10" name="Obdélník 9">
            <a:extLst>
              <a:ext uri="{FF2B5EF4-FFF2-40B4-BE49-F238E27FC236}">
                <a16:creationId xmlns:a16="http://schemas.microsoft.com/office/drawing/2014/main" id="{B63D42BD-FFEF-308A-760A-B3A9DC286380}"/>
              </a:ext>
            </a:extLst>
          </p:cNvPr>
          <p:cNvSpPr/>
          <p:nvPr/>
        </p:nvSpPr>
        <p:spPr>
          <a:xfrm>
            <a:off x="6755954" y="1863923"/>
            <a:ext cx="5436046" cy="34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cs-CZ" sz="1400" b="1" dirty="0">
                <a:solidFill>
                  <a:srgbClr val="000000"/>
                </a:solidFill>
                <a:latin typeface="Arial" panose="020B0604020202020204"/>
              </a:rPr>
              <a:t>OBAVY Z POKLESU HODNOTY NEMOVITOSTI </a:t>
            </a:r>
          </a:p>
          <a:p>
            <a:pPr marL="0" marR="0" lvl="0" indent="0" algn="ctr" defTabSz="1219170" rtl="0" eaLnBrk="1" fontAlgn="auto" latinLnBrk="0" hangingPunct="1">
              <a:lnSpc>
                <a:spcPct val="100000"/>
              </a:lnSpc>
              <a:spcBef>
                <a:spcPts val="0"/>
              </a:spcBef>
              <a:spcAft>
                <a:spcPts val="0"/>
              </a:spcAft>
              <a:buClrTx/>
              <a:buSzTx/>
              <a:buFontTx/>
              <a:buNone/>
              <a:tabLst/>
              <a:defRPr/>
            </a:pPr>
            <a:r>
              <a:rPr lang="cs-CZ" sz="1400" b="1" dirty="0">
                <a:solidFill>
                  <a:srgbClr val="000000"/>
                </a:solidFill>
                <a:latin typeface="Arial" panose="020B0604020202020204"/>
              </a:rPr>
              <a:t>KVŮLI INFLACI</a:t>
            </a:r>
            <a:endPar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18" name="Obdélník 17">
            <a:extLst>
              <a:ext uri="{FF2B5EF4-FFF2-40B4-BE49-F238E27FC236}">
                <a16:creationId xmlns:a16="http://schemas.microsoft.com/office/drawing/2014/main" id="{CC9EF3E2-F14A-57F5-A6C6-1E507F45ECA4}"/>
              </a:ext>
            </a:extLst>
          </p:cNvPr>
          <p:cNvSpPr/>
          <p:nvPr/>
        </p:nvSpPr>
        <p:spPr>
          <a:xfrm>
            <a:off x="515938" y="1811723"/>
            <a:ext cx="5436046" cy="34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cs-CZ" sz="1400" b="1" dirty="0">
                <a:solidFill>
                  <a:srgbClr val="000000"/>
                </a:solidFill>
                <a:latin typeface="Arial" panose="020B0604020202020204"/>
              </a:rPr>
              <a:t>VÝVOJ MÍRY INFLACE V NÁSLEDUJÍCÍCH 6 MĚSÍCÍCH</a:t>
            </a:r>
            <a:endPar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11" name="Zástupný text 3">
            <a:extLst>
              <a:ext uri="{FF2B5EF4-FFF2-40B4-BE49-F238E27FC236}">
                <a16:creationId xmlns:a16="http://schemas.microsoft.com/office/drawing/2014/main" id="{C474288B-8C1F-D002-2C61-F105EA3675F8}"/>
              </a:ext>
            </a:extLst>
          </p:cNvPr>
          <p:cNvSpPr txBox="1">
            <a:spLocks/>
          </p:cNvSpPr>
          <p:nvPr/>
        </p:nvSpPr>
        <p:spPr>
          <a:xfrm>
            <a:off x="597600" y="5436000"/>
            <a:ext cx="10586475" cy="461665"/>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n=1007</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Q46. Jak se podle Vás bude vyvíjet míra inflace v následujících 6 měsících? Q47. Do jaké míry se obáváte poklesu hodnoty Vaší nemovitosti/Vašich nemovitostí v souvislosti se současnou inflací?</a:t>
            </a:r>
          </a:p>
        </p:txBody>
      </p:sp>
      <p:graphicFrame>
        <p:nvGraphicFramePr>
          <p:cNvPr id="23" name="Graf 22">
            <a:extLst>
              <a:ext uri="{FF2B5EF4-FFF2-40B4-BE49-F238E27FC236}">
                <a16:creationId xmlns:a16="http://schemas.microsoft.com/office/drawing/2014/main" id="{2BCC686C-AD18-A43A-2EA8-64C63A1DDA2D}"/>
              </a:ext>
            </a:extLst>
          </p:cNvPr>
          <p:cNvGraphicFramePr/>
          <p:nvPr>
            <p:extLst>
              <p:ext uri="{D42A27DB-BD31-4B8C-83A1-F6EECF244321}">
                <p14:modId xmlns:p14="http://schemas.microsoft.com/office/powerpoint/2010/main" val="2573623189"/>
              </p:ext>
            </p:extLst>
          </p:nvPr>
        </p:nvGraphicFramePr>
        <p:xfrm>
          <a:off x="645905" y="2335704"/>
          <a:ext cx="4387118" cy="385935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Graf 13">
            <a:extLst>
              <a:ext uri="{FF2B5EF4-FFF2-40B4-BE49-F238E27FC236}">
                <a16:creationId xmlns:a16="http://schemas.microsoft.com/office/drawing/2014/main" id="{F8BE9D54-6068-14EF-3A4F-D18291F7F983}"/>
              </a:ext>
            </a:extLst>
          </p:cNvPr>
          <p:cNvGraphicFramePr/>
          <p:nvPr>
            <p:extLst>
              <p:ext uri="{D42A27DB-BD31-4B8C-83A1-F6EECF244321}">
                <p14:modId xmlns:p14="http://schemas.microsoft.com/office/powerpoint/2010/main" val="1736823378"/>
              </p:ext>
            </p:extLst>
          </p:nvPr>
        </p:nvGraphicFramePr>
        <p:xfrm>
          <a:off x="6564052" y="2335704"/>
          <a:ext cx="5168732" cy="385935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5" name="Tabulka 6">
            <a:extLst>
              <a:ext uri="{FF2B5EF4-FFF2-40B4-BE49-F238E27FC236}">
                <a16:creationId xmlns:a16="http://schemas.microsoft.com/office/drawing/2014/main" id="{D9E2F796-D780-2A6C-DC93-334B4ADEAB87}"/>
              </a:ext>
            </a:extLst>
          </p:cNvPr>
          <p:cNvGraphicFramePr>
            <a:graphicFrameLocks noGrp="1"/>
          </p:cNvGraphicFramePr>
          <p:nvPr>
            <p:extLst>
              <p:ext uri="{D42A27DB-BD31-4B8C-83A1-F6EECF244321}">
                <p14:modId xmlns:p14="http://schemas.microsoft.com/office/powerpoint/2010/main" val="1662878231"/>
              </p:ext>
            </p:extLst>
          </p:nvPr>
        </p:nvGraphicFramePr>
        <p:xfrm>
          <a:off x="7248128" y="2222614"/>
          <a:ext cx="3276364" cy="341092"/>
        </p:xfrm>
        <a:graphic>
          <a:graphicData uri="http://schemas.openxmlformats.org/drawingml/2006/table">
            <a:tbl>
              <a:tblPr firstRow="1" bandRow="1">
                <a:tableStyleId>{5C22544A-7EE6-4342-B048-85BDC9FD1C3A}</a:tableStyleId>
              </a:tblPr>
              <a:tblGrid>
                <a:gridCol w="2071305">
                  <a:extLst>
                    <a:ext uri="{9D8B030D-6E8A-4147-A177-3AD203B41FA5}">
                      <a16:colId xmlns:a16="http://schemas.microsoft.com/office/drawing/2014/main" val="2039047512"/>
                    </a:ext>
                  </a:extLst>
                </a:gridCol>
                <a:gridCol w="1205059">
                  <a:extLst>
                    <a:ext uri="{9D8B030D-6E8A-4147-A177-3AD203B41FA5}">
                      <a16:colId xmlns:a16="http://schemas.microsoft.com/office/drawing/2014/main" val="3402795871"/>
                    </a:ext>
                  </a:extLst>
                </a:gridCol>
              </a:tblGrid>
              <a:tr h="341092">
                <a:tc>
                  <a:txBody>
                    <a:bodyPr/>
                    <a:lstStyle/>
                    <a:p>
                      <a:pPr algn="ctr"/>
                      <a:r>
                        <a:rPr lang="cs-CZ" sz="1400" b="1" dirty="0">
                          <a:solidFill>
                            <a:schemeClr val="tx1"/>
                          </a:solidFill>
                        </a:rPr>
                        <a:t>53 %</a:t>
                      </a:r>
                    </a:p>
                  </a:txBody>
                  <a:tcPr>
                    <a:noFill/>
                  </a:tcPr>
                </a:tc>
                <a:tc>
                  <a:txBody>
                    <a:bodyPr/>
                    <a:lstStyle/>
                    <a:p>
                      <a:pPr algn="ctr"/>
                      <a:r>
                        <a:rPr lang="cs-CZ" sz="1400" b="1" dirty="0">
                          <a:solidFill>
                            <a:schemeClr val="tx1"/>
                          </a:solidFill>
                        </a:rPr>
                        <a:t> Mám obavy</a:t>
                      </a:r>
                    </a:p>
                  </a:txBody>
                  <a:tcPr>
                    <a:solidFill>
                      <a:schemeClr val="bg1"/>
                    </a:solidFill>
                  </a:tcPr>
                </a:tc>
                <a:extLst>
                  <a:ext uri="{0D108BD9-81ED-4DB2-BD59-A6C34878D82A}">
                    <a16:rowId xmlns:a16="http://schemas.microsoft.com/office/drawing/2014/main" val="1625026667"/>
                  </a:ext>
                </a:extLst>
              </a:tr>
            </a:tbl>
          </a:graphicData>
        </a:graphic>
      </p:graphicFrame>
      <p:pic>
        <p:nvPicPr>
          <p:cNvPr id="26" name="Grafický objekt 25" descr="Šipka s nepatrným zakřivením se souvislou výplní">
            <a:extLst>
              <a:ext uri="{FF2B5EF4-FFF2-40B4-BE49-F238E27FC236}">
                <a16:creationId xmlns:a16="http://schemas.microsoft.com/office/drawing/2014/main" id="{A4A2BB10-6F9E-5875-B270-0FDB31F9E86D}"/>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xmlns="" r:embed="rId3"/>
              </a:ext>
            </a:extLst>
          </a:blip>
          <a:stretch>
            <a:fillRect/>
          </a:stretch>
        </p:blipFill>
        <p:spPr>
          <a:xfrm flipV="1">
            <a:off x="8530196" y="2201627"/>
            <a:ext cx="882028" cy="341091"/>
          </a:xfrm>
          <a:prstGeom prst="rect">
            <a:avLst/>
          </a:prstGeom>
        </p:spPr>
      </p:pic>
      <p:sp>
        <p:nvSpPr>
          <p:cNvPr id="27" name="TextovéPole 26">
            <a:extLst>
              <a:ext uri="{FF2B5EF4-FFF2-40B4-BE49-F238E27FC236}">
                <a16:creationId xmlns:a16="http://schemas.microsoft.com/office/drawing/2014/main" id="{7FC0C2ED-E6CD-4CF0-1952-EA664622C9A3}"/>
              </a:ext>
            </a:extLst>
          </p:cNvPr>
          <p:cNvSpPr txBox="1"/>
          <p:nvPr/>
        </p:nvSpPr>
        <p:spPr>
          <a:xfrm>
            <a:off x="9473977" y="5159001"/>
            <a:ext cx="2774555"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cs-CZ" sz="1200" i="1" dirty="0">
                <a:solidFill>
                  <a:srgbClr val="FFFFFF">
                    <a:lumMod val="50000"/>
                  </a:srgbClr>
                </a:solidFill>
                <a:latin typeface="Arial" panose="020B0604020202020204" pitchFamily="34" charset="0"/>
                <a:cs typeface="Arial" pitchFamily="34" charset="0"/>
              </a:rPr>
              <a:t>n=743 (ti, kteří vlastní nemovitost)</a:t>
            </a:r>
            <a:endParaRPr kumimoji="0" lang="cs-CZ" sz="12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p:txBody>
      </p:sp>
    </p:spTree>
    <p:extLst>
      <p:ext uri="{BB962C8B-B14F-4D97-AF65-F5344CB8AC3E}">
        <p14:creationId xmlns:p14="http://schemas.microsoft.com/office/powerpoint/2010/main" val="12256601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a:extLst>
              <a:ext uri="{FF2B5EF4-FFF2-40B4-BE49-F238E27FC236}">
                <a16:creationId xmlns:a16="http://schemas.microsoft.com/office/drawing/2014/main" id="{AE4F2C75-C5DB-3252-3C07-C4DD1B83DF71}"/>
              </a:ext>
            </a:extLst>
          </p:cNvPr>
          <p:cNvSpPr/>
          <p:nvPr/>
        </p:nvSpPr>
        <p:spPr>
          <a:xfrm>
            <a:off x="2383536" y="1556784"/>
            <a:ext cx="1480216" cy="3763663"/>
          </a:xfrm>
          <a:prstGeom prst="rect">
            <a:avLst/>
          </a:prstGeom>
          <a:gradFill flip="none" rotWithShape="1">
            <a:gsLst>
              <a:gs pos="60000">
                <a:schemeClr val="tx2">
                  <a:alpha val="25000"/>
                </a:schemeClr>
              </a:gs>
              <a:gs pos="100000">
                <a:schemeClr val="bg2">
                  <a:lumMod val="50000"/>
                  <a:alpha val="3500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a:extLst>
              <a:ext uri="{FF2B5EF4-FFF2-40B4-BE49-F238E27FC236}">
                <a16:creationId xmlns:a16="http://schemas.microsoft.com/office/drawing/2014/main" id="{21077EDC-14A9-D42D-14AB-E969264CBA18}"/>
              </a:ext>
            </a:extLst>
          </p:cNvPr>
          <p:cNvSpPr/>
          <p:nvPr/>
        </p:nvSpPr>
        <p:spPr>
          <a:xfrm>
            <a:off x="3863752" y="1556784"/>
            <a:ext cx="1659083" cy="3778068"/>
          </a:xfrm>
          <a:prstGeom prst="rect">
            <a:avLst/>
          </a:prstGeom>
          <a:gradFill flip="none" rotWithShape="1">
            <a:gsLst>
              <a:gs pos="78000">
                <a:schemeClr val="bg2">
                  <a:lumMod val="50000"/>
                  <a:alpha val="18000"/>
                </a:schemeClr>
              </a:gs>
              <a:gs pos="100000">
                <a:schemeClr val="tx2">
                  <a:lumMod val="75000"/>
                  <a:alpha val="32000"/>
                </a:schemeClr>
              </a:gs>
            </a:gsLst>
            <a:lin ang="54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graphicFrame>
        <p:nvGraphicFramePr>
          <p:cNvPr id="2" name="Tabulka 6">
            <a:extLst>
              <a:ext uri="{FF2B5EF4-FFF2-40B4-BE49-F238E27FC236}">
                <a16:creationId xmlns:a16="http://schemas.microsoft.com/office/drawing/2014/main" id="{CA98223B-0262-5E07-F682-11CD416393F2}"/>
              </a:ext>
            </a:extLst>
          </p:cNvPr>
          <p:cNvGraphicFramePr>
            <a:graphicFrameLocks noGrp="1"/>
          </p:cNvGraphicFramePr>
          <p:nvPr>
            <p:extLst>
              <p:ext uri="{D42A27DB-BD31-4B8C-83A1-F6EECF244321}">
                <p14:modId xmlns:p14="http://schemas.microsoft.com/office/powerpoint/2010/main" val="2022406171"/>
              </p:ext>
            </p:extLst>
          </p:nvPr>
        </p:nvGraphicFramePr>
        <p:xfrm>
          <a:off x="582456" y="1563987"/>
          <a:ext cx="4940379" cy="3763662"/>
        </p:xfrm>
        <a:graphic>
          <a:graphicData uri="http://schemas.openxmlformats.org/drawingml/2006/table">
            <a:tbl>
              <a:tblPr firstRow="1" bandRow="1">
                <a:tableStyleId>{5C22544A-7EE6-4342-B048-85BDC9FD1C3A}</a:tableStyleId>
              </a:tblPr>
              <a:tblGrid>
                <a:gridCol w="1807176">
                  <a:extLst>
                    <a:ext uri="{9D8B030D-6E8A-4147-A177-3AD203B41FA5}">
                      <a16:colId xmlns:a16="http://schemas.microsoft.com/office/drawing/2014/main" val="3283005381"/>
                    </a:ext>
                  </a:extLst>
                </a:gridCol>
                <a:gridCol w="1486410">
                  <a:extLst>
                    <a:ext uri="{9D8B030D-6E8A-4147-A177-3AD203B41FA5}">
                      <a16:colId xmlns:a16="http://schemas.microsoft.com/office/drawing/2014/main" val="2281114747"/>
                    </a:ext>
                  </a:extLst>
                </a:gridCol>
                <a:gridCol w="1646793">
                  <a:extLst>
                    <a:ext uri="{9D8B030D-6E8A-4147-A177-3AD203B41FA5}">
                      <a16:colId xmlns:a16="http://schemas.microsoft.com/office/drawing/2014/main" val="1835130467"/>
                    </a:ext>
                  </a:extLst>
                </a:gridCol>
              </a:tblGrid>
              <a:tr h="359334">
                <a:tc>
                  <a:txBody>
                    <a:bodyPr/>
                    <a:lstStyle/>
                    <a:p>
                      <a:pPr algn="l" fontAlgn="ctr"/>
                      <a:endParaRPr lang="cs-CZ" sz="1200" b="1" i="0" u="none" strike="noStrike" dirty="0">
                        <a:solidFill>
                          <a:srgbClr val="000000"/>
                        </a:solidFill>
                        <a:effectLst/>
                        <a:latin typeface="Arial CE" panose="020B0604020202020204" pitchFamily="34" charset="0"/>
                      </a:endParaRPr>
                    </a:p>
                  </a:txBody>
                  <a:tcPr marL="9525" marR="9525" marT="9525" marB="0" anchor="ctr">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cs-CZ" sz="1000" b="1" i="0" u="none" strike="noStrike" dirty="0">
                          <a:solidFill>
                            <a:srgbClr val="000000"/>
                          </a:solidFill>
                          <a:effectLst/>
                          <a:latin typeface="Arial CE" panose="020B0604020202020204" pitchFamily="34" charset="0"/>
                        </a:rPr>
                        <a:t>Koupě ve svém kraji</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cs-CZ" sz="1000" b="1" i="0" u="none" strike="noStrike" dirty="0">
                          <a:solidFill>
                            <a:srgbClr val="000000"/>
                          </a:solidFill>
                          <a:effectLst/>
                          <a:latin typeface="Arial CE" panose="020B0604020202020204" pitchFamily="34" charset="0"/>
                        </a:rPr>
                        <a:t>Koupě mimo svůj kraj</a:t>
                      </a:r>
                    </a:p>
                  </a:txBody>
                  <a:tcPr marL="9525" marR="9525" marT="9525" marB="0" anchor="ctr">
                    <a:lnL w="12700" cap="flat" cmpd="sng" algn="ctr">
                      <a:solidFill>
                        <a:schemeClr val="bg1">
                          <a:lumMod val="75000"/>
                        </a:schemeClr>
                      </a:solidFill>
                      <a:prstDash val="solid"/>
                      <a:round/>
                      <a:headEnd type="none" w="med" len="med"/>
                      <a:tailEnd type="none" w="med" len="med"/>
                    </a:lnL>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224092778"/>
                  </a:ext>
                </a:extLst>
              </a:tr>
              <a:tr h="234976">
                <a:tc>
                  <a:txBody>
                    <a:bodyPr/>
                    <a:lstStyle/>
                    <a:p>
                      <a:pPr algn="l" fontAlgn="ctr"/>
                      <a:r>
                        <a:rPr lang="cs-CZ" sz="1000" b="1" i="0" u="none" strike="noStrike" dirty="0">
                          <a:solidFill>
                            <a:srgbClr val="000000"/>
                          </a:solidFill>
                          <a:effectLst/>
                          <a:latin typeface="Arial CE" panose="020B0604020202020204" pitchFamily="34" charset="0"/>
                        </a:rPr>
                        <a:t>Jihočeský kraj </a:t>
                      </a:r>
                      <a:r>
                        <a:rPr lang="cs-CZ" sz="1000" b="0" i="0" u="none" strike="noStrike" dirty="0">
                          <a:solidFill>
                            <a:srgbClr val="000000"/>
                          </a:solidFill>
                          <a:effectLst/>
                          <a:latin typeface="Arial CE" panose="020B0604020202020204" pitchFamily="34" charset="0"/>
                        </a:rPr>
                        <a:t>(n=20!)</a:t>
                      </a:r>
                    </a:p>
                  </a:txBody>
                  <a:tcPr marL="9525" marR="9525" marT="9525"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rtl="0" fontAlgn="b"/>
                      <a:r>
                        <a:rPr lang="cs-CZ" sz="1200" b="0" i="0" u="none" strike="noStrike" dirty="0">
                          <a:solidFill>
                            <a:srgbClr val="000000"/>
                          </a:solidFill>
                          <a:effectLst/>
                          <a:latin typeface="Arial CE" panose="020B0604020202020204" pitchFamily="34" charset="0"/>
                        </a:rPr>
                        <a:t>90 %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cs-CZ" sz="1200" b="0" i="0" u="none" strike="noStrike" dirty="0">
                          <a:solidFill>
                            <a:srgbClr val="000000"/>
                          </a:solidFill>
                          <a:effectLst/>
                          <a:latin typeface="Arial CE" panose="020B0604020202020204" pitchFamily="34" charset="0"/>
                        </a:rPr>
                        <a:t>10 %</a:t>
                      </a:r>
                    </a:p>
                  </a:txBody>
                  <a:tcPr marL="9525" marR="9525" marT="9525"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27300371"/>
                  </a:ext>
                </a:extLst>
              </a:tr>
              <a:tr h="234976">
                <a:tc>
                  <a:txBody>
                    <a:bodyPr/>
                    <a:lstStyle/>
                    <a:p>
                      <a:pPr algn="l" fontAlgn="ctr"/>
                      <a:r>
                        <a:rPr lang="cs-CZ" sz="1000" b="1" i="0" u="none" strike="noStrike" dirty="0">
                          <a:solidFill>
                            <a:srgbClr val="000000"/>
                          </a:solidFill>
                          <a:effectLst/>
                          <a:latin typeface="Arial CE" panose="020B0604020202020204" pitchFamily="34" charset="0"/>
                        </a:rPr>
                        <a:t>Plzeňský kraj </a:t>
                      </a:r>
                      <a:r>
                        <a:rPr lang="cs-CZ" sz="1000" b="0" i="0" u="none" strike="noStrike" dirty="0">
                          <a:solidFill>
                            <a:srgbClr val="000000"/>
                          </a:solidFill>
                          <a:effectLst/>
                          <a:latin typeface="Arial CE" panose="020B0604020202020204" pitchFamily="34" charset="0"/>
                        </a:rPr>
                        <a:t>(n=24!)</a:t>
                      </a:r>
                    </a:p>
                  </a:txBody>
                  <a:tcPr marL="9525" marR="9525" marT="9525"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rtl="0" fontAlgn="b"/>
                      <a:r>
                        <a:rPr lang="cs-CZ" sz="1200" b="0" i="0" u="none" strike="noStrike" dirty="0">
                          <a:solidFill>
                            <a:srgbClr val="000000"/>
                          </a:solidFill>
                          <a:effectLst/>
                          <a:latin typeface="Arial CE" panose="020B0604020202020204" pitchFamily="34" charset="0"/>
                        </a:rPr>
                        <a:t>88 %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cs-CZ" sz="1200" b="0" i="0" u="none" strike="noStrike" dirty="0">
                          <a:solidFill>
                            <a:srgbClr val="000000"/>
                          </a:solidFill>
                          <a:effectLst/>
                          <a:latin typeface="Arial CE" panose="020B0604020202020204" pitchFamily="34" charset="0"/>
                        </a:rPr>
                        <a:t>12 %</a:t>
                      </a:r>
                    </a:p>
                  </a:txBody>
                  <a:tcPr marL="9525" marR="9525" marT="9525"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453165976"/>
                  </a:ext>
                </a:extLst>
              </a:tr>
              <a:tr h="234976">
                <a:tc>
                  <a:txBody>
                    <a:bodyPr/>
                    <a:lstStyle/>
                    <a:p>
                      <a:pPr algn="l" fontAlgn="ctr"/>
                      <a:r>
                        <a:rPr lang="cs-CZ" sz="1000" b="1" i="0" u="none" strike="noStrike" dirty="0">
                          <a:solidFill>
                            <a:srgbClr val="000000"/>
                          </a:solidFill>
                          <a:effectLst/>
                          <a:latin typeface="Arial CE" panose="020B0604020202020204" pitchFamily="34" charset="0"/>
                        </a:rPr>
                        <a:t>Ústecký kraj </a:t>
                      </a:r>
                      <a:r>
                        <a:rPr lang="cs-CZ" sz="1000" b="0" i="0" u="none" strike="noStrike" dirty="0">
                          <a:solidFill>
                            <a:srgbClr val="000000"/>
                          </a:solidFill>
                          <a:effectLst/>
                          <a:latin typeface="Arial CE" panose="020B0604020202020204" pitchFamily="34" charset="0"/>
                        </a:rPr>
                        <a:t>(n=17!)</a:t>
                      </a:r>
                    </a:p>
                  </a:txBody>
                  <a:tcPr marL="9525" marR="9525" marT="9525"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rtl="0" fontAlgn="b"/>
                      <a:r>
                        <a:rPr lang="cs-CZ" sz="1200" b="0" i="0" u="none" strike="noStrike" dirty="0">
                          <a:solidFill>
                            <a:srgbClr val="000000"/>
                          </a:solidFill>
                          <a:effectLst/>
                          <a:latin typeface="Arial CE" panose="020B0604020202020204" pitchFamily="34" charset="0"/>
                        </a:rPr>
                        <a:t>88 %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cs-CZ" sz="1200" b="0" i="0" u="none" strike="noStrike" dirty="0">
                          <a:solidFill>
                            <a:srgbClr val="000000"/>
                          </a:solidFill>
                          <a:effectLst/>
                          <a:latin typeface="Arial CE" panose="020B0604020202020204" pitchFamily="34" charset="0"/>
                        </a:rPr>
                        <a:t>12 %</a:t>
                      </a:r>
                    </a:p>
                  </a:txBody>
                  <a:tcPr marL="9525" marR="9525" marT="9525"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645214821"/>
                  </a:ext>
                </a:extLst>
              </a:tr>
              <a:tr h="234976">
                <a:tc>
                  <a:txBody>
                    <a:bodyPr/>
                    <a:lstStyle/>
                    <a:p>
                      <a:pPr algn="l" fontAlgn="ctr"/>
                      <a:r>
                        <a:rPr lang="cs-CZ" sz="1000" b="1" i="0" u="none" strike="noStrike" dirty="0">
                          <a:solidFill>
                            <a:srgbClr val="000000"/>
                          </a:solidFill>
                          <a:effectLst/>
                          <a:latin typeface="Arial CE" panose="020B0604020202020204" pitchFamily="34" charset="0"/>
                        </a:rPr>
                        <a:t>Olomoucký kraj </a:t>
                      </a:r>
                      <a:r>
                        <a:rPr lang="cs-CZ" sz="1000" b="0" i="0" u="none" strike="noStrike" dirty="0">
                          <a:solidFill>
                            <a:srgbClr val="000000"/>
                          </a:solidFill>
                          <a:effectLst/>
                          <a:latin typeface="Arial CE" panose="020B0604020202020204" pitchFamily="34" charset="0"/>
                        </a:rPr>
                        <a:t>(n=16!)</a:t>
                      </a:r>
                    </a:p>
                  </a:txBody>
                  <a:tcPr marL="9525" marR="9525" marT="9525"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rtl="0" fontAlgn="b"/>
                      <a:r>
                        <a:rPr lang="cs-CZ" sz="1200" b="0" i="0" u="none" strike="noStrike" dirty="0">
                          <a:solidFill>
                            <a:srgbClr val="000000"/>
                          </a:solidFill>
                          <a:effectLst/>
                          <a:latin typeface="Arial CE" panose="020B0604020202020204" pitchFamily="34" charset="0"/>
                        </a:rPr>
                        <a:t>88 %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cs-CZ" sz="1200" b="0" i="0" u="none" strike="noStrike" dirty="0">
                          <a:solidFill>
                            <a:srgbClr val="000000"/>
                          </a:solidFill>
                          <a:effectLst/>
                          <a:latin typeface="Arial CE" panose="020B0604020202020204" pitchFamily="34" charset="0"/>
                        </a:rPr>
                        <a:t>12 %</a:t>
                      </a:r>
                    </a:p>
                  </a:txBody>
                  <a:tcPr marL="9525" marR="9525" marT="9525"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964845647"/>
                  </a:ext>
                </a:extLst>
              </a:tr>
              <a:tr h="234976">
                <a:tc>
                  <a:txBody>
                    <a:bodyPr/>
                    <a:lstStyle/>
                    <a:p>
                      <a:pPr algn="l" fontAlgn="ctr"/>
                      <a:r>
                        <a:rPr lang="cs-CZ" sz="1000" b="1" i="0" u="none" strike="noStrike" dirty="0">
                          <a:solidFill>
                            <a:srgbClr val="000000"/>
                          </a:solidFill>
                          <a:effectLst/>
                          <a:latin typeface="Arial CE" panose="020B0604020202020204" pitchFamily="34" charset="0"/>
                        </a:rPr>
                        <a:t>Karlovarský kraj </a:t>
                      </a:r>
                      <a:r>
                        <a:rPr lang="cs-CZ" sz="1000" b="0" i="0" u="none" strike="noStrike" dirty="0">
                          <a:solidFill>
                            <a:srgbClr val="000000"/>
                          </a:solidFill>
                          <a:effectLst/>
                          <a:latin typeface="Arial CE" panose="020B0604020202020204" pitchFamily="34" charset="0"/>
                        </a:rPr>
                        <a:t>(n=8!)</a:t>
                      </a:r>
                    </a:p>
                  </a:txBody>
                  <a:tcPr marL="9525" marR="9525" marT="9525"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rtl="0" fontAlgn="b"/>
                      <a:r>
                        <a:rPr lang="cs-CZ" sz="1200" b="0" i="0" u="none" strike="noStrike" dirty="0">
                          <a:solidFill>
                            <a:srgbClr val="000000"/>
                          </a:solidFill>
                          <a:effectLst/>
                          <a:latin typeface="Arial CE" panose="020B0604020202020204" pitchFamily="34" charset="0"/>
                        </a:rPr>
                        <a:t>88 %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cs-CZ" sz="1200" b="0" i="0" u="none" strike="noStrike" dirty="0">
                          <a:solidFill>
                            <a:srgbClr val="000000"/>
                          </a:solidFill>
                          <a:effectLst/>
                          <a:latin typeface="Arial CE" panose="020B0604020202020204" pitchFamily="34" charset="0"/>
                        </a:rPr>
                        <a:t>12 %</a:t>
                      </a:r>
                    </a:p>
                  </a:txBody>
                  <a:tcPr marL="9525" marR="9525" marT="9525"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238452332"/>
                  </a:ext>
                </a:extLst>
              </a:tr>
              <a:tr h="234976">
                <a:tc>
                  <a:txBody>
                    <a:bodyPr/>
                    <a:lstStyle/>
                    <a:p>
                      <a:pPr algn="l" fontAlgn="ctr"/>
                      <a:r>
                        <a:rPr lang="cs-CZ" sz="1000" b="1" i="0" u="none" strike="noStrike" dirty="0">
                          <a:solidFill>
                            <a:srgbClr val="000000"/>
                          </a:solidFill>
                          <a:effectLst/>
                          <a:latin typeface="Arial CE" panose="020B0604020202020204" pitchFamily="34" charset="0"/>
                        </a:rPr>
                        <a:t>Středočeský kraj </a:t>
                      </a:r>
                      <a:r>
                        <a:rPr lang="cs-CZ" sz="1000" b="0" i="0" u="none" strike="noStrike" dirty="0">
                          <a:solidFill>
                            <a:srgbClr val="000000"/>
                          </a:solidFill>
                          <a:effectLst/>
                          <a:latin typeface="Arial CE" panose="020B0604020202020204" pitchFamily="34" charset="0"/>
                        </a:rPr>
                        <a:t>(n=35)</a:t>
                      </a:r>
                    </a:p>
                  </a:txBody>
                  <a:tcPr marL="9525" marR="9525" marT="9525"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rtl="0" fontAlgn="b"/>
                      <a:r>
                        <a:rPr lang="cs-CZ" sz="1200" b="0" i="0" u="none" strike="noStrike" dirty="0">
                          <a:solidFill>
                            <a:srgbClr val="000000"/>
                          </a:solidFill>
                          <a:effectLst/>
                          <a:latin typeface="Arial CE" panose="020B0604020202020204" pitchFamily="34" charset="0"/>
                        </a:rPr>
                        <a:t>83 %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cs-CZ" sz="1200" b="0" i="0" u="none" strike="noStrike" dirty="0">
                          <a:solidFill>
                            <a:srgbClr val="000000"/>
                          </a:solidFill>
                          <a:effectLst/>
                          <a:latin typeface="Arial CE" panose="020B0604020202020204" pitchFamily="34" charset="0"/>
                        </a:rPr>
                        <a:t>17 %</a:t>
                      </a:r>
                    </a:p>
                  </a:txBody>
                  <a:tcPr marL="9525" marR="9525" marT="9525"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864947595"/>
                  </a:ext>
                </a:extLst>
              </a:tr>
              <a:tr h="234976">
                <a:tc>
                  <a:txBody>
                    <a:bodyPr/>
                    <a:lstStyle/>
                    <a:p>
                      <a:pPr algn="l" fontAlgn="ctr"/>
                      <a:r>
                        <a:rPr lang="cs-CZ" sz="1000" b="1" i="0" u="none" strike="noStrike" dirty="0">
                          <a:solidFill>
                            <a:srgbClr val="000000"/>
                          </a:solidFill>
                          <a:effectLst/>
                          <a:latin typeface="Arial CE" panose="020B0604020202020204" pitchFamily="34" charset="0"/>
                        </a:rPr>
                        <a:t>Jihomoravský kraj </a:t>
                      </a:r>
                      <a:r>
                        <a:rPr lang="cs-CZ" sz="1000" b="0" i="0" u="none" strike="noStrike" dirty="0">
                          <a:solidFill>
                            <a:srgbClr val="000000"/>
                          </a:solidFill>
                          <a:effectLst/>
                          <a:latin typeface="Arial CE" panose="020B0604020202020204" pitchFamily="34" charset="0"/>
                        </a:rPr>
                        <a:t>(n=35)</a:t>
                      </a:r>
                    </a:p>
                  </a:txBody>
                  <a:tcPr marL="9525" marR="9525" marT="9525"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rtl="0" fontAlgn="b"/>
                      <a:r>
                        <a:rPr lang="cs-CZ" sz="1200" b="0" i="0" u="none" strike="noStrike" dirty="0">
                          <a:solidFill>
                            <a:srgbClr val="000000"/>
                          </a:solidFill>
                          <a:effectLst/>
                          <a:latin typeface="Arial CE" panose="020B0604020202020204" pitchFamily="34" charset="0"/>
                        </a:rPr>
                        <a:t>80 %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cs-CZ" sz="1200" b="0" i="0" u="none" strike="noStrike" dirty="0">
                          <a:solidFill>
                            <a:srgbClr val="000000"/>
                          </a:solidFill>
                          <a:effectLst/>
                          <a:latin typeface="Arial CE" panose="020B0604020202020204" pitchFamily="34" charset="0"/>
                        </a:rPr>
                        <a:t>20 %</a:t>
                      </a:r>
                    </a:p>
                  </a:txBody>
                  <a:tcPr marL="9525" marR="9525" marT="9525"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401065242"/>
                  </a:ext>
                </a:extLst>
              </a:tr>
              <a:tr h="234976">
                <a:tc>
                  <a:txBody>
                    <a:bodyPr/>
                    <a:lstStyle/>
                    <a:p>
                      <a:pPr algn="l" fontAlgn="ctr"/>
                      <a:r>
                        <a:rPr lang="cs-CZ" sz="1000" b="1" i="0" u="none" strike="noStrike" dirty="0">
                          <a:solidFill>
                            <a:srgbClr val="000000"/>
                          </a:solidFill>
                          <a:effectLst/>
                          <a:latin typeface="Arial CE" panose="020B0604020202020204" pitchFamily="34" charset="0"/>
                        </a:rPr>
                        <a:t>Pardubický kraj </a:t>
                      </a:r>
                      <a:r>
                        <a:rPr lang="cs-CZ" sz="1000" b="0" i="0" u="none" strike="noStrike" dirty="0">
                          <a:solidFill>
                            <a:srgbClr val="000000"/>
                          </a:solidFill>
                          <a:effectLst/>
                          <a:latin typeface="Arial CE" panose="020B0604020202020204" pitchFamily="34" charset="0"/>
                        </a:rPr>
                        <a:t>(n=15!)</a:t>
                      </a:r>
                    </a:p>
                  </a:txBody>
                  <a:tcPr marL="9525" marR="9525" marT="9525"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rtl="0" fontAlgn="b"/>
                      <a:r>
                        <a:rPr lang="cs-CZ" sz="1200" b="0" i="0" u="none" strike="noStrike" dirty="0">
                          <a:solidFill>
                            <a:srgbClr val="000000"/>
                          </a:solidFill>
                          <a:effectLst/>
                          <a:latin typeface="Arial CE" panose="020B0604020202020204" pitchFamily="34" charset="0"/>
                        </a:rPr>
                        <a:t>80 %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cs-CZ" sz="1200" b="0" i="0" u="none" strike="noStrike" dirty="0">
                          <a:solidFill>
                            <a:srgbClr val="000000"/>
                          </a:solidFill>
                          <a:effectLst/>
                          <a:latin typeface="Arial CE" panose="020B0604020202020204" pitchFamily="34" charset="0"/>
                        </a:rPr>
                        <a:t>20 %</a:t>
                      </a:r>
                    </a:p>
                  </a:txBody>
                  <a:tcPr marL="9525" marR="9525" marT="9525"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210032413"/>
                  </a:ext>
                </a:extLst>
              </a:tr>
              <a:tr h="292308">
                <a:tc>
                  <a:txBody>
                    <a:bodyPr/>
                    <a:lstStyle/>
                    <a:p>
                      <a:pPr algn="l" fontAlgn="ctr"/>
                      <a:r>
                        <a:rPr lang="cs-CZ" sz="1000" b="1" i="0" u="none" strike="noStrike" dirty="0">
                          <a:solidFill>
                            <a:srgbClr val="000000"/>
                          </a:solidFill>
                          <a:effectLst/>
                          <a:latin typeface="Arial CE" panose="020B0604020202020204" pitchFamily="34" charset="0"/>
                        </a:rPr>
                        <a:t>Moravskoslezský kraj </a:t>
                      </a:r>
                      <a:r>
                        <a:rPr lang="cs-CZ" sz="1000" b="0" i="0" u="none" strike="noStrike" dirty="0">
                          <a:solidFill>
                            <a:srgbClr val="000000"/>
                          </a:solidFill>
                          <a:effectLst/>
                          <a:latin typeface="Arial CE" panose="020B0604020202020204" pitchFamily="34" charset="0"/>
                        </a:rPr>
                        <a:t>(n=31)</a:t>
                      </a:r>
                    </a:p>
                  </a:txBody>
                  <a:tcPr marL="9525" marR="9525" marT="9525"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rtl="0" fontAlgn="b"/>
                      <a:r>
                        <a:rPr lang="cs-CZ" sz="1200" b="0" i="0" u="none" strike="noStrike" dirty="0">
                          <a:solidFill>
                            <a:srgbClr val="000000"/>
                          </a:solidFill>
                          <a:effectLst/>
                          <a:latin typeface="Arial CE" panose="020B0604020202020204" pitchFamily="34" charset="0"/>
                        </a:rPr>
                        <a:t>74 %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cs-CZ" sz="1200" b="0" i="0" u="none" strike="noStrike" dirty="0">
                          <a:solidFill>
                            <a:srgbClr val="000000"/>
                          </a:solidFill>
                          <a:effectLst/>
                          <a:latin typeface="Arial CE" panose="020B0604020202020204" pitchFamily="34" charset="0"/>
                        </a:rPr>
                        <a:t>26 %</a:t>
                      </a:r>
                    </a:p>
                  </a:txBody>
                  <a:tcPr marL="9525" marR="9525" marT="9525"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71335318"/>
                  </a:ext>
                </a:extLst>
              </a:tr>
              <a:tr h="292308">
                <a:tc>
                  <a:txBody>
                    <a:bodyPr/>
                    <a:lstStyle/>
                    <a:p>
                      <a:pPr algn="l" fontAlgn="ctr"/>
                      <a:r>
                        <a:rPr lang="cs-CZ" sz="1000" b="1" i="0" u="none" strike="noStrike" dirty="0">
                          <a:solidFill>
                            <a:srgbClr val="000000"/>
                          </a:solidFill>
                          <a:effectLst/>
                          <a:latin typeface="Arial CE" panose="020B0604020202020204" pitchFamily="34" charset="0"/>
                        </a:rPr>
                        <a:t>Královéhradecký kraj </a:t>
                      </a:r>
                      <a:r>
                        <a:rPr lang="cs-CZ" sz="1000" b="0" i="0" u="none" strike="noStrike" dirty="0">
                          <a:solidFill>
                            <a:srgbClr val="000000"/>
                          </a:solidFill>
                          <a:effectLst/>
                          <a:latin typeface="Arial CE" panose="020B0604020202020204" pitchFamily="34" charset="0"/>
                        </a:rPr>
                        <a:t>(n=7!)</a:t>
                      </a:r>
                    </a:p>
                  </a:txBody>
                  <a:tcPr marL="9525" marR="9525" marT="9525"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rtl="0" fontAlgn="b"/>
                      <a:r>
                        <a:rPr lang="cs-CZ" sz="1200" b="0" i="0" u="none" strike="noStrike" dirty="0">
                          <a:solidFill>
                            <a:srgbClr val="000000"/>
                          </a:solidFill>
                          <a:effectLst/>
                          <a:latin typeface="Arial CE" panose="020B0604020202020204" pitchFamily="34" charset="0"/>
                        </a:rPr>
                        <a:t>71 %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cs-CZ" sz="1200" b="0" i="0" u="none" strike="noStrike" dirty="0">
                          <a:solidFill>
                            <a:srgbClr val="000000"/>
                          </a:solidFill>
                          <a:effectLst/>
                          <a:latin typeface="Arial CE" panose="020B0604020202020204" pitchFamily="34" charset="0"/>
                        </a:rPr>
                        <a:t>29 %</a:t>
                      </a:r>
                    </a:p>
                  </a:txBody>
                  <a:tcPr marL="9525" marR="9525" marT="9525"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964779837"/>
                  </a:ext>
                </a:extLst>
              </a:tr>
              <a:tr h="234976">
                <a:tc>
                  <a:txBody>
                    <a:bodyPr/>
                    <a:lstStyle/>
                    <a:p>
                      <a:pPr algn="l" fontAlgn="ctr"/>
                      <a:r>
                        <a:rPr lang="cs-CZ" sz="1000" b="1" i="0" u="none" strike="noStrike" dirty="0">
                          <a:solidFill>
                            <a:srgbClr val="000000"/>
                          </a:solidFill>
                          <a:effectLst/>
                          <a:latin typeface="Arial CE" panose="020B0604020202020204" pitchFamily="34" charset="0"/>
                        </a:rPr>
                        <a:t>Zlínský kraj </a:t>
                      </a:r>
                      <a:r>
                        <a:rPr lang="cs-CZ" sz="1000" b="0" i="0" u="none" strike="noStrike" dirty="0">
                          <a:solidFill>
                            <a:srgbClr val="000000"/>
                          </a:solidFill>
                          <a:effectLst/>
                          <a:latin typeface="Arial CE" panose="020B0604020202020204" pitchFamily="34" charset="0"/>
                        </a:rPr>
                        <a:t>(n=11!)</a:t>
                      </a:r>
                    </a:p>
                  </a:txBody>
                  <a:tcPr marL="9525" marR="9525" marT="9525"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rtl="0" fontAlgn="b"/>
                      <a:r>
                        <a:rPr lang="cs-CZ" sz="1200" b="0" i="0" u="none" strike="noStrike" dirty="0">
                          <a:solidFill>
                            <a:srgbClr val="000000"/>
                          </a:solidFill>
                          <a:effectLst/>
                          <a:latin typeface="Arial CE" panose="020B0604020202020204" pitchFamily="34" charset="0"/>
                        </a:rPr>
                        <a:t>64 %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cs-CZ" sz="1200" b="0" i="0" u="none" strike="noStrike" dirty="0">
                          <a:solidFill>
                            <a:srgbClr val="000000"/>
                          </a:solidFill>
                          <a:effectLst/>
                          <a:latin typeface="Arial CE" panose="020B0604020202020204" pitchFamily="34" charset="0"/>
                        </a:rPr>
                        <a:t>36 %</a:t>
                      </a:r>
                    </a:p>
                  </a:txBody>
                  <a:tcPr marL="9525" marR="9525" marT="9525"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636849870"/>
                  </a:ext>
                </a:extLst>
              </a:tr>
              <a:tr h="234976">
                <a:tc>
                  <a:txBody>
                    <a:bodyPr/>
                    <a:lstStyle/>
                    <a:p>
                      <a:pPr algn="l" fontAlgn="ctr"/>
                      <a:r>
                        <a:rPr lang="cs-CZ" sz="1000" b="1" i="0" u="none" strike="noStrike" dirty="0">
                          <a:solidFill>
                            <a:srgbClr val="000000"/>
                          </a:solidFill>
                          <a:effectLst/>
                          <a:latin typeface="Arial CE" panose="020B0604020202020204" pitchFamily="34" charset="0"/>
                        </a:rPr>
                        <a:t>Liberecký kraj </a:t>
                      </a:r>
                      <a:r>
                        <a:rPr lang="cs-CZ" sz="1000" b="0" i="0" u="none" strike="noStrike" dirty="0">
                          <a:solidFill>
                            <a:srgbClr val="000000"/>
                          </a:solidFill>
                          <a:effectLst/>
                          <a:latin typeface="Arial CE" panose="020B0604020202020204" pitchFamily="34" charset="0"/>
                        </a:rPr>
                        <a:t>(n=10!)</a:t>
                      </a:r>
                    </a:p>
                  </a:txBody>
                  <a:tcPr marL="9525" marR="9525" marT="9525"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rtl="0" fontAlgn="b"/>
                      <a:r>
                        <a:rPr lang="cs-CZ" sz="1200" b="0" i="0" u="none" strike="noStrike" dirty="0">
                          <a:solidFill>
                            <a:srgbClr val="000000"/>
                          </a:solidFill>
                          <a:effectLst/>
                          <a:latin typeface="Arial CE" panose="020B0604020202020204" pitchFamily="34" charset="0"/>
                        </a:rPr>
                        <a:t>60 %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cs-CZ" sz="1200" b="0" i="0" u="none" strike="noStrike" dirty="0">
                          <a:solidFill>
                            <a:srgbClr val="000000"/>
                          </a:solidFill>
                          <a:effectLst/>
                          <a:latin typeface="Arial CE" panose="020B0604020202020204" pitchFamily="34" charset="0"/>
                        </a:rPr>
                        <a:t>40 %</a:t>
                      </a:r>
                    </a:p>
                  </a:txBody>
                  <a:tcPr marL="9525" marR="9525" marT="9525"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343613190"/>
                  </a:ext>
                </a:extLst>
              </a:tr>
              <a:tr h="234976">
                <a:tc>
                  <a:txBody>
                    <a:bodyPr/>
                    <a:lstStyle/>
                    <a:p>
                      <a:pPr algn="l" fontAlgn="ctr"/>
                      <a:r>
                        <a:rPr lang="cs-CZ" sz="1000" b="1" i="0" u="none" strike="noStrike" dirty="0">
                          <a:solidFill>
                            <a:srgbClr val="000000"/>
                          </a:solidFill>
                          <a:effectLst/>
                          <a:latin typeface="Arial CE" panose="020B0604020202020204" pitchFamily="34" charset="0"/>
                        </a:rPr>
                        <a:t>Praha </a:t>
                      </a:r>
                      <a:r>
                        <a:rPr lang="cs-CZ" sz="1000" b="0" i="0" u="none" strike="noStrike" dirty="0">
                          <a:solidFill>
                            <a:srgbClr val="000000"/>
                          </a:solidFill>
                          <a:effectLst/>
                          <a:latin typeface="Arial CE" panose="020B0604020202020204" pitchFamily="34" charset="0"/>
                        </a:rPr>
                        <a:t>(n=50)</a:t>
                      </a:r>
                    </a:p>
                  </a:txBody>
                  <a:tcPr marL="9525" marR="9525" marT="9525"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rtl="0" fontAlgn="b"/>
                      <a:r>
                        <a:rPr lang="cs-CZ" sz="1200" b="0" i="0" u="none" strike="noStrike" dirty="0">
                          <a:solidFill>
                            <a:srgbClr val="000000"/>
                          </a:solidFill>
                          <a:effectLst/>
                          <a:latin typeface="Arial CE" panose="020B0604020202020204" pitchFamily="34" charset="0"/>
                        </a:rPr>
                        <a:t>56 %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cs-CZ" sz="1200" b="0" i="0" u="none" strike="noStrike" dirty="0">
                          <a:solidFill>
                            <a:srgbClr val="000000"/>
                          </a:solidFill>
                          <a:effectLst/>
                          <a:latin typeface="Arial CE" panose="020B0604020202020204" pitchFamily="34" charset="0"/>
                        </a:rPr>
                        <a:t>44 %</a:t>
                      </a:r>
                    </a:p>
                  </a:txBody>
                  <a:tcPr marL="9525" marR="9525" marT="9525"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280640947"/>
                  </a:ext>
                </a:extLst>
              </a:tr>
              <a:tr h="234976">
                <a:tc>
                  <a:txBody>
                    <a:bodyPr/>
                    <a:lstStyle/>
                    <a:p>
                      <a:pPr algn="l" fontAlgn="ctr"/>
                      <a:r>
                        <a:rPr lang="cs-CZ" sz="1000" b="1" i="0" u="none" strike="noStrike" dirty="0">
                          <a:solidFill>
                            <a:srgbClr val="000000"/>
                          </a:solidFill>
                          <a:effectLst/>
                          <a:latin typeface="Arial CE" panose="020B0604020202020204" pitchFamily="34" charset="0"/>
                        </a:rPr>
                        <a:t>Kraj Vysočina </a:t>
                      </a:r>
                      <a:r>
                        <a:rPr lang="cs-CZ" sz="1000" b="0" i="0" u="none" strike="noStrike" dirty="0">
                          <a:solidFill>
                            <a:srgbClr val="000000"/>
                          </a:solidFill>
                          <a:effectLst/>
                          <a:latin typeface="Arial CE" panose="020B0604020202020204" pitchFamily="34" charset="0"/>
                        </a:rPr>
                        <a:t>(n=12!)</a:t>
                      </a:r>
                    </a:p>
                  </a:txBody>
                  <a:tcPr marL="9525" marR="9525" marT="9525"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rtl="0" fontAlgn="b"/>
                      <a:r>
                        <a:rPr lang="cs-CZ" sz="1200" b="0" i="0" u="none" strike="noStrike" dirty="0">
                          <a:solidFill>
                            <a:srgbClr val="000000"/>
                          </a:solidFill>
                          <a:effectLst/>
                          <a:latin typeface="Arial CE" panose="020B0604020202020204" pitchFamily="34" charset="0"/>
                        </a:rPr>
                        <a:t>42 %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cs-CZ" sz="1200" b="0" i="0" u="none" strike="noStrike" dirty="0">
                          <a:solidFill>
                            <a:srgbClr val="000000"/>
                          </a:solidFill>
                          <a:effectLst/>
                          <a:latin typeface="Arial CE" panose="020B0604020202020204" pitchFamily="34" charset="0"/>
                        </a:rPr>
                        <a:t>58 %</a:t>
                      </a:r>
                    </a:p>
                  </a:txBody>
                  <a:tcPr marL="9525" marR="9525" marT="9525"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608103374"/>
                  </a:ext>
                </a:extLst>
              </a:tr>
            </a:tbl>
          </a:graphicData>
        </a:graphic>
      </p:graphicFrame>
      <p:sp>
        <p:nvSpPr>
          <p:cNvPr id="6" name="Zástupný text 5">
            <a:extLst>
              <a:ext uri="{FF2B5EF4-FFF2-40B4-BE49-F238E27FC236}">
                <a16:creationId xmlns:a16="http://schemas.microsoft.com/office/drawing/2014/main" id="{E50842EE-9C61-D6E0-5D46-A169E853B2F4}"/>
              </a:ext>
            </a:extLst>
          </p:cNvPr>
          <p:cNvSpPr>
            <a:spLocks noGrp="1"/>
          </p:cNvSpPr>
          <p:nvPr>
            <p:ph type="body" sz="quarter" idx="10"/>
          </p:nvPr>
        </p:nvSpPr>
        <p:spPr/>
        <p:txBody>
          <a:bodyPr/>
          <a:lstStyle/>
          <a:p>
            <a:r>
              <a:rPr lang="cs-CZ" dirty="0"/>
              <a:t>Většina lidí plánuje koupi nemovitosti či pozemku ve svém kraji. Více než dvě pětiny lidí v Praze ale zvažují koupi mimo hlavní město. Nejčastěji pak chtějí nakupovat v blízkosti svého bydliště nebo blízko k rodině.</a:t>
            </a:r>
          </a:p>
        </p:txBody>
      </p:sp>
      <p:sp>
        <p:nvSpPr>
          <p:cNvPr id="5" name="Nadpis 4">
            <a:extLst>
              <a:ext uri="{FF2B5EF4-FFF2-40B4-BE49-F238E27FC236}">
                <a16:creationId xmlns:a16="http://schemas.microsoft.com/office/drawing/2014/main" id="{F560C2E3-2EAE-9DE3-D4B9-5A2884098488}"/>
              </a:ext>
            </a:extLst>
          </p:cNvPr>
          <p:cNvSpPr>
            <a:spLocks noGrp="1"/>
          </p:cNvSpPr>
          <p:nvPr>
            <p:ph type="title"/>
          </p:nvPr>
        </p:nvSpPr>
        <p:spPr/>
        <p:txBody>
          <a:bodyPr>
            <a:normAutofit fontScale="90000"/>
          </a:bodyPr>
          <a:lstStyle/>
          <a:p>
            <a:r>
              <a:rPr lang="cs-CZ" dirty="0"/>
              <a:t>KOUPĚ NEMOVITOSTI ČI POZEMKU</a:t>
            </a:r>
          </a:p>
        </p:txBody>
      </p:sp>
      <p:sp>
        <p:nvSpPr>
          <p:cNvPr id="11" name="Zástupný text 3">
            <a:extLst>
              <a:ext uri="{FF2B5EF4-FFF2-40B4-BE49-F238E27FC236}">
                <a16:creationId xmlns:a16="http://schemas.microsoft.com/office/drawing/2014/main" id="{C474288B-8C1F-D002-2C61-F105EA3675F8}"/>
              </a:ext>
            </a:extLst>
          </p:cNvPr>
          <p:cNvSpPr txBox="1">
            <a:spLocks/>
          </p:cNvSpPr>
          <p:nvPr/>
        </p:nvSpPr>
        <p:spPr>
          <a:xfrm>
            <a:off x="597600" y="5436000"/>
            <a:ext cx="10586475" cy="307777"/>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n=291 (ti, kteří kupují nemovitost či pozemek)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lang="cs-CZ" sz="1000" i="1" dirty="0">
                <a:solidFill>
                  <a:srgbClr val="FFFFFF">
                    <a:lumMod val="50000"/>
                  </a:srgbClr>
                </a:solidFill>
                <a:latin typeface="Arial" panose="020B0604020202020204" pitchFamily="34" charset="0"/>
                <a:cs typeface="Arial" pitchFamily="34" charset="0"/>
              </a:rPr>
              <a:t>Q10. V jakém kraji plánujete koupi nemovitosti či pozemku? Q10a. Co Vás motivuje ke koupi ve zvoleném kraji?</a:t>
            </a:r>
          </a:p>
        </p:txBody>
      </p:sp>
      <p:graphicFrame>
        <p:nvGraphicFramePr>
          <p:cNvPr id="82" name="Graf 81">
            <a:extLst>
              <a:ext uri="{FF2B5EF4-FFF2-40B4-BE49-F238E27FC236}">
                <a16:creationId xmlns:a16="http://schemas.microsoft.com/office/drawing/2014/main" id="{D1104C1B-31C4-D6A2-2046-28C3E5000292}"/>
              </a:ext>
            </a:extLst>
          </p:cNvPr>
          <p:cNvGraphicFramePr/>
          <p:nvPr>
            <p:extLst>
              <p:ext uri="{D42A27DB-BD31-4B8C-83A1-F6EECF244321}">
                <p14:modId xmlns:p14="http://schemas.microsoft.com/office/powerpoint/2010/main" val="2322634769"/>
              </p:ext>
            </p:extLst>
          </p:nvPr>
        </p:nvGraphicFramePr>
        <p:xfrm>
          <a:off x="5298667" y="1643533"/>
          <a:ext cx="6714949" cy="3913802"/>
        </p:xfrm>
        <a:graphic>
          <a:graphicData uri="http://schemas.openxmlformats.org/drawingml/2006/chart">
            <c:chart xmlns:c="http://schemas.openxmlformats.org/drawingml/2006/chart" xmlns:r="http://schemas.openxmlformats.org/officeDocument/2006/relationships" r:id="rId2"/>
          </a:graphicData>
        </a:graphic>
      </p:graphicFrame>
      <p:sp>
        <p:nvSpPr>
          <p:cNvPr id="83" name="Obdélník 82">
            <a:extLst>
              <a:ext uri="{FF2B5EF4-FFF2-40B4-BE49-F238E27FC236}">
                <a16:creationId xmlns:a16="http://schemas.microsoft.com/office/drawing/2014/main" id="{8CBA6A8D-3866-3686-49DD-2D259C3D56E0}"/>
              </a:ext>
            </a:extLst>
          </p:cNvPr>
          <p:cNvSpPr/>
          <p:nvPr/>
        </p:nvSpPr>
        <p:spPr>
          <a:xfrm>
            <a:off x="7328988" y="1438022"/>
            <a:ext cx="4321002" cy="34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MOTIVACE PRO KOUPI VE ZVOLENÉM KRAJI </a:t>
            </a:r>
          </a:p>
        </p:txBody>
      </p:sp>
    </p:spTree>
    <p:extLst>
      <p:ext uri="{BB962C8B-B14F-4D97-AF65-F5344CB8AC3E}">
        <p14:creationId xmlns:p14="http://schemas.microsoft.com/office/powerpoint/2010/main" val="4016895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text 5">
            <a:extLst>
              <a:ext uri="{FF2B5EF4-FFF2-40B4-BE49-F238E27FC236}">
                <a16:creationId xmlns:a16="http://schemas.microsoft.com/office/drawing/2014/main" id="{E50842EE-9C61-D6E0-5D46-A169E853B2F4}"/>
              </a:ext>
            </a:extLst>
          </p:cNvPr>
          <p:cNvSpPr>
            <a:spLocks noGrp="1"/>
          </p:cNvSpPr>
          <p:nvPr>
            <p:ph type="body" sz="quarter" idx="10"/>
          </p:nvPr>
        </p:nvSpPr>
        <p:spPr>
          <a:xfrm>
            <a:off x="241200" y="1260000"/>
            <a:ext cx="11607900" cy="642385"/>
          </a:xfrm>
        </p:spPr>
        <p:txBody>
          <a:bodyPr/>
          <a:lstStyle/>
          <a:p>
            <a:r>
              <a:rPr lang="cs-CZ" dirty="0"/>
              <a:t>Dvě třetiny lidí vnímají vlastnictví nemovitosti jako investici na důchod, a to zejména proto, že nebudou zatíženi výdaji na bydlení. Třetina lidí pak věří, že se nemovitost z dlouhodobého hlediska zhodnotí a tím budou lépe zajištěni.</a:t>
            </a:r>
          </a:p>
        </p:txBody>
      </p:sp>
      <p:sp>
        <p:nvSpPr>
          <p:cNvPr id="5" name="Nadpis 4">
            <a:extLst>
              <a:ext uri="{FF2B5EF4-FFF2-40B4-BE49-F238E27FC236}">
                <a16:creationId xmlns:a16="http://schemas.microsoft.com/office/drawing/2014/main" id="{F560C2E3-2EAE-9DE3-D4B9-5A2884098488}"/>
              </a:ext>
            </a:extLst>
          </p:cNvPr>
          <p:cNvSpPr>
            <a:spLocks noGrp="1"/>
          </p:cNvSpPr>
          <p:nvPr>
            <p:ph type="title"/>
          </p:nvPr>
        </p:nvSpPr>
        <p:spPr/>
        <p:txBody>
          <a:bodyPr>
            <a:normAutofit fontScale="90000"/>
          </a:bodyPr>
          <a:lstStyle/>
          <a:p>
            <a:r>
              <a:rPr lang="cs-CZ" dirty="0"/>
              <a:t>VLASTNICTVÍ NEMOVITOSTI JAKO INVESTICE NA DŮCHOD</a:t>
            </a:r>
          </a:p>
        </p:txBody>
      </p:sp>
      <p:sp>
        <p:nvSpPr>
          <p:cNvPr id="11" name="Zástupný text 3">
            <a:extLst>
              <a:ext uri="{FF2B5EF4-FFF2-40B4-BE49-F238E27FC236}">
                <a16:creationId xmlns:a16="http://schemas.microsoft.com/office/drawing/2014/main" id="{C474288B-8C1F-D002-2C61-F105EA3675F8}"/>
              </a:ext>
            </a:extLst>
          </p:cNvPr>
          <p:cNvSpPr txBox="1">
            <a:spLocks/>
          </p:cNvSpPr>
          <p:nvPr/>
        </p:nvSpPr>
        <p:spPr>
          <a:xfrm>
            <a:off x="597600" y="5436000"/>
            <a:ext cx="10586475" cy="307777"/>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 n=1007</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lang="cs-CZ" sz="1000" i="1" dirty="0">
                <a:solidFill>
                  <a:srgbClr val="FFFFFF">
                    <a:lumMod val="50000"/>
                  </a:srgbClr>
                </a:solidFill>
                <a:latin typeface="Arial" panose="020B0604020202020204" pitchFamily="34" charset="0"/>
                <a:cs typeface="Arial" pitchFamily="34" charset="0"/>
              </a:rPr>
              <a:t>Q58. Vnímáte vlastnictví nemovitosti jako investici na důchod? Q58a. Uvedl/a jste, že vlastnictví nemovitosti vnímáte jako investici na důchod. Proč?</a:t>
            </a:r>
          </a:p>
        </p:txBody>
      </p:sp>
      <p:sp>
        <p:nvSpPr>
          <p:cNvPr id="83" name="Obdélník 82">
            <a:extLst>
              <a:ext uri="{FF2B5EF4-FFF2-40B4-BE49-F238E27FC236}">
                <a16:creationId xmlns:a16="http://schemas.microsoft.com/office/drawing/2014/main" id="{8CBA6A8D-3866-3686-49DD-2D259C3D56E0}"/>
              </a:ext>
            </a:extLst>
          </p:cNvPr>
          <p:cNvSpPr/>
          <p:nvPr/>
        </p:nvSpPr>
        <p:spPr>
          <a:xfrm>
            <a:off x="7142025" y="1833240"/>
            <a:ext cx="3835967" cy="40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DŮVODY PRO NEMOVITOST JAKO INVESTICI NA DŮCHOD</a:t>
            </a:r>
          </a:p>
        </p:txBody>
      </p:sp>
      <p:graphicFrame>
        <p:nvGraphicFramePr>
          <p:cNvPr id="7" name="Graf 6">
            <a:extLst>
              <a:ext uri="{FF2B5EF4-FFF2-40B4-BE49-F238E27FC236}">
                <a16:creationId xmlns:a16="http://schemas.microsoft.com/office/drawing/2014/main" id="{67553146-338E-0928-CF15-4AEE7D17FF2A}"/>
              </a:ext>
            </a:extLst>
          </p:cNvPr>
          <p:cNvGraphicFramePr/>
          <p:nvPr>
            <p:extLst>
              <p:ext uri="{D42A27DB-BD31-4B8C-83A1-F6EECF244321}">
                <p14:modId xmlns:p14="http://schemas.microsoft.com/office/powerpoint/2010/main" val="3135886372"/>
              </p:ext>
            </p:extLst>
          </p:nvPr>
        </p:nvGraphicFramePr>
        <p:xfrm>
          <a:off x="-384720" y="2139014"/>
          <a:ext cx="6084676" cy="3726684"/>
        </p:xfrm>
        <a:graphic>
          <a:graphicData uri="http://schemas.openxmlformats.org/drawingml/2006/chart">
            <c:chart xmlns:c="http://schemas.openxmlformats.org/drawingml/2006/chart" xmlns:r="http://schemas.openxmlformats.org/officeDocument/2006/relationships" r:id="rId2"/>
          </a:graphicData>
        </a:graphic>
      </p:graphicFrame>
      <p:pic>
        <p:nvPicPr>
          <p:cNvPr id="8" name="Grafický objekt 7" descr="Šipka s nepatrným zakřivením se souvislou výplní">
            <a:extLst>
              <a:ext uri="{FF2B5EF4-FFF2-40B4-BE49-F238E27FC236}">
                <a16:creationId xmlns:a16="http://schemas.microsoft.com/office/drawing/2014/main" id="{C2FAC0BB-1B1F-9245-97EE-9CDD5CB62952}"/>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xmlns="" r:embed="rId4"/>
              </a:ext>
            </a:extLst>
          </a:blip>
          <a:stretch>
            <a:fillRect/>
          </a:stretch>
        </p:blipFill>
        <p:spPr>
          <a:xfrm rot="20946152" flipV="1">
            <a:off x="4252876" y="1741898"/>
            <a:ext cx="2228560" cy="994646"/>
          </a:xfrm>
          <a:prstGeom prst="rect">
            <a:avLst/>
          </a:prstGeom>
        </p:spPr>
      </p:pic>
      <p:sp>
        <p:nvSpPr>
          <p:cNvPr id="15" name="TextovéPole 14">
            <a:extLst>
              <a:ext uri="{FF2B5EF4-FFF2-40B4-BE49-F238E27FC236}">
                <a16:creationId xmlns:a16="http://schemas.microsoft.com/office/drawing/2014/main" id="{23EC217A-19D9-D36D-6D4A-208F59B138EB}"/>
              </a:ext>
            </a:extLst>
          </p:cNvPr>
          <p:cNvSpPr txBox="1"/>
          <p:nvPr/>
        </p:nvSpPr>
        <p:spPr>
          <a:xfrm>
            <a:off x="9557996" y="5035062"/>
            <a:ext cx="2435534"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cs-CZ" sz="1200" i="1" dirty="0">
                <a:solidFill>
                  <a:srgbClr val="FFFFFF">
                    <a:lumMod val="50000"/>
                  </a:srgbClr>
                </a:solidFill>
                <a:latin typeface="Arial" panose="020B0604020202020204" pitchFamily="34" charset="0"/>
                <a:cs typeface="Arial" pitchFamily="34" charset="0"/>
              </a:rPr>
              <a:t>n=662 (ti, co vnímají nemovitost jako investici na důchod)</a:t>
            </a:r>
            <a:endParaRPr kumimoji="0" lang="cs-CZ" sz="12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p:txBody>
      </p:sp>
      <p:graphicFrame>
        <p:nvGraphicFramePr>
          <p:cNvPr id="17" name="Graf 16">
            <a:extLst>
              <a:ext uri="{FF2B5EF4-FFF2-40B4-BE49-F238E27FC236}">
                <a16:creationId xmlns:a16="http://schemas.microsoft.com/office/drawing/2014/main" id="{CA2172D4-7D3E-02F4-E885-C1087762B125}"/>
              </a:ext>
            </a:extLst>
          </p:cNvPr>
          <p:cNvGraphicFramePr/>
          <p:nvPr>
            <p:extLst>
              <p:ext uri="{D42A27DB-BD31-4B8C-83A1-F6EECF244321}">
                <p14:modId xmlns:p14="http://schemas.microsoft.com/office/powerpoint/2010/main" val="474625160"/>
              </p:ext>
            </p:extLst>
          </p:nvPr>
        </p:nvGraphicFramePr>
        <p:xfrm>
          <a:off x="5552433" y="2424327"/>
          <a:ext cx="6476661" cy="3104665"/>
        </p:xfrm>
        <a:graphic>
          <a:graphicData uri="http://schemas.openxmlformats.org/drawingml/2006/chart">
            <c:chart xmlns:c="http://schemas.openxmlformats.org/drawingml/2006/chart" xmlns:r="http://schemas.openxmlformats.org/officeDocument/2006/relationships" r:id="rId5"/>
          </a:graphicData>
        </a:graphic>
      </p:graphicFrame>
      <p:sp>
        <p:nvSpPr>
          <p:cNvPr id="2" name="Obdélník 1">
            <a:extLst>
              <a:ext uri="{FF2B5EF4-FFF2-40B4-BE49-F238E27FC236}">
                <a16:creationId xmlns:a16="http://schemas.microsoft.com/office/drawing/2014/main" id="{38C7B992-18E9-D85E-FB24-E053FC641B56}"/>
              </a:ext>
            </a:extLst>
          </p:cNvPr>
          <p:cNvSpPr/>
          <p:nvPr/>
        </p:nvSpPr>
        <p:spPr>
          <a:xfrm>
            <a:off x="1307468" y="1833240"/>
            <a:ext cx="3346463" cy="40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VLASTNICTVÍ NEMOVITOSTI JAKO INVESTICE NA DŮCHOD</a:t>
            </a:r>
          </a:p>
        </p:txBody>
      </p:sp>
    </p:spTree>
    <p:extLst>
      <p:ext uri="{BB962C8B-B14F-4D97-AF65-F5344CB8AC3E}">
        <p14:creationId xmlns:p14="http://schemas.microsoft.com/office/powerpoint/2010/main" val="2005267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text 5">
            <a:extLst>
              <a:ext uri="{FF2B5EF4-FFF2-40B4-BE49-F238E27FC236}">
                <a16:creationId xmlns:a16="http://schemas.microsoft.com/office/drawing/2014/main" id="{CF60DFEF-3CEE-DF8C-FD29-532550CCE28D}"/>
              </a:ext>
            </a:extLst>
          </p:cNvPr>
          <p:cNvSpPr>
            <a:spLocks noGrp="1"/>
          </p:cNvSpPr>
          <p:nvPr>
            <p:ph type="body" sz="quarter" idx="10"/>
          </p:nvPr>
        </p:nvSpPr>
        <p:spPr>
          <a:xfrm>
            <a:off x="241200" y="1260000"/>
            <a:ext cx="11607900" cy="642385"/>
          </a:xfrm>
        </p:spPr>
        <p:txBody>
          <a:bodyPr/>
          <a:lstStyle/>
          <a:p>
            <a:r>
              <a:rPr lang="cs-CZ" dirty="0"/>
              <a:t>Pokud by se snížily úroky u hypotečních úvěrů o více než 5 %, do nemovitostí by investovalo ještě v tomto roce 16 % lidí. </a:t>
            </a:r>
          </a:p>
        </p:txBody>
      </p:sp>
      <p:sp>
        <p:nvSpPr>
          <p:cNvPr id="5" name="Nadpis 4">
            <a:extLst>
              <a:ext uri="{FF2B5EF4-FFF2-40B4-BE49-F238E27FC236}">
                <a16:creationId xmlns:a16="http://schemas.microsoft.com/office/drawing/2014/main" id="{EB04CE4D-F86E-EA85-7744-F7583DBEC303}"/>
              </a:ext>
            </a:extLst>
          </p:cNvPr>
          <p:cNvSpPr>
            <a:spLocks noGrp="1"/>
          </p:cNvSpPr>
          <p:nvPr>
            <p:ph type="title"/>
          </p:nvPr>
        </p:nvSpPr>
        <p:spPr/>
        <p:txBody>
          <a:bodyPr>
            <a:normAutofit fontScale="90000"/>
          </a:bodyPr>
          <a:lstStyle/>
          <a:p>
            <a:r>
              <a:rPr lang="cs-CZ" dirty="0"/>
              <a:t>ZAČÁTEK INVESTOVÁNÍ DO NEMOVITOSTÍ – SNÍŽENÍ ÚROKŮ HYPOTEČNÍCH ÚVĚRŮ</a:t>
            </a:r>
          </a:p>
        </p:txBody>
      </p:sp>
      <p:graphicFrame>
        <p:nvGraphicFramePr>
          <p:cNvPr id="4" name="Graf 3">
            <a:extLst>
              <a:ext uri="{FF2B5EF4-FFF2-40B4-BE49-F238E27FC236}">
                <a16:creationId xmlns:a16="http://schemas.microsoft.com/office/drawing/2014/main" id="{7B40456D-341C-E78A-EF55-441CF994D6BD}"/>
              </a:ext>
            </a:extLst>
          </p:cNvPr>
          <p:cNvGraphicFramePr/>
          <p:nvPr>
            <p:extLst>
              <p:ext uri="{D42A27DB-BD31-4B8C-83A1-F6EECF244321}">
                <p14:modId xmlns:p14="http://schemas.microsoft.com/office/powerpoint/2010/main" val="1411216788"/>
              </p:ext>
            </p:extLst>
          </p:nvPr>
        </p:nvGraphicFramePr>
        <p:xfrm>
          <a:off x="119063" y="1729740"/>
          <a:ext cx="11522075" cy="3613364"/>
        </p:xfrm>
        <a:graphic>
          <a:graphicData uri="http://schemas.openxmlformats.org/drawingml/2006/chart">
            <c:chart xmlns:c="http://schemas.openxmlformats.org/drawingml/2006/chart" xmlns:r="http://schemas.openxmlformats.org/officeDocument/2006/relationships" r:id="rId2"/>
          </a:graphicData>
        </a:graphic>
      </p:graphicFrame>
      <p:sp>
        <p:nvSpPr>
          <p:cNvPr id="8" name="Obdélník 7">
            <a:extLst>
              <a:ext uri="{FF2B5EF4-FFF2-40B4-BE49-F238E27FC236}">
                <a16:creationId xmlns:a16="http://schemas.microsoft.com/office/drawing/2014/main" id="{CBE469B2-33F3-41EA-2C68-7E7B860123E4}"/>
              </a:ext>
            </a:extLst>
          </p:cNvPr>
          <p:cNvSpPr/>
          <p:nvPr/>
        </p:nvSpPr>
        <p:spPr>
          <a:xfrm>
            <a:off x="3828027" y="1652424"/>
            <a:ext cx="4535946" cy="34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rPr>
              <a:t>VLIV SNÍŽENÍ ÚROKŮ HYPOTEČNÍCH ÚVĚRŮ</a:t>
            </a:r>
          </a:p>
        </p:txBody>
      </p:sp>
      <p:sp>
        <p:nvSpPr>
          <p:cNvPr id="2" name="Zástupný text 3">
            <a:extLst>
              <a:ext uri="{FF2B5EF4-FFF2-40B4-BE49-F238E27FC236}">
                <a16:creationId xmlns:a16="http://schemas.microsoft.com/office/drawing/2014/main" id="{A8885480-C744-7080-08D4-FAC2312E511D}"/>
              </a:ext>
            </a:extLst>
          </p:cNvPr>
          <p:cNvSpPr txBox="1">
            <a:spLocks/>
          </p:cNvSpPr>
          <p:nvPr/>
        </p:nvSpPr>
        <p:spPr>
          <a:xfrm>
            <a:off x="597600" y="5436000"/>
            <a:ext cx="10586475" cy="461665"/>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Pozn.: </a:t>
            </a:r>
            <a:r>
              <a:rPr kumimoji="0" lang="cs-CZ" sz="100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T2B = Rozhodně bych investoval/a v tomto roce + Spíše bych investoval/a v tomto roce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 n=1007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Q54. Do jaké míry by Vás následující situace motivovaly začít investovat do koupě nemovitostí. </a:t>
            </a:r>
          </a:p>
        </p:txBody>
      </p:sp>
      <p:graphicFrame>
        <p:nvGraphicFramePr>
          <p:cNvPr id="7" name="Table 10">
            <a:extLst>
              <a:ext uri="{FF2B5EF4-FFF2-40B4-BE49-F238E27FC236}">
                <a16:creationId xmlns:a16="http://schemas.microsoft.com/office/drawing/2014/main" id="{8AE9758D-94BA-782D-7146-4D87E28EE484}"/>
              </a:ext>
            </a:extLst>
          </p:cNvPr>
          <p:cNvGraphicFramePr>
            <a:graphicFrameLocks noGrp="1"/>
          </p:cNvGraphicFramePr>
          <p:nvPr>
            <p:extLst>
              <p:ext uri="{D42A27DB-BD31-4B8C-83A1-F6EECF244321}">
                <p14:modId xmlns:p14="http://schemas.microsoft.com/office/powerpoint/2010/main" val="4083438541"/>
              </p:ext>
            </p:extLst>
          </p:nvPr>
        </p:nvGraphicFramePr>
        <p:xfrm>
          <a:off x="11496600" y="1652424"/>
          <a:ext cx="690034" cy="3165844"/>
        </p:xfrm>
        <a:graphic>
          <a:graphicData uri="http://schemas.openxmlformats.org/drawingml/2006/table">
            <a:tbl>
              <a:tblPr firstRow="1" bandRow="1">
                <a:tableStyleId>{5C22544A-7EE6-4342-B048-85BDC9FD1C3A}</a:tableStyleId>
              </a:tblPr>
              <a:tblGrid>
                <a:gridCol w="690034">
                  <a:extLst>
                    <a:ext uri="{9D8B030D-6E8A-4147-A177-3AD203B41FA5}">
                      <a16:colId xmlns:a16="http://schemas.microsoft.com/office/drawing/2014/main" val="3151481334"/>
                    </a:ext>
                  </a:extLst>
                </a:gridCol>
              </a:tblGrid>
              <a:tr h="431456">
                <a:tc>
                  <a:txBody>
                    <a:bodyPr/>
                    <a:lstStyle/>
                    <a:p>
                      <a:pPr algn="ctr"/>
                      <a:r>
                        <a:rPr lang="cs-CZ" sz="1400" b="1" dirty="0">
                          <a:solidFill>
                            <a:schemeClr val="tx1"/>
                          </a:solidFill>
                        </a:rPr>
                        <a:t>T2B</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83094299"/>
                  </a:ext>
                </a:extLst>
              </a:tr>
              <a:tr h="683597">
                <a:tc>
                  <a:txBody>
                    <a:bodyPr/>
                    <a:lstStyle/>
                    <a:p>
                      <a:pPr algn="ctr"/>
                      <a:r>
                        <a:rPr lang="cs-CZ" sz="1400" b="1" dirty="0">
                          <a:solidFill>
                            <a:schemeClr val="tx1"/>
                          </a:solidFill>
                        </a:rPr>
                        <a:t>16 %</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37334091"/>
                  </a:ext>
                </a:extLst>
              </a:tr>
              <a:tr h="683597">
                <a:tc>
                  <a:txBody>
                    <a:bodyPr/>
                    <a:lstStyle/>
                    <a:p>
                      <a:pPr algn="ctr"/>
                      <a:r>
                        <a:rPr lang="cs-CZ" sz="1400" b="1" dirty="0">
                          <a:solidFill>
                            <a:schemeClr val="tx1"/>
                          </a:solidFill>
                        </a:rPr>
                        <a:t>14 %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971675104"/>
                  </a:ext>
                </a:extLst>
              </a:tr>
              <a:tr h="683597">
                <a:tc>
                  <a:txBody>
                    <a:bodyPr/>
                    <a:lstStyle/>
                    <a:p>
                      <a:pPr algn="ctr"/>
                      <a:r>
                        <a:rPr lang="cs-CZ" sz="1400" b="1" dirty="0">
                          <a:solidFill>
                            <a:schemeClr val="tx1"/>
                          </a:solidFill>
                        </a:rPr>
                        <a:t>9 %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57211455"/>
                  </a:ext>
                </a:extLst>
              </a:tr>
              <a:tr h="683597">
                <a:tc>
                  <a:txBody>
                    <a:bodyPr/>
                    <a:lstStyle/>
                    <a:p>
                      <a:pPr algn="ctr"/>
                      <a:r>
                        <a:rPr lang="cs-CZ" sz="1400" b="1" dirty="0">
                          <a:solidFill>
                            <a:schemeClr val="tx1"/>
                          </a:solidFill>
                        </a:rPr>
                        <a:t>7 %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97763786"/>
                  </a:ext>
                </a:extLst>
              </a:tr>
            </a:tbl>
          </a:graphicData>
        </a:graphic>
      </p:graphicFrame>
    </p:spTree>
    <p:extLst>
      <p:ext uri="{BB962C8B-B14F-4D97-AF65-F5344CB8AC3E}">
        <p14:creationId xmlns:p14="http://schemas.microsoft.com/office/powerpoint/2010/main" val="21239893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text 5">
            <a:extLst>
              <a:ext uri="{FF2B5EF4-FFF2-40B4-BE49-F238E27FC236}">
                <a16:creationId xmlns:a16="http://schemas.microsoft.com/office/drawing/2014/main" id="{E50842EE-9C61-D6E0-5D46-A169E853B2F4}"/>
              </a:ext>
            </a:extLst>
          </p:cNvPr>
          <p:cNvSpPr>
            <a:spLocks noGrp="1"/>
          </p:cNvSpPr>
          <p:nvPr>
            <p:ph type="body" sz="quarter" idx="10"/>
          </p:nvPr>
        </p:nvSpPr>
        <p:spPr>
          <a:xfrm>
            <a:off x="241200" y="1260000"/>
            <a:ext cx="11607900" cy="642385"/>
          </a:xfrm>
        </p:spPr>
        <p:txBody>
          <a:bodyPr/>
          <a:lstStyle/>
          <a:p>
            <a:r>
              <a:rPr lang="cs-CZ" dirty="0"/>
              <a:t>Bezmála polovina lidí se zamyslela nad pojištěním své nemovitosti v důsledku neustálých změn na realitním trhu. 39 % vlastníků si pak nechalo aktualizovat pojistné smlouvy a více než čtvrtina si nechala přecenit nemovitost.</a:t>
            </a:r>
          </a:p>
        </p:txBody>
      </p:sp>
      <p:sp>
        <p:nvSpPr>
          <p:cNvPr id="5" name="Nadpis 4">
            <a:extLst>
              <a:ext uri="{FF2B5EF4-FFF2-40B4-BE49-F238E27FC236}">
                <a16:creationId xmlns:a16="http://schemas.microsoft.com/office/drawing/2014/main" id="{F560C2E3-2EAE-9DE3-D4B9-5A2884098488}"/>
              </a:ext>
            </a:extLst>
          </p:cNvPr>
          <p:cNvSpPr>
            <a:spLocks noGrp="1"/>
          </p:cNvSpPr>
          <p:nvPr>
            <p:ph type="title"/>
          </p:nvPr>
        </p:nvSpPr>
        <p:spPr>
          <a:xfrm>
            <a:off x="241200" y="399600"/>
            <a:ext cx="9558120" cy="486000"/>
          </a:xfrm>
        </p:spPr>
        <p:txBody>
          <a:bodyPr>
            <a:normAutofit fontScale="90000"/>
          </a:bodyPr>
          <a:lstStyle/>
          <a:p>
            <a:r>
              <a:rPr lang="cs-CZ" dirty="0"/>
              <a:t>POJIŠTĚNÍ A PŘECENĚNÍ NEMOVITOSTI V DŮSLEDKU ZMĚN NA REALITNÍM TRHU</a:t>
            </a:r>
          </a:p>
        </p:txBody>
      </p:sp>
      <p:sp>
        <p:nvSpPr>
          <p:cNvPr id="11" name="Zástupný text 3">
            <a:extLst>
              <a:ext uri="{FF2B5EF4-FFF2-40B4-BE49-F238E27FC236}">
                <a16:creationId xmlns:a16="http://schemas.microsoft.com/office/drawing/2014/main" id="{C474288B-8C1F-D002-2C61-F105EA3675F8}"/>
              </a:ext>
            </a:extLst>
          </p:cNvPr>
          <p:cNvSpPr txBox="1">
            <a:spLocks/>
          </p:cNvSpPr>
          <p:nvPr/>
        </p:nvSpPr>
        <p:spPr>
          <a:xfrm>
            <a:off x="597601" y="5436000"/>
            <a:ext cx="10039920" cy="461665"/>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 n=</a:t>
            </a:r>
            <a:r>
              <a:rPr lang="cs-CZ" sz="1000" i="1" dirty="0">
                <a:solidFill>
                  <a:srgbClr val="FFFFFF">
                    <a:lumMod val="50000"/>
                  </a:srgbClr>
                </a:solidFill>
                <a:latin typeface="Arial" panose="020B0604020202020204" pitchFamily="34" charset="0"/>
                <a:cs typeface="Arial" pitchFamily="34" charset="0"/>
              </a:rPr>
              <a:t>743 (ti, co vlastní nemovitost)</a:t>
            </a:r>
            <a:endPar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Q59. Zamyslel/a jste se někdy, v důsledku neustálých změn na realitním trhu, a s tím souvisejícím poklesem hodnoty nemovitostí, nad pojištěním Vaší nemovitosti? Q60. V důsledku ekonomických výkyvů v posledních 12 měsících...</a:t>
            </a:r>
            <a:endParaRPr lang="cs-CZ" sz="1000" i="1" dirty="0">
              <a:solidFill>
                <a:srgbClr val="FFFFFF">
                  <a:lumMod val="50000"/>
                </a:srgbClr>
              </a:solidFill>
              <a:latin typeface="Arial" panose="020B0604020202020204" pitchFamily="34" charset="0"/>
              <a:cs typeface="Arial" pitchFamily="34" charset="0"/>
            </a:endParaRPr>
          </a:p>
        </p:txBody>
      </p:sp>
      <p:sp>
        <p:nvSpPr>
          <p:cNvPr id="83" name="Obdélník 82">
            <a:extLst>
              <a:ext uri="{FF2B5EF4-FFF2-40B4-BE49-F238E27FC236}">
                <a16:creationId xmlns:a16="http://schemas.microsoft.com/office/drawing/2014/main" id="{8CBA6A8D-3866-3686-49DD-2D259C3D56E0}"/>
              </a:ext>
            </a:extLst>
          </p:cNvPr>
          <p:cNvSpPr/>
          <p:nvPr/>
        </p:nvSpPr>
        <p:spPr>
          <a:xfrm>
            <a:off x="7370625" y="1833240"/>
            <a:ext cx="2535375" cy="40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PŘECENĚNÍ NEMOVITOSTI A POJISTNÉ SMLOUVY</a:t>
            </a:r>
          </a:p>
        </p:txBody>
      </p:sp>
      <p:graphicFrame>
        <p:nvGraphicFramePr>
          <p:cNvPr id="7" name="Graf 6">
            <a:extLst>
              <a:ext uri="{FF2B5EF4-FFF2-40B4-BE49-F238E27FC236}">
                <a16:creationId xmlns:a16="http://schemas.microsoft.com/office/drawing/2014/main" id="{67553146-338E-0928-CF15-4AEE7D17FF2A}"/>
              </a:ext>
            </a:extLst>
          </p:cNvPr>
          <p:cNvGraphicFramePr/>
          <p:nvPr>
            <p:extLst>
              <p:ext uri="{D42A27DB-BD31-4B8C-83A1-F6EECF244321}">
                <p14:modId xmlns:p14="http://schemas.microsoft.com/office/powerpoint/2010/main" val="1675773779"/>
              </p:ext>
            </p:extLst>
          </p:nvPr>
        </p:nvGraphicFramePr>
        <p:xfrm>
          <a:off x="-144686" y="2034540"/>
          <a:ext cx="5688632" cy="35959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Graf 1">
            <a:extLst>
              <a:ext uri="{FF2B5EF4-FFF2-40B4-BE49-F238E27FC236}">
                <a16:creationId xmlns:a16="http://schemas.microsoft.com/office/drawing/2014/main" id="{77E7142C-425E-C81C-0630-7550A639436C}"/>
              </a:ext>
            </a:extLst>
          </p:cNvPr>
          <p:cNvGraphicFramePr/>
          <p:nvPr>
            <p:extLst>
              <p:ext uri="{D42A27DB-BD31-4B8C-83A1-F6EECF244321}">
                <p14:modId xmlns:p14="http://schemas.microsoft.com/office/powerpoint/2010/main" val="863878562"/>
              </p:ext>
            </p:extLst>
          </p:nvPr>
        </p:nvGraphicFramePr>
        <p:xfrm>
          <a:off x="5543946" y="2146217"/>
          <a:ext cx="6517644" cy="3751448"/>
        </p:xfrm>
        <a:graphic>
          <a:graphicData uri="http://schemas.openxmlformats.org/drawingml/2006/chart">
            <c:chart xmlns:c="http://schemas.openxmlformats.org/drawingml/2006/chart" xmlns:r="http://schemas.openxmlformats.org/officeDocument/2006/relationships" r:id="rId3"/>
          </a:graphicData>
        </a:graphic>
      </p:graphicFrame>
      <p:sp>
        <p:nvSpPr>
          <p:cNvPr id="3" name="Obdélník 2">
            <a:extLst>
              <a:ext uri="{FF2B5EF4-FFF2-40B4-BE49-F238E27FC236}">
                <a16:creationId xmlns:a16="http://schemas.microsoft.com/office/drawing/2014/main" id="{61D2CB26-2F44-587D-967F-20509536CAF8}"/>
              </a:ext>
            </a:extLst>
          </p:cNvPr>
          <p:cNvSpPr/>
          <p:nvPr/>
        </p:nvSpPr>
        <p:spPr>
          <a:xfrm>
            <a:off x="1307468" y="1833240"/>
            <a:ext cx="3346463" cy="40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POJIŠTĚNÍ NEMOVITOSTI</a:t>
            </a:r>
          </a:p>
        </p:txBody>
      </p:sp>
    </p:spTree>
    <p:extLst>
      <p:ext uri="{BB962C8B-B14F-4D97-AF65-F5344CB8AC3E}">
        <p14:creationId xmlns:p14="http://schemas.microsoft.com/office/powerpoint/2010/main" val="1365532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ulka 7">
            <a:extLst>
              <a:ext uri="{FF2B5EF4-FFF2-40B4-BE49-F238E27FC236}">
                <a16:creationId xmlns:a16="http://schemas.microsoft.com/office/drawing/2014/main" id="{F2DA65BF-216E-1DD9-B087-F5EFC0A01FC3}"/>
              </a:ext>
            </a:extLst>
          </p:cNvPr>
          <p:cNvGraphicFramePr>
            <a:graphicFrameLocks noGrp="1"/>
          </p:cNvGraphicFramePr>
          <p:nvPr>
            <p:extLst>
              <p:ext uri="{D42A27DB-BD31-4B8C-83A1-F6EECF244321}">
                <p14:modId xmlns:p14="http://schemas.microsoft.com/office/powerpoint/2010/main" val="4021431583"/>
              </p:ext>
            </p:extLst>
          </p:nvPr>
        </p:nvGraphicFramePr>
        <p:xfrm>
          <a:off x="2495598" y="1576099"/>
          <a:ext cx="3492390" cy="370840"/>
        </p:xfrm>
        <a:graphic>
          <a:graphicData uri="http://schemas.openxmlformats.org/drawingml/2006/table">
            <a:tbl>
              <a:tblPr firstRow="1" bandRow="1">
                <a:tableStyleId>{5C22544A-7EE6-4342-B048-85BDC9FD1C3A}</a:tableStyleId>
              </a:tblPr>
              <a:tblGrid>
                <a:gridCol w="1746195">
                  <a:extLst>
                    <a:ext uri="{9D8B030D-6E8A-4147-A177-3AD203B41FA5}">
                      <a16:colId xmlns:a16="http://schemas.microsoft.com/office/drawing/2014/main" val="1272601646"/>
                    </a:ext>
                  </a:extLst>
                </a:gridCol>
                <a:gridCol w="1746195">
                  <a:extLst>
                    <a:ext uri="{9D8B030D-6E8A-4147-A177-3AD203B41FA5}">
                      <a16:colId xmlns:a16="http://schemas.microsoft.com/office/drawing/2014/main" val="321699078"/>
                    </a:ext>
                  </a:extLst>
                </a:gridCol>
              </a:tblGrid>
              <a:tr h="370840">
                <a:tc>
                  <a:txBody>
                    <a:bodyPr/>
                    <a:lstStyle/>
                    <a:p>
                      <a:r>
                        <a:rPr lang="cs-CZ" sz="1400" dirty="0">
                          <a:solidFill>
                            <a:schemeClr val="tx1"/>
                          </a:solidFill>
                        </a:rPr>
                        <a:t>21 %</a:t>
                      </a:r>
                    </a:p>
                  </a:txBody>
                  <a:tcPr>
                    <a:noFill/>
                  </a:tcPr>
                </a:tc>
                <a:tc>
                  <a:txBody>
                    <a:bodyPr/>
                    <a:lstStyle/>
                    <a:p>
                      <a:r>
                        <a:rPr lang="cs-CZ" sz="1400" dirty="0">
                          <a:solidFill>
                            <a:schemeClr val="tx1"/>
                          </a:solidFill>
                        </a:rPr>
                        <a:t>T2B</a:t>
                      </a:r>
                    </a:p>
                  </a:txBody>
                  <a:tcPr>
                    <a:noFill/>
                  </a:tcPr>
                </a:tc>
                <a:extLst>
                  <a:ext uri="{0D108BD9-81ED-4DB2-BD59-A6C34878D82A}">
                    <a16:rowId xmlns:a16="http://schemas.microsoft.com/office/drawing/2014/main" val="3839842944"/>
                  </a:ext>
                </a:extLst>
              </a:tr>
            </a:tbl>
          </a:graphicData>
        </a:graphic>
      </p:graphicFrame>
      <p:graphicFrame>
        <p:nvGraphicFramePr>
          <p:cNvPr id="8" name="Tabulka 7">
            <a:extLst>
              <a:ext uri="{FF2B5EF4-FFF2-40B4-BE49-F238E27FC236}">
                <a16:creationId xmlns:a16="http://schemas.microsoft.com/office/drawing/2014/main" id="{3667FA61-C9F7-5D73-5DD0-4E48BC89362E}"/>
              </a:ext>
            </a:extLst>
          </p:cNvPr>
          <p:cNvGraphicFramePr>
            <a:graphicFrameLocks noGrp="1"/>
          </p:cNvGraphicFramePr>
          <p:nvPr>
            <p:extLst>
              <p:ext uri="{D42A27DB-BD31-4B8C-83A1-F6EECF244321}">
                <p14:modId xmlns:p14="http://schemas.microsoft.com/office/powerpoint/2010/main" val="1754392700"/>
              </p:ext>
            </p:extLst>
          </p:nvPr>
        </p:nvGraphicFramePr>
        <p:xfrm>
          <a:off x="8472262" y="1576099"/>
          <a:ext cx="3492390" cy="370840"/>
        </p:xfrm>
        <a:graphic>
          <a:graphicData uri="http://schemas.openxmlformats.org/drawingml/2006/table">
            <a:tbl>
              <a:tblPr firstRow="1" bandRow="1">
                <a:tableStyleId>{5C22544A-7EE6-4342-B048-85BDC9FD1C3A}</a:tableStyleId>
              </a:tblPr>
              <a:tblGrid>
                <a:gridCol w="1746195">
                  <a:extLst>
                    <a:ext uri="{9D8B030D-6E8A-4147-A177-3AD203B41FA5}">
                      <a16:colId xmlns:a16="http://schemas.microsoft.com/office/drawing/2014/main" val="1272601646"/>
                    </a:ext>
                  </a:extLst>
                </a:gridCol>
                <a:gridCol w="1746195">
                  <a:extLst>
                    <a:ext uri="{9D8B030D-6E8A-4147-A177-3AD203B41FA5}">
                      <a16:colId xmlns:a16="http://schemas.microsoft.com/office/drawing/2014/main" val="321699078"/>
                    </a:ext>
                  </a:extLst>
                </a:gridCol>
              </a:tblGrid>
              <a:tr h="370840">
                <a:tc>
                  <a:txBody>
                    <a:bodyPr/>
                    <a:lstStyle/>
                    <a:p>
                      <a:r>
                        <a:rPr lang="cs-CZ" sz="1400" dirty="0">
                          <a:solidFill>
                            <a:schemeClr val="tx1"/>
                          </a:solidFill>
                        </a:rPr>
                        <a:t>22 %</a:t>
                      </a:r>
                    </a:p>
                  </a:txBody>
                  <a:tcPr>
                    <a:noFill/>
                  </a:tcPr>
                </a:tc>
                <a:tc>
                  <a:txBody>
                    <a:bodyPr/>
                    <a:lstStyle/>
                    <a:p>
                      <a:r>
                        <a:rPr lang="cs-CZ" sz="1400" dirty="0">
                          <a:solidFill>
                            <a:schemeClr val="tx1"/>
                          </a:solidFill>
                        </a:rPr>
                        <a:t>T2B</a:t>
                      </a:r>
                    </a:p>
                  </a:txBody>
                  <a:tcPr>
                    <a:noFill/>
                  </a:tcPr>
                </a:tc>
                <a:extLst>
                  <a:ext uri="{0D108BD9-81ED-4DB2-BD59-A6C34878D82A}">
                    <a16:rowId xmlns:a16="http://schemas.microsoft.com/office/drawing/2014/main" val="3839842944"/>
                  </a:ext>
                </a:extLst>
              </a:tr>
            </a:tbl>
          </a:graphicData>
        </a:graphic>
      </p:graphicFrame>
      <p:sp>
        <p:nvSpPr>
          <p:cNvPr id="6" name="Zástupný text 5">
            <a:extLst>
              <a:ext uri="{FF2B5EF4-FFF2-40B4-BE49-F238E27FC236}">
                <a16:creationId xmlns:a16="http://schemas.microsoft.com/office/drawing/2014/main" id="{E50842EE-9C61-D6E0-5D46-A169E853B2F4}"/>
              </a:ext>
            </a:extLst>
          </p:cNvPr>
          <p:cNvSpPr>
            <a:spLocks noGrp="1"/>
          </p:cNvSpPr>
          <p:nvPr>
            <p:ph type="body" sz="quarter" idx="10"/>
          </p:nvPr>
        </p:nvSpPr>
        <p:spPr>
          <a:xfrm>
            <a:off x="241200" y="900000"/>
            <a:ext cx="11607900" cy="642385"/>
          </a:xfrm>
        </p:spPr>
        <p:txBody>
          <a:bodyPr/>
          <a:lstStyle/>
          <a:p>
            <a:r>
              <a:rPr lang="cs-CZ" dirty="0"/>
              <a:t>Pětina lidí v Česku vychází se současným příjmem domácnosti snadno. Čtvrtina pak obtížně. Pětina populace věří, že se jejich ekonomická situace v následujícím roce zlepší, bezmála třetina si myslí, že se zhorší.</a:t>
            </a:r>
          </a:p>
        </p:txBody>
      </p:sp>
      <p:sp>
        <p:nvSpPr>
          <p:cNvPr id="5" name="Nadpis 4">
            <a:extLst>
              <a:ext uri="{FF2B5EF4-FFF2-40B4-BE49-F238E27FC236}">
                <a16:creationId xmlns:a16="http://schemas.microsoft.com/office/drawing/2014/main" id="{F560C2E3-2EAE-9DE3-D4B9-5A2884098488}"/>
              </a:ext>
            </a:extLst>
          </p:cNvPr>
          <p:cNvSpPr>
            <a:spLocks noGrp="1"/>
          </p:cNvSpPr>
          <p:nvPr>
            <p:ph type="title"/>
          </p:nvPr>
        </p:nvSpPr>
        <p:spPr/>
        <p:txBody>
          <a:bodyPr>
            <a:normAutofit fontScale="90000"/>
          </a:bodyPr>
          <a:lstStyle/>
          <a:p>
            <a:r>
              <a:rPr lang="cs-CZ" dirty="0"/>
              <a:t>OSOBNÍ FINANČNÍ SITUACE NYNÍ A V BUDOUCNU</a:t>
            </a:r>
          </a:p>
        </p:txBody>
      </p:sp>
      <p:sp>
        <p:nvSpPr>
          <p:cNvPr id="11" name="Zástupný text 3">
            <a:extLst>
              <a:ext uri="{FF2B5EF4-FFF2-40B4-BE49-F238E27FC236}">
                <a16:creationId xmlns:a16="http://schemas.microsoft.com/office/drawing/2014/main" id="{C474288B-8C1F-D002-2C61-F105EA3675F8}"/>
              </a:ext>
            </a:extLst>
          </p:cNvPr>
          <p:cNvSpPr txBox="1">
            <a:spLocks/>
          </p:cNvSpPr>
          <p:nvPr/>
        </p:nvSpPr>
        <p:spPr>
          <a:xfrm>
            <a:off x="597600" y="5436000"/>
            <a:ext cx="10586475" cy="461665"/>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defTabSz="914400">
              <a:defRPr/>
            </a:pPr>
            <a:r>
              <a:rPr lang="cs-CZ" sz="1000" b="1" i="1" dirty="0">
                <a:solidFill>
                  <a:srgbClr val="FFFFFF">
                    <a:lumMod val="50000"/>
                  </a:srgbClr>
                </a:solidFill>
                <a:latin typeface="Arial" panose="020B0604020202020204" pitchFamily="34" charset="0"/>
                <a:cs typeface="Arial" pitchFamily="34" charset="0"/>
              </a:rPr>
              <a:t>Pozn.: </a:t>
            </a:r>
            <a:r>
              <a:rPr lang="cs-CZ" sz="1000" i="1" dirty="0">
                <a:solidFill>
                  <a:srgbClr val="FFFFFF">
                    <a:lumMod val="50000"/>
                  </a:srgbClr>
                </a:solidFill>
                <a:latin typeface="Arial" panose="020B0604020202020204" pitchFamily="34" charset="0"/>
                <a:cs typeface="Arial" pitchFamily="34" charset="0"/>
              </a:rPr>
              <a:t>T2B=součet odpovědí „Velmi snadno“ a „Snadno“; „Výrazně lepší“ a Spíše lepší“</a:t>
            </a:r>
            <a:endParaRPr lang="cs-CZ" sz="1000" b="1" i="1" dirty="0">
              <a:solidFill>
                <a:srgbClr val="FFFFFF">
                  <a:lumMod val="50000"/>
                </a:srgbClr>
              </a:solidFill>
              <a:latin typeface="Arial" panose="020B0604020202020204" pitchFamily="34" charset="0"/>
              <a:cs typeface="Arial" pitchFamily="34" charset="0"/>
            </a:endParaRPr>
          </a:p>
          <a:p>
            <a:pPr defTabSz="914400">
              <a:defRPr/>
            </a:pPr>
            <a:r>
              <a:rPr lang="cs-CZ" sz="1000" b="1" i="1" dirty="0">
                <a:solidFill>
                  <a:srgbClr val="FFFFFF">
                    <a:lumMod val="50000"/>
                  </a:srgbClr>
                </a:solidFill>
                <a:latin typeface="Arial" panose="020B0604020202020204" pitchFamily="34" charset="0"/>
                <a:cs typeface="Arial" pitchFamily="34" charset="0"/>
              </a:rPr>
              <a:t>Báze</a:t>
            </a:r>
            <a:r>
              <a:rPr lang="cs-CZ" sz="1000" b="0" i="1" dirty="0">
                <a:solidFill>
                  <a:srgbClr val="FFFFFF">
                    <a:lumMod val="50000"/>
                  </a:srgbClr>
                </a:solidFill>
                <a:latin typeface="Arial" panose="020B0604020202020204" pitchFamily="34" charset="0"/>
                <a:cs typeface="Arial" pitchFamily="34" charset="0"/>
              </a:rPr>
              <a:t>: n=1007</a:t>
            </a:r>
          </a:p>
          <a:p>
            <a:pPr defTabSz="914400">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Q3. Jak vychází Vaše domácnost se současným příjmem? Q4. Očekáváte, že se nějak změní Vaše osobní finanční situace v následujícím roce? </a:t>
            </a:r>
            <a:endPar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p:txBody>
      </p:sp>
      <p:graphicFrame>
        <p:nvGraphicFramePr>
          <p:cNvPr id="2" name="Graf 1">
            <a:extLst>
              <a:ext uri="{FF2B5EF4-FFF2-40B4-BE49-F238E27FC236}">
                <a16:creationId xmlns:a16="http://schemas.microsoft.com/office/drawing/2014/main" id="{D28869D6-47B7-0269-80E1-FC9D32193FCC}"/>
              </a:ext>
            </a:extLst>
          </p:cNvPr>
          <p:cNvGraphicFramePr/>
          <p:nvPr>
            <p:extLst>
              <p:ext uri="{D42A27DB-BD31-4B8C-83A1-F6EECF244321}">
                <p14:modId xmlns:p14="http://schemas.microsoft.com/office/powerpoint/2010/main" val="3300988664"/>
              </p:ext>
            </p:extLst>
          </p:nvPr>
        </p:nvGraphicFramePr>
        <p:xfrm>
          <a:off x="515939" y="1828799"/>
          <a:ext cx="5364038" cy="354569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Graf 2">
            <a:extLst>
              <a:ext uri="{FF2B5EF4-FFF2-40B4-BE49-F238E27FC236}">
                <a16:creationId xmlns:a16="http://schemas.microsoft.com/office/drawing/2014/main" id="{7C55E8AC-762D-40C3-DB8B-A0859403E4D6}"/>
              </a:ext>
            </a:extLst>
          </p:cNvPr>
          <p:cNvGraphicFramePr/>
          <p:nvPr>
            <p:extLst>
              <p:ext uri="{D42A27DB-BD31-4B8C-83A1-F6EECF244321}">
                <p14:modId xmlns:p14="http://schemas.microsoft.com/office/powerpoint/2010/main" val="1763922331"/>
              </p:ext>
            </p:extLst>
          </p:nvPr>
        </p:nvGraphicFramePr>
        <p:xfrm>
          <a:off x="6492044" y="1828799"/>
          <a:ext cx="5364038" cy="35456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29399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text 5">
            <a:extLst>
              <a:ext uri="{FF2B5EF4-FFF2-40B4-BE49-F238E27FC236}">
                <a16:creationId xmlns:a16="http://schemas.microsoft.com/office/drawing/2014/main" id="{E50842EE-9C61-D6E0-5D46-A169E853B2F4}"/>
              </a:ext>
            </a:extLst>
          </p:cNvPr>
          <p:cNvSpPr>
            <a:spLocks noGrp="1"/>
          </p:cNvSpPr>
          <p:nvPr>
            <p:ph type="body" sz="quarter" idx="10"/>
          </p:nvPr>
        </p:nvSpPr>
        <p:spPr>
          <a:xfrm>
            <a:off x="241200" y="900000"/>
            <a:ext cx="10903678" cy="642385"/>
          </a:xfrm>
        </p:spPr>
        <p:txBody>
          <a:bodyPr/>
          <a:lstStyle/>
          <a:p>
            <a:r>
              <a:rPr lang="cs-CZ" dirty="0"/>
              <a:t>V porovnání s rokem 2019 vzrostl čistý měsíční příjem více než polovině Čechů. Pětině lidí vzrostl o 0,1-10 % a bezmála pětině o 11-20 %. Aby ale pokryl aktuální inflaci, měl by podle 29 % lidí vzrůst ideálně o 20 %. </a:t>
            </a:r>
          </a:p>
        </p:txBody>
      </p:sp>
      <p:sp>
        <p:nvSpPr>
          <p:cNvPr id="5" name="Nadpis 4">
            <a:extLst>
              <a:ext uri="{FF2B5EF4-FFF2-40B4-BE49-F238E27FC236}">
                <a16:creationId xmlns:a16="http://schemas.microsoft.com/office/drawing/2014/main" id="{F560C2E3-2EAE-9DE3-D4B9-5A2884098488}"/>
              </a:ext>
            </a:extLst>
          </p:cNvPr>
          <p:cNvSpPr>
            <a:spLocks noGrp="1"/>
          </p:cNvSpPr>
          <p:nvPr>
            <p:ph type="title"/>
          </p:nvPr>
        </p:nvSpPr>
        <p:spPr/>
        <p:txBody>
          <a:bodyPr>
            <a:normAutofit fontScale="90000"/>
          </a:bodyPr>
          <a:lstStyle/>
          <a:p>
            <a:r>
              <a:rPr lang="cs-CZ" dirty="0"/>
              <a:t>OSOBNÍ PŘÍJEM A INFLACE</a:t>
            </a:r>
          </a:p>
        </p:txBody>
      </p:sp>
      <p:sp>
        <p:nvSpPr>
          <p:cNvPr id="11" name="Zástupný text 3">
            <a:extLst>
              <a:ext uri="{FF2B5EF4-FFF2-40B4-BE49-F238E27FC236}">
                <a16:creationId xmlns:a16="http://schemas.microsoft.com/office/drawing/2014/main" id="{C474288B-8C1F-D002-2C61-F105EA3675F8}"/>
              </a:ext>
            </a:extLst>
          </p:cNvPr>
          <p:cNvSpPr txBox="1">
            <a:spLocks/>
          </p:cNvSpPr>
          <p:nvPr/>
        </p:nvSpPr>
        <p:spPr>
          <a:xfrm>
            <a:off x="597600" y="5436000"/>
            <a:ext cx="10586475" cy="461665"/>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 n=</a:t>
            </a:r>
            <a:r>
              <a:rPr lang="cs-CZ" sz="1000" i="1" dirty="0">
                <a:solidFill>
                  <a:srgbClr val="FFFFFF">
                    <a:lumMod val="50000"/>
                  </a:srgbClr>
                </a:solidFill>
                <a:latin typeface="Arial" panose="020B0604020202020204" pitchFamily="34" charset="0"/>
                <a:cs typeface="Arial" pitchFamily="34" charset="0"/>
              </a:rPr>
              <a:t>743 (ti, co vlastní nemovitost)</a:t>
            </a:r>
            <a:endPar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Q61. O kolik Vám narostl nebo poklesl čistý měsíční příjem v porovnání s rokem 2019? Q62. O kolik procent si myslíte, že by měl Váš příjem vzrůst, abyste vycházel/a s příjmy stejně jako před dramatickým nárůstem inflace a tím vyvolaným zdražováním?</a:t>
            </a:r>
            <a:endParaRPr lang="cs-CZ" sz="1000" i="1" dirty="0">
              <a:solidFill>
                <a:srgbClr val="FFFFFF">
                  <a:lumMod val="50000"/>
                </a:srgbClr>
              </a:solidFill>
              <a:latin typeface="Arial" panose="020B0604020202020204" pitchFamily="34" charset="0"/>
              <a:cs typeface="Arial" pitchFamily="34" charset="0"/>
            </a:endParaRPr>
          </a:p>
        </p:txBody>
      </p:sp>
      <p:sp>
        <p:nvSpPr>
          <p:cNvPr id="83" name="Obdélník 82">
            <a:extLst>
              <a:ext uri="{FF2B5EF4-FFF2-40B4-BE49-F238E27FC236}">
                <a16:creationId xmlns:a16="http://schemas.microsoft.com/office/drawing/2014/main" id="{8CBA6A8D-3866-3686-49DD-2D259C3D56E0}"/>
              </a:ext>
            </a:extLst>
          </p:cNvPr>
          <p:cNvSpPr/>
          <p:nvPr/>
        </p:nvSpPr>
        <p:spPr>
          <a:xfrm>
            <a:off x="589297" y="1847582"/>
            <a:ext cx="3346463" cy="40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Snížil se …</a:t>
            </a:r>
          </a:p>
        </p:txBody>
      </p:sp>
      <p:sp>
        <p:nvSpPr>
          <p:cNvPr id="3" name="Obdélník 2">
            <a:extLst>
              <a:ext uri="{FF2B5EF4-FFF2-40B4-BE49-F238E27FC236}">
                <a16:creationId xmlns:a16="http://schemas.microsoft.com/office/drawing/2014/main" id="{61D2CB26-2F44-587D-967F-20509536CAF8}"/>
              </a:ext>
            </a:extLst>
          </p:cNvPr>
          <p:cNvSpPr/>
          <p:nvPr/>
        </p:nvSpPr>
        <p:spPr>
          <a:xfrm>
            <a:off x="4421358" y="1529774"/>
            <a:ext cx="3346463" cy="40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ZVÝŠENÍ/SNÍŽENÍ PŘÍJMU V</a:t>
            </a:r>
            <a:r>
              <a:rPr lang="cs-CZ" sz="1400" b="1" dirty="0">
                <a:solidFill>
                  <a:schemeClr val="tx1"/>
                </a:solidFill>
                <a:latin typeface="Libre Franklin" pitchFamily="2" charset="-18"/>
              </a:rPr>
              <a:t> </a:t>
            </a:r>
            <a:r>
              <a:rPr lang="cs-CZ" sz="1400" b="1" dirty="0">
                <a:solidFill>
                  <a:schemeClr val="tx1"/>
                </a:solidFill>
              </a:rPr>
              <a:t>POROVNÁNÍ S ROKEM 2019</a:t>
            </a:r>
          </a:p>
        </p:txBody>
      </p:sp>
      <p:grpSp>
        <p:nvGrpSpPr>
          <p:cNvPr id="8" name="Skupina 7">
            <a:extLst>
              <a:ext uri="{FF2B5EF4-FFF2-40B4-BE49-F238E27FC236}">
                <a16:creationId xmlns:a16="http://schemas.microsoft.com/office/drawing/2014/main" id="{ADE2826E-D85A-4554-5F2A-33B4EB9ADF8A}"/>
              </a:ext>
            </a:extLst>
          </p:cNvPr>
          <p:cNvGrpSpPr/>
          <p:nvPr/>
        </p:nvGrpSpPr>
        <p:grpSpPr>
          <a:xfrm rot="5400000">
            <a:off x="10804850" y="1788164"/>
            <a:ext cx="542250" cy="481204"/>
            <a:chOff x="3403808" y="1873758"/>
            <a:chExt cx="542250" cy="481204"/>
          </a:xfrm>
          <a:solidFill>
            <a:schemeClr val="accent4">
              <a:lumMod val="50000"/>
            </a:schemeClr>
          </a:solidFill>
        </p:grpSpPr>
        <p:sp>
          <p:nvSpPr>
            <p:cNvPr id="9" name="Grafický objekt 8" descr="Stříška směřující nahoru se souvislou výplní">
              <a:extLst>
                <a:ext uri="{FF2B5EF4-FFF2-40B4-BE49-F238E27FC236}">
                  <a16:creationId xmlns:a16="http://schemas.microsoft.com/office/drawing/2014/main" id="{1E959756-AC50-BDB7-B6B6-7BC96A56B7D0}"/>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10" name="Grafický objekt 9" descr="Stříška směřující nahoru se souvislou výplní">
              <a:extLst>
                <a:ext uri="{FF2B5EF4-FFF2-40B4-BE49-F238E27FC236}">
                  <a16:creationId xmlns:a16="http://schemas.microsoft.com/office/drawing/2014/main" id="{A75A83BC-599A-49E7-99F4-22842CDEBC01}"/>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grpSp>
        <p:nvGrpSpPr>
          <p:cNvPr id="12" name="Skupina 11">
            <a:extLst>
              <a:ext uri="{FF2B5EF4-FFF2-40B4-BE49-F238E27FC236}">
                <a16:creationId xmlns:a16="http://schemas.microsoft.com/office/drawing/2014/main" id="{A81E1C95-1F4B-463F-1934-78005C5DFED0}"/>
              </a:ext>
            </a:extLst>
          </p:cNvPr>
          <p:cNvGrpSpPr/>
          <p:nvPr/>
        </p:nvGrpSpPr>
        <p:grpSpPr>
          <a:xfrm rot="5400000">
            <a:off x="10168894" y="1786148"/>
            <a:ext cx="542250" cy="481204"/>
            <a:chOff x="3403808" y="1873758"/>
            <a:chExt cx="542250" cy="481204"/>
          </a:xfrm>
          <a:solidFill>
            <a:schemeClr val="accent4">
              <a:lumMod val="75000"/>
            </a:schemeClr>
          </a:solidFill>
        </p:grpSpPr>
        <p:sp>
          <p:nvSpPr>
            <p:cNvPr id="13" name="Grafický objekt 8" descr="Stříška směřující nahoru se souvislou výplní">
              <a:extLst>
                <a:ext uri="{FF2B5EF4-FFF2-40B4-BE49-F238E27FC236}">
                  <a16:creationId xmlns:a16="http://schemas.microsoft.com/office/drawing/2014/main" id="{52ABD1A1-42CD-E6E3-3BEB-BA1DE181378B}"/>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14" name="Grafický objekt 9" descr="Stříška směřující nahoru se souvislou výplní">
              <a:extLst>
                <a:ext uri="{FF2B5EF4-FFF2-40B4-BE49-F238E27FC236}">
                  <a16:creationId xmlns:a16="http://schemas.microsoft.com/office/drawing/2014/main" id="{BBF556F4-109E-EA47-9983-32ABA37EDC12}"/>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grpSp>
        <p:nvGrpSpPr>
          <p:cNvPr id="15" name="Skupina 14">
            <a:extLst>
              <a:ext uri="{FF2B5EF4-FFF2-40B4-BE49-F238E27FC236}">
                <a16:creationId xmlns:a16="http://schemas.microsoft.com/office/drawing/2014/main" id="{0BA0AA8F-EC42-3744-B6AC-112283DE69FB}"/>
              </a:ext>
            </a:extLst>
          </p:cNvPr>
          <p:cNvGrpSpPr/>
          <p:nvPr/>
        </p:nvGrpSpPr>
        <p:grpSpPr>
          <a:xfrm rot="16200000">
            <a:off x="1257875" y="1786041"/>
            <a:ext cx="542250" cy="481204"/>
            <a:chOff x="3403808" y="1873758"/>
            <a:chExt cx="542250" cy="481204"/>
          </a:xfrm>
          <a:solidFill>
            <a:schemeClr val="accent4">
              <a:lumMod val="60000"/>
              <a:lumOff val="40000"/>
            </a:schemeClr>
          </a:solidFill>
        </p:grpSpPr>
        <p:sp>
          <p:nvSpPr>
            <p:cNvPr id="16" name="Grafický objekt 8" descr="Stříška směřující nahoru se souvislou výplní">
              <a:extLst>
                <a:ext uri="{FF2B5EF4-FFF2-40B4-BE49-F238E27FC236}">
                  <a16:creationId xmlns:a16="http://schemas.microsoft.com/office/drawing/2014/main" id="{4B8727B0-AD03-0D30-9B13-1FA115548A6D}"/>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17" name="Grafický objekt 9" descr="Stříška směřující nahoru se souvislou výplní">
              <a:extLst>
                <a:ext uri="{FF2B5EF4-FFF2-40B4-BE49-F238E27FC236}">
                  <a16:creationId xmlns:a16="http://schemas.microsoft.com/office/drawing/2014/main" id="{CDF2679E-4D1B-E998-8471-2586E2426994}"/>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grpSp>
        <p:nvGrpSpPr>
          <p:cNvPr id="18" name="Skupina 17">
            <a:extLst>
              <a:ext uri="{FF2B5EF4-FFF2-40B4-BE49-F238E27FC236}">
                <a16:creationId xmlns:a16="http://schemas.microsoft.com/office/drawing/2014/main" id="{4683440D-37E1-7209-0D20-B8035CB9C16E}"/>
              </a:ext>
            </a:extLst>
          </p:cNvPr>
          <p:cNvGrpSpPr/>
          <p:nvPr/>
        </p:nvGrpSpPr>
        <p:grpSpPr>
          <a:xfrm rot="16200000">
            <a:off x="776671" y="1782010"/>
            <a:ext cx="542250" cy="481204"/>
            <a:chOff x="3403808" y="1873758"/>
            <a:chExt cx="542250" cy="481204"/>
          </a:xfrm>
          <a:solidFill>
            <a:schemeClr val="accent4">
              <a:lumMod val="40000"/>
              <a:lumOff val="60000"/>
            </a:schemeClr>
          </a:solidFill>
        </p:grpSpPr>
        <p:sp>
          <p:nvSpPr>
            <p:cNvPr id="19" name="Grafický objekt 8" descr="Stříška směřující nahoru se souvislou výplní">
              <a:extLst>
                <a:ext uri="{FF2B5EF4-FFF2-40B4-BE49-F238E27FC236}">
                  <a16:creationId xmlns:a16="http://schemas.microsoft.com/office/drawing/2014/main" id="{4CFE8656-0C3B-1FF0-F58E-EEA9735019F3}"/>
                </a:ext>
              </a:extLst>
            </p:cNvPr>
            <p:cNvSpPr/>
            <p:nvPr/>
          </p:nvSpPr>
          <p:spPr>
            <a:xfrm>
              <a:off x="3407839" y="2045457"/>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20" name="Grafický objekt 9" descr="Stříška směřující nahoru se souvislou výplní">
              <a:extLst>
                <a:ext uri="{FF2B5EF4-FFF2-40B4-BE49-F238E27FC236}">
                  <a16:creationId xmlns:a16="http://schemas.microsoft.com/office/drawing/2014/main" id="{D55A4F6B-80C8-F112-6525-3C490EDFFED9}"/>
                </a:ext>
              </a:extLst>
            </p:cNvPr>
            <p:cNvSpPr/>
            <p:nvPr/>
          </p:nvSpPr>
          <p:spPr>
            <a:xfrm>
              <a:off x="3403808" y="1873758"/>
              <a:ext cx="538219" cy="309505"/>
            </a:xfrm>
            <a:custGeom>
              <a:avLst/>
              <a:gdLst>
                <a:gd name="connsiteX0" fmla="*/ 40405 w 538219"/>
                <a:gd name="connsiteY0" fmla="*/ 309505 h 309505"/>
                <a:gd name="connsiteX1" fmla="*/ 0 w 538219"/>
                <a:gd name="connsiteY1" fmla="*/ 269081 h 309505"/>
                <a:gd name="connsiteX2" fmla="*/ 269138 w 538219"/>
                <a:gd name="connsiteY2" fmla="*/ 0 h 309505"/>
                <a:gd name="connsiteX3" fmla="*/ 538220 w 538219"/>
                <a:gd name="connsiteY3" fmla="*/ 269081 h 309505"/>
                <a:gd name="connsiteX4" fmla="*/ 497815 w 538219"/>
                <a:gd name="connsiteY4" fmla="*/ 309496 h 309505"/>
                <a:gd name="connsiteX5" fmla="*/ 269138 w 538219"/>
                <a:gd name="connsiteY5" fmla="*/ 80810 h 309505"/>
                <a:gd name="connsiteX6" fmla="*/ 40405 w 538219"/>
                <a:gd name="connsiteY6" fmla="*/ 309505 h 3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8219" h="309505">
                  <a:moveTo>
                    <a:pt x="40405" y="309505"/>
                  </a:moveTo>
                  <a:lnTo>
                    <a:pt x="0" y="269081"/>
                  </a:lnTo>
                  <a:lnTo>
                    <a:pt x="269138" y="0"/>
                  </a:lnTo>
                  <a:lnTo>
                    <a:pt x="538220" y="269081"/>
                  </a:lnTo>
                  <a:lnTo>
                    <a:pt x="497815" y="309496"/>
                  </a:lnTo>
                  <a:lnTo>
                    <a:pt x="269138" y="80810"/>
                  </a:lnTo>
                  <a:lnTo>
                    <a:pt x="40405" y="309505"/>
                  </a:lnTo>
                  <a:close/>
                </a:path>
              </a:pathLst>
            </a:custGeom>
            <a:grpFill/>
            <a:ln w="9525" cap="flat">
              <a:noFill/>
              <a:prstDash val="solid"/>
              <a:miter/>
            </a:ln>
          </p:spPr>
          <p:txBody>
            <a:bodyPr rtlCol="0" anchor="ct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graphicFrame>
        <p:nvGraphicFramePr>
          <p:cNvPr id="23" name="Tabulka 22">
            <a:extLst>
              <a:ext uri="{FF2B5EF4-FFF2-40B4-BE49-F238E27FC236}">
                <a16:creationId xmlns:a16="http://schemas.microsoft.com/office/drawing/2014/main" id="{906F09E5-880C-34EB-989C-7B0584DAE866}"/>
              </a:ext>
            </a:extLst>
          </p:cNvPr>
          <p:cNvGraphicFramePr>
            <a:graphicFrameLocks noGrp="1"/>
          </p:cNvGraphicFramePr>
          <p:nvPr>
            <p:extLst>
              <p:ext uri="{D42A27DB-BD31-4B8C-83A1-F6EECF244321}">
                <p14:modId xmlns:p14="http://schemas.microsoft.com/office/powerpoint/2010/main" val="2227402176"/>
              </p:ext>
            </p:extLst>
          </p:nvPr>
        </p:nvGraphicFramePr>
        <p:xfrm>
          <a:off x="161914" y="2401081"/>
          <a:ext cx="11874746" cy="981283"/>
        </p:xfrm>
        <a:graphic>
          <a:graphicData uri="http://schemas.openxmlformats.org/drawingml/2006/table">
            <a:tbl>
              <a:tblPr firstRow="1" bandRow="1">
                <a:tableStyleId>{5C22544A-7EE6-4342-B048-85BDC9FD1C3A}</a:tableStyleId>
              </a:tblPr>
              <a:tblGrid>
                <a:gridCol w="913442">
                  <a:extLst>
                    <a:ext uri="{9D8B030D-6E8A-4147-A177-3AD203B41FA5}">
                      <a16:colId xmlns:a16="http://schemas.microsoft.com/office/drawing/2014/main" val="442475817"/>
                    </a:ext>
                  </a:extLst>
                </a:gridCol>
                <a:gridCol w="913442">
                  <a:extLst>
                    <a:ext uri="{9D8B030D-6E8A-4147-A177-3AD203B41FA5}">
                      <a16:colId xmlns:a16="http://schemas.microsoft.com/office/drawing/2014/main" val="1152061818"/>
                    </a:ext>
                  </a:extLst>
                </a:gridCol>
                <a:gridCol w="913442">
                  <a:extLst>
                    <a:ext uri="{9D8B030D-6E8A-4147-A177-3AD203B41FA5}">
                      <a16:colId xmlns:a16="http://schemas.microsoft.com/office/drawing/2014/main" val="1025455884"/>
                    </a:ext>
                  </a:extLst>
                </a:gridCol>
                <a:gridCol w="913442">
                  <a:extLst>
                    <a:ext uri="{9D8B030D-6E8A-4147-A177-3AD203B41FA5}">
                      <a16:colId xmlns:a16="http://schemas.microsoft.com/office/drawing/2014/main" val="928583643"/>
                    </a:ext>
                  </a:extLst>
                </a:gridCol>
                <a:gridCol w="913442">
                  <a:extLst>
                    <a:ext uri="{9D8B030D-6E8A-4147-A177-3AD203B41FA5}">
                      <a16:colId xmlns:a16="http://schemas.microsoft.com/office/drawing/2014/main" val="1175794654"/>
                    </a:ext>
                  </a:extLst>
                </a:gridCol>
                <a:gridCol w="913442">
                  <a:extLst>
                    <a:ext uri="{9D8B030D-6E8A-4147-A177-3AD203B41FA5}">
                      <a16:colId xmlns:a16="http://schemas.microsoft.com/office/drawing/2014/main" val="3255794598"/>
                    </a:ext>
                  </a:extLst>
                </a:gridCol>
                <a:gridCol w="913442">
                  <a:extLst>
                    <a:ext uri="{9D8B030D-6E8A-4147-A177-3AD203B41FA5}">
                      <a16:colId xmlns:a16="http://schemas.microsoft.com/office/drawing/2014/main" val="3668964553"/>
                    </a:ext>
                  </a:extLst>
                </a:gridCol>
                <a:gridCol w="913442">
                  <a:extLst>
                    <a:ext uri="{9D8B030D-6E8A-4147-A177-3AD203B41FA5}">
                      <a16:colId xmlns:a16="http://schemas.microsoft.com/office/drawing/2014/main" val="183300689"/>
                    </a:ext>
                  </a:extLst>
                </a:gridCol>
                <a:gridCol w="913442">
                  <a:extLst>
                    <a:ext uri="{9D8B030D-6E8A-4147-A177-3AD203B41FA5}">
                      <a16:colId xmlns:a16="http://schemas.microsoft.com/office/drawing/2014/main" val="1495317256"/>
                    </a:ext>
                  </a:extLst>
                </a:gridCol>
                <a:gridCol w="913442">
                  <a:extLst>
                    <a:ext uri="{9D8B030D-6E8A-4147-A177-3AD203B41FA5}">
                      <a16:colId xmlns:a16="http://schemas.microsoft.com/office/drawing/2014/main" val="3382886501"/>
                    </a:ext>
                  </a:extLst>
                </a:gridCol>
                <a:gridCol w="913442">
                  <a:extLst>
                    <a:ext uri="{9D8B030D-6E8A-4147-A177-3AD203B41FA5}">
                      <a16:colId xmlns:a16="http://schemas.microsoft.com/office/drawing/2014/main" val="2148148567"/>
                    </a:ext>
                  </a:extLst>
                </a:gridCol>
                <a:gridCol w="913442">
                  <a:extLst>
                    <a:ext uri="{9D8B030D-6E8A-4147-A177-3AD203B41FA5}">
                      <a16:colId xmlns:a16="http://schemas.microsoft.com/office/drawing/2014/main" val="2757898653"/>
                    </a:ext>
                  </a:extLst>
                </a:gridCol>
                <a:gridCol w="913442">
                  <a:extLst>
                    <a:ext uri="{9D8B030D-6E8A-4147-A177-3AD203B41FA5}">
                      <a16:colId xmlns:a16="http://schemas.microsoft.com/office/drawing/2014/main" val="2053410702"/>
                    </a:ext>
                  </a:extLst>
                </a:gridCol>
              </a:tblGrid>
              <a:tr h="377398">
                <a:tc>
                  <a:txBody>
                    <a:bodyPr/>
                    <a:lstStyle/>
                    <a:p>
                      <a:pPr algn="ctr" fontAlgn="ctr"/>
                      <a:r>
                        <a:rPr lang="pt-BR" sz="1300" b="1" i="0" u="none" strike="noStrike" dirty="0">
                          <a:solidFill>
                            <a:srgbClr val="000000"/>
                          </a:solidFill>
                          <a:effectLst/>
                          <a:latin typeface="Arial CE" panose="020B0604020202020204" pitchFamily="34" charset="0"/>
                        </a:rPr>
                        <a:t>o více než 50 %</a:t>
                      </a:r>
                    </a:p>
                  </a:txBody>
                  <a:tcPr marL="9525" marR="9525" marT="9525" marB="0" anchor="ctr">
                    <a:lnR w="12700" cap="flat" cmpd="sng" algn="ctr">
                      <a:solidFill>
                        <a:schemeClr val="bg1"/>
                      </a:solidFill>
                      <a:prstDash val="solid"/>
                      <a:round/>
                      <a:headEnd type="none" w="med" len="med"/>
                      <a:tailEnd type="none" w="med" len="med"/>
                    </a:lnR>
                    <a:solidFill>
                      <a:schemeClr val="accent3">
                        <a:lumMod val="60000"/>
                        <a:lumOff val="40000"/>
                        <a:alpha val="13000"/>
                      </a:schemeClr>
                    </a:solidFill>
                  </a:tcPr>
                </a:tc>
                <a:tc>
                  <a:txBody>
                    <a:bodyPr/>
                    <a:lstStyle/>
                    <a:p>
                      <a:pPr algn="ctr" fontAlgn="ctr"/>
                      <a:r>
                        <a:rPr lang="cs-CZ" sz="1300" b="1" i="0" u="none" strike="noStrike" dirty="0">
                          <a:solidFill>
                            <a:srgbClr val="000000"/>
                          </a:solidFill>
                          <a:effectLst/>
                          <a:latin typeface="Arial CE" panose="020B0604020202020204" pitchFamily="34" charset="0"/>
                        </a:rPr>
                        <a:t>o 41-50 %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3">
                        <a:lumMod val="60000"/>
                        <a:lumOff val="40000"/>
                        <a:alpha val="13000"/>
                      </a:schemeClr>
                    </a:solidFill>
                  </a:tcPr>
                </a:tc>
                <a:tc>
                  <a:txBody>
                    <a:bodyPr/>
                    <a:lstStyle/>
                    <a:p>
                      <a:pPr algn="ctr" fontAlgn="ctr"/>
                      <a:r>
                        <a:rPr lang="cs-CZ" sz="1300" b="1" i="0" u="none" strike="noStrike" dirty="0">
                          <a:solidFill>
                            <a:srgbClr val="000000"/>
                          </a:solidFill>
                          <a:effectLst/>
                          <a:latin typeface="Arial CE" panose="020B0604020202020204" pitchFamily="34" charset="0"/>
                        </a:rPr>
                        <a:t>o 31-40 %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3">
                        <a:lumMod val="60000"/>
                        <a:lumOff val="40000"/>
                        <a:alpha val="13000"/>
                      </a:schemeClr>
                    </a:solidFill>
                  </a:tcPr>
                </a:tc>
                <a:tc>
                  <a:txBody>
                    <a:bodyPr/>
                    <a:lstStyle/>
                    <a:p>
                      <a:pPr algn="ctr" fontAlgn="ctr"/>
                      <a:r>
                        <a:rPr lang="cs-CZ" sz="1300" b="1" i="0" u="none" strike="noStrike" dirty="0">
                          <a:solidFill>
                            <a:srgbClr val="000000"/>
                          </a:solidFill>
                          <a:effectLst/>
                          <a:latin typeface="Arial CE" panose="020B0604020202020204" pitchFamily="34" charset="0"/>
                        </a:rPr>
                        <a:t>o 21-30 %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3">
                        <a:lumMod val="60000"/>
                        <a:lumOff val="40000"/>
                        <a:alpha val="13000"/>
                      </a:schemeClr>
                    </a:solidFill>
                  </a:tcPr>
                </a:tc>
                <a:tc>
                  <a:txBody>
                    <a:bodyPr/>
                    <a:lstStyle/>
                    <a:p>
                      <a:pPr algn="ctr" fontAlgn="ctr"/>
                      <a:r>
                        <a:rPr lang="cs-CZ" sz="1300" b="1" i="0" u="none" strike="noStrike" dirty="0">
                          <a:solidFill>
                            <a:srgbClr val="000000"/>
                          </a:solidFill>
                          <a:effectLst/>
                          <a:latin typeface="Arial CE" panose="020B0604020202020204" pitchFamily="34" charset="0"/>
                        </a:rPr>
                        <a:t>o 11-20 %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3">
                        <a:lumMod val="60000"/>
                        <a:lumOff val="40000"/>
                        <a:alpha val="13000"/>
                      </a:schemeClr>
                    </a:solidFill>
                  </a:tcPr>
                </a:tc>
                <a:tc>
                  <a:txBody>
                    <a:bodyPr/>
                    <a:lstStyle/>
                    <a:p>
                      <a:pPr algn="ctr" fontAlgn="ctr"/>
                      <a:r>
                        <a:rPr lang="cs-CZ" sz="1300" b="1" i="0" u="none" strike="noStrike" dirty="0">
                          <a:solidFill>
                            <a:srgbClr val="000000"/>
                          </a:solidFill>
                          <a:effectLst/>
                          <a:latin typeface="Arial CE" panose="020B0604020202020204" pitchFamily="34" charset="0"/>
                        </a:rPr>
                        <a:t>o 0,1-10 %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3">
                        <a:lumMod val="60000"/>
                        <a:lumOff val="40000"/>
                        <a:alpha val="13000"/>
                      </a:schemeClr>
                    </a:solidFill>
                  </a:tcPr>
                </a:tc>
                <a:tc>
                  <a:txBody>
                    <a:bodyPr/>
                    <a:lstStyle/>
                    <a:p>
                      <a:pPr algn="ctr" fontAlgn="ctr"/>
                      <a:r>
                        <a:rPr lang="cs-CZ" sz="1300" b="1" i="0" u="none" strike="noStrike" kern="1200" dirty="0">
                          <a:solidFill>
                            <a:schemeClr val="tx1"/>
                          </a:solidFill>
                          <a:effectLst/>
                          <a:latin typeface="+mj-lt"/>
                          <a:ea typeface="+mn-ea"/>
                          <a:cs typeface="+mn-cs"/>
                        </a:rPr>
                        <a:t>Nezměnil se, zůstal stejný</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6">
                        <a:lumMod val="40000"/>
                        <a:lumOff val="60000"/>
                      </a:schemeClr>
                    </a:solidFill>
                  </a:tcPr>
                </a:tc>
                <a:tc>
                  <a:txBody>
                    <a:bodyPr/>
                    <a:lstStyle/>
                    <a:p>
                      <a:pPr algn="ctr" fontAlgn="ctr"/>
                      <a:r>
                        <a:rPr lang="cs-CZ" sz="1300" b="1" i="0" u="none" strike="noStrike" kern="1200" dirty="0">
                          <a:solidFill>
                            <a:schemeClr val="bg1"/>
                          </a:solidFill>
                          <a:effectLst/>
                          <a:latin typeface="+mj-lt"/>
                          <a:ea typeface="+mn-ea"/>
                          <a:cs typeface="+mn-cs"/>
                        </a:rPr>
                        <a:t>o 0,1-10 %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4">
                        <a:lumMod val="75000"/>
                      </a:schemeClr>
                    </a:solidFill>
                  </a:tcPr>
                </a:tc>
                <a:tc>
                  <a:txBody>
                    <a:bodyPr/>
                    <a:lstStyle/>
                    <a:p>
                      <a:pPr algn="ctr" fontAlgn="ctr"/>
                      <a:r>
                        <a:rPr lang="cs-CZ" sz="1300" b="1" i="0" u="none" strike="noStrike" kern="1200" dirty="0">
                          <a:solidFill>
                            <a:schemeClr val="bg1"/>
                          </a:solidFill>
                          <a:effectLst/>
                          <a:latin typeface="+mj-lt"/>
                          <a:ea typeface="+mn-ea"/>
                          <a:cs typeface="+mn-cs"/>
                        </a:rPr>
                        <a:t>o 11-20 %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4">
                        <a:lumMod val="75000"/>
                      </a:schemeClr>
                    </a:solidFill>
                  </a:tcPr>
                </a:tc>
                <a:tc>
                  <a:txBody>
                    <a:bodyPr/>
                    <a:lstStyle/>
                    <a:p>
                      <a:pPr algn="ctr" fontAlgn="ctr"/>
                      <a:r>
                        <a:rPr lang="cs-CZ" sz="1300" b="1" i="0" u="none" strike="noStrike" dirty="0">
                          <a:solidFill>
                            <a:srgbClr val="000000"/>
                          </a:solidFill>
                          <a:effectLst/>
                          <a:latin typeface="Arial CE" panose="020B0604020202020204" pitchFamily="34" charset="0"/>
                        </a:rPr>
                        <a:t>o 21-30 %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4">
                        <a:lumMod val="75000"/>
                        <a:alpha val="10000"/>
                      </a:schemeClr>
                    </a:solidFill>
                  </a:tcPr>
                </a:tc>
                <a:tc>
                  <a:txBody>
                    <a:bodyPr/>
                    <a:lstStyle/>
                    <a:p>
                      <a:pPr algn="ctr" fontAlgn="ctr"/>
                      <a:r>
                        <a:rPr lang="cs-CZ" sz="1300" b="1" i="0" u="none" strike="noStrike" dirty="0">
                          <a:solidFill>
                            <a:srgbClr val="000000"/>
                          </a:solidFill>
                          <a:effectLst/>
                          <a:latin typeface="Arial CE" panose="020B0604020202020204" pitchFamily="34" charset="0"/>
                        </a:rPr>
                        <a:t>o 31-40 %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4">
                        <a:lumMod val="75000"/>
                        <a:alpha val="10000"/>
                      </a:schemeClr>
                    </a:solidFill>
                  </a:tcPr>
                </a:tc>
                <a:tc>
                  <a:txBody>
                    <a:bodyPr/>
                    <a:lstStyle/>
                    <a:p>
                      <a:pPr algn="ctr" fontAlgn="ctr"/>
                      <a:r>
                        <a:rPr lang="cs-CZ" sz="1300" b="1" i="0" u="none" strike="noStrike" dirty="0">
                          <a:solidFill>
                            <a:srgbClr val="000000"/>
                          </a:solidFill>
                          <a:effectLst/>
                          <a:latin typeface="Arial CE" panose="020B0604020202020204" pitchFamily="34" charset="0"/>
                        </a:rPr>
                        <a:t>o 41-50 %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4">
                        <a:lumMod val="75000"/>
                        <a:alpha val="10000"/>
                      </a:schemeClr>
                    </a:solidFill>
                  </a:tcPr>
                </a:tc>
                <a:tc>
                  <a:txBody>
                    <a:bodyPr/>
                    <a:lstStyle/>
                    <a:p>
                      <a:pPr algn="ctr" fontAlgn="ctr"/>
                      <a:r>
                        <a:rPr lang="pt-BR" sz="1300" b="1" i="0" u="none" strike="noStrike" dirty="0">
                          <a:solidFill>
                            <a:srgbClr val="000000"/>
                          </a:solidFill>
                          <a:effectLst/>
                          <a:latin typeface="Arial CE" panose="020B0604020202020204" pitchFamily="34" charset="0"/>
                        </a:rPr>
                        <a:t>o více než 50 %</a:t>
                      </a:r>
                    </a:p>
                  </a:txBody>
                  <a:tcPr marL="9525" marR="9525" marT="9525" marB="0" anchor="ctr">
                    <a:lnL w="12700" cap="flat" cmpd="sng" algn="ctr">
                      <a:solidFill>
                        <a:schemeClr val="bg1"/>
                      </a:solidFill>
                      <a:prstDash val="solid"/>
                      <a:round/>
                      <a:headEnd type="none" w="med" len="med"/>
                      <a:tailEnd type="none" w="med" len="med"/>
                    </a:lnL>
                    <a:solidFill>
                      <a:schemeClr val="accent4">
                        <a:lumMod val="75000"/>
                        <a:alpha val="10000"/>
                      </a:schemeClr>
                    </a:solidFill>
                  </a:tcPr>
                </a:tc>
                <a:extLst>
                  <a:ext uri="{0D108BD9-81ED-4DB2-BD59-A6C34878D82A}">
                    <a16:rowId xmlns:a16="http://schemas.microsoft.com/office/drawing/2014/main" val="521006438"/>
                  </a:ext>
                </a:extLst>
              </a:tr>
              <a:tr h="377398">
                <a:tc>
                  <a:txBody>
                    <a:bodyPr/>
                    <a:lstStyle/>
                    <a:p>
                      <a:pPr algn="ctr" fontAlgn="b"/>
                      <a:r>
                        <a:rPr lang="cs-CZ" sz="1300" b="1" i="0" u="none" strike="noStrike" dirty="0">
                          <a:solidFill>
                            <a:srgbClr val="000000"/>
                          </a:solidFill>
                          <a:effectLst/>
                          <a:latin typeface="+mj-lt"/>
                        </a:rPr>
                        <a:t>1 %</a:t>
                      </a:r>
                    </a:p>
                  </a:txBody>
                  <a:tcPr marL="9525" marR="9525" marT="9525" marB="0" anchor="ctr">
                    <a:lnR w="12700" cap="flat" cmpd="sng" algn="ctr">
                      <a:solidFill>
                        <a:schemeClr val="bg1"/>
                      </a:solidFill>
                      <a:prstDash val="solid"/>
                      <a:round/>
                      <a:headEnd type="none" w="med" len="med"/>
                      <a:tailEnd type="none" w="med" len="med"/>
                    </a:lnR>
                    <a:solidFill>
                      <a:schemeClr val="accent3">
                        <a:lumMod val="60000"/>
                        <a:lumOff val="40000"/>
                        <a:alpha val="13000"/>
                      </a:schemeClr>
                    </a:solidFill>
                  </a:tcPr>
                </a:tc>
                <a:tc>
                  <a:txBody>
                    <a:bodyPr/>
                    <a:lstStyle/>
                    <a:p>
                      <a:pPr algn="ctr" fontAlgn="b"/>
                      <a:r>
                        <a:rPr lang="cs-CZ" sz="1300" b="1" i="0" u="none" strike="noStrike">
                          <a:solidFill>
                            <a:srgbClr val="000000"/>
                          </a:solidFill>
                          <a:effectLst/>
                          <a:latin typeface="+mj-lt"/>
                        </a:rPr>
                        <a:t>1 %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3">
                        <a:lumMod val="60000"/>
                        <a:lumOff val="40000"/>
                        <a:alpha val="13000"/>
                      </a:schemeClr>
                    </a:solidFill>
                  </a:tcPr>
                </a:tc>
                <a:tc>
                  <a:txBody>
                    <a:bodyPr/>
                    <a:lstStyle/>
                    <a:p>
                      <a:pPr algn="ctr" fontAlgn="b"/>
                      <a:r>
                        <a:rPr lang="cs-CZ" sz="1300" b="1" i="0" u="none" strike="noStrike">
                          <a:solidFill>
                            <a:srgbClr val="000000"/>
                          </a:solidFill>
                          <a:effectLst/>
                          <a:latin typeface="+mj-lt"/>
                        </a:rPr>
                        <a:t>1 %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3">
                        <a:lumMod val="60000"/>
                        <a:lumOff val="40000"/>
                        <a:alpha val="13000"/>
                      </a:schemeClr>
                    </a:solidFill>
                  </a:tcPr>
                </a:tc>
                <a:tc>
                  <a:txBody>
                    <a:bodyPr/>
                    <a:lstStyle/>
                    <a:p>
                      <a:pPr algn="ctr" fontAlgn="b"/>
                      <a:r>
                        <a:rPr lang="cs-CZ" sz="1300" b="1" i="0" u="none" strike="noStrike">
                          <a:solidFill>
                            <a:srgbClr val="000000"/>
                          </a:solidFill>
                          <a:effectLst/>
                          <a:latin typeface="+mj-lt"/>
                        </a:rPr>
                        <a:t>3 %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3">
                        <a:lumMod val="60000"/>
                        <a:lumOff val="40000"/>
                        <a:alpha val="13000"/>
                      </a:schemeClr>
                    </a:solidFill>
                  </a:tcPr>
                </a:tc>
                <a:tc>
                  <a:txBody>
                    <a:bodyPr/>
                    <a:lstStyle/>
                    <a:p>
                      <a:pPr algn="ctr" fontAlgn="b"/>
                      <a:r>
                        <a:rPr lang="cs-CZ" sz="1300" b="1" i="0" u="none" strike="noStrike" dirty="0">
                          <a:solidFill>
                            <a:srgbClr val="000000"/>
                          </a:solidFill>
                          <a:effectLst/>
                          <a:latin typeface="+mj-lt"/>
                        </a:rPr>
                        <a:t>4 %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3">
                        <a:lumMod val="60000"/>
                        <a:lumOff val="40000"/>
                        <a:alpha val="13000"/>
                      </a:schemeClr>
                    </a:solidFill>
                  </a:tcPr>
                </a:tc>
                <a:tc>
                  <a:txBody>
                    <a:bodyPr/>
                    <a:lstStyle/>
                    <a:p>
                      <a:pPr algn="ctr" fontAlgn="b"/>
                      <a:r>
                        <a:rPr lang="cs-CZ" sz="1300" b="1" i="0" u="none" strike="noStrike" dirty="0">
                          <a:solidFill>
                            <a:srgbClr val="000000"/>
                          </a:solidFill>
                          <a:effectLst/>
                          <a:latin typeface="+mj-lt"/>
                        </a:rPr>
                        <a:t>4 %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3">
                        <a:lumMod val="60000"/>
                        <a:lumOff val="40000"/>
                        <a:alpha val="13000"/>
                      </a:schemeClr>
                    </a:solidFill>
                  </a:tcPr>
                </a:tc>
                <a:tc>
                  <a:txBody>
                    <a:bodyPr/>
                    <a:lstStyle/>
                    <a:p>
                      <a:pPr algn="ctr" fontAlgn="b"/>
                      <a:r>
                        <a:rPr lang="cs-CZ" sz="1300" b="1" i="0" u="none" strike="noStrike" dirty="0">
                          <a:solidFill>
                            <a:schemeClr val="tx1"/>
                          </a:solidFill>
                          <a:effectLst/>
                          <a:latin typeface="+mj-lt"/>
                        </a:rPr>
                        <a:t>16 %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6">
                        <a:lumMod val="40000"/>
                        <a:lumOff val="60000"/>
                      </a:schemeClr>
                    </a:solidFill>
                  </a:tcPr>
                </a:tc>
                <a:tc>
                  <a:txBody>
                    <a:bodyPr/>
                    <a:lstStyle/>
                    <a:p>
                      <a:pPr algn="ctr" fontAlgn="b"/>
                      <a:r>
                        <a:rPr lang="cs-CZ" sz="1300" b="1" i="0" u="none" strike="noStrike" dirty="0">
                          <a:solidFill>
                            <a:schemeClr val="bg1"/>
                          </a:solidFill>
                          <a:effectLst/>
                          <a:latin typeface="+mj-lt"/>
                        </a:rPr>
                        <a:t>20 %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4">
                        <a:lumMod val="75000"/>
                      </a:schemeClr>
                    </a:solidFill>
                  </a:tcPr>
                </a:tc>
                <a:tc>
                  <a:txBody>
                    <a:bodyPr/>
                    <a:lstStyle/>
                    <a:p>
                      <a:pPr algn="ctr" fontAlgn="b"/>
                      <a:r>
                        <a:rPr lang="cs-CZ" sz="1300" b="1" i="0" u="none" strike="noStrike" dirty="0">
                          <a:solidFill>
                            <a:schemeClr val="bg1"/>
                          </a:solidFill>
                          <a:effectLst/>
                          <a:latin typeface="+mj-lt"/>
                        </a:rPr>
                        <a:t>17 %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4">
                        <a:lumMod val="75000"/>
                      </a:schemeClr>
                    </a:solidFill>
                  </a:tcPr>
                </a:tc>
                <a:tc>
                  <a:txBody>
                    <a:bodyPr/>
                    <a:lstStyle/>
                    <a:p>
                      <a:pPr algn="ctr" fontAlgn="b"/>
                      <a:r>
                        <a:rPr lang="cs-CZ" sz="1300" b="1" i="0" u="none" strike="noStrike" dirty="0">
                          <a:solidFill>
                            <a:srgbClr val="000000"/>
                          </a:solidFill>
                          <a:effectLst/>
                          <a:latin typeface="+mj-lt"/>
                        </a:rPr>
                        <a:t>9 %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4">
                        <a:lumMod val="75000"/>
                        <a:alpha val="10000"/>
                      </a:schemeClr>
                    </a:solidFill>
                  </a:tcPr>
                </a:tc>
                <a:tc>
                  <a:txBody>
                    <a:bodyPr/>
                    <a:lstStyle/>
                    <a:p>
                      <a:pPr algn="ctr" fontAlgn="b"/>
                      <a:r>
                        <a:rPr lang="cs-CZ" sz="1300" b="1" i="0" u="none" strike="noStrike" dirty="0">
                          <a:solidFill>
                            <a:srgbClr val="000000"/>
                          </a:solidFill>
                          <a:effectLst/>
                          <a:latin typeface="+mj-lt"/>
                        </a:rPr>
                        <a:t>3 %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4">
                        <a:lumMod val="75000"/>
                        <a:alpha val="10000"/>
                      </a:schemeClr>
                    </a:solidFill>
                  </a:tcPr>
                </a:tc>
                <a:tc>
                  <a:txBody>
                    <a:bodyPr/>
                    <a:lstStyle/>
                    <a:p>
                      <a:pPr algn="ctr" fontAlgn="b"/>
                      <a:r>
                        <a:rPr lang="cs-CZ" sz="1300" b="1" i="0" u="none" strike="noStrike" dirty="0">
                          <a:solidFill>
                            <a:srgbClr val="000000"/>
                          </a:solidFill>
                          <a:effectLst/>
                          <a:latin typeface="+mj-lt"/>
                        </a:rPr>
                        <a:t>3 %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4">
                        <a:lumMod val="75000"/>
                        <a:alpha val="10000"/>
                      </a:schemeClr>
                    </a:solidFill>
                  </a:tcPr>
                </a:tc>
                <a:tc>
                  <a:txBody>
                    <a:bodyPr/>
                    <a:lstStyle/>
                    <a:p>
                      <a:pPr algn="ctr" fontAlgn="b"/>
                      <a:r>
                        <a:rPr lang="cs-CZ" sz="1300" b="1" i="0" u="none" strike="noStrike" dirty="0">
                          <a:solidFill>
                            <a:srgbClr val="000000"/>
                          </a:solidFill>
                          <a:effectLst/>
                          <a:latin typeface="+mj-lt"/>
                        </a:rPr>
                        <a:t>4 %</a:t>
                      </a:r>
                    </a:p>
                  </a:txBody>
                  <a:tcPr marL="9525" marR="9525" marT="9525" marB="0" anchor="ctr">
                    <a:lnL w="12700" cap="flat" cmpd="sng" algn="ctr">
                      <a:solidFill>
                        <a:schemeClr val="bg1"/>
                      </a:solidFill>
                      <a:prstDash val="solid"/>
                      <a:round/>
                      <a:headEnd type="none" w="med" len="med"/>
                      <a:tailEnd type="none" w="med" len="med"/>
                    </a:lnL>
                    <a:solidFill>
                      <a:schemeClr val="accent4">
                        <a:lumMod val="75000"/>
                        <a:alpha val="10000"/>
                      </a:schemeClr>
                    </a:solidFill>
                  </a:tcPr>
                </a:tc>
                <a:extLst>
                  <a:ext uri="{0D108BD9-81ED-4DB2-BD59-A6C34878D82A}">
                    <a16:rowId xmlns:a16="http://schemas.microsoft.com/office/drawing/2014/main" val="3603150910"/>
                  </a:ext>
                </a:extLst>
              </a:tr>
            </a:tbl>
          </a:graphicData>
        </a:graphic>
      </p:graphicFrame>
      <p:sp>
        <p:nvSpPr>
          <p:cNvPr id="24" name="Obdélník 23">
            <a:extLst>
              <a:ext uri="{FF2B5EF4-FFF2-40B4-BE49-F238E27FC236}">
                <a16:creationId xmlns:a16="http://schemas.microsoft.com/office/drawing/2014/main" id="{1C21A695-747B-41FE-3345-2A2AF7E91AE7}"/>
              </a:ext>
            </a:extLst>
          </p:cNvPr>
          <p:cNvSpPr/>
          <p:nvPr/>
        </p:nvSpPr>
        <p:spPr>
          <a:xfrm>
            <a:off x="3937666" y="3677588"/>
            <a:ext cx="4354578" cy="40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IDEÁLNÍ VZRŮST PŘÍJMU NA POKRYTÍ INFLACE</a:t>
            </a:r>
          </a:p>
        </p:txBody>
      </p:sp>
      <p:sp>
        <p:nvSpPr>
          <p:cNvPr id="25" name="Obdélník 24">
            <a:extLst>
              <a:ext uri="{FF2B5EF4-FFF2-40B4-BE49-F238E27FC236}">
                <a16:creationId xmlns:a16="http://schemas.microsoft.com/office/drawing/2014/main" id="{B07924EC-8C9F-C038-F865-A5F1BF83764B}"/>
              </a:ext>
            </a:extLst>
          </p:cNvPr>
          <p:cNvSpPr/>
          <p:nvPr/>
        </p:nvSpPr>
        <p:spPr>
          <a:xfrm>
            <a:off x="7752184" y="1821743"/>
            <a:ext cx="3346463" cy="40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Zvýšil se …</a:t>
            </a:r>
          </a:p>
        </p:txBody>
      </p:sp>
      <p:graphicFrame>
        <p:nvGraphicFramePr>
          <p:cNvPr id="26" name="Tabulka 26">
            <a:extLst>
              <a:ext uri="{FF2B5EF4-FFF2-40B4-BE49-F238E27FC236}">
                <a16:creationId xmlns:a16="http://schemas.microsoft.com/office/drawing/2014/main" id="{9A3F1702-F6B3-8E9C-F353-D0BA865F8B3C}"/>
              </a:ext>
            </a:extLst>
          </p:cNvPr>
          <p:cNvGraphicFramePr>
            <a:graphicFrameLocks noGrp="1"/>
          </p:cNvGraphicFramePr>
          <p:nvPr>
            <p:extLst>
              <p:ext uri="{D42A27DB-BD31-4B8C-83A1-F6EECF244321}">
                <p14:modId xmlns:p14="http://schemas.microsoft.com/office/powerpoint/2010/main" val="2956501815"/>
              </p:ext>
            </p:extLst>
          </p:nvPr>
        </p:nvGraphicFramePr>
        <p:xfrm>
          <a:off x="1821604" y="4311799"/>
          <a:ext cx="8548792" cy="776605"/>
        </p:xfrm>
        <a:graphic>
          <a:graphicData uri="http://schemas.openxmlformats.org/drawingml/2006/table">
            <a:tbl>
              <a:tblPr firstRow="1" bandRow="1">
                <a:tableStyleId>{5C22544A-7EE6-4342-B048-85BDC9FD1C3A}</a:tableStyleId>
              </a:tblPr>
              <a:tblGrid>
                <a:gridCol w="1221256">
                  <a:extLst>
                    <a:ext uri="{9D8B030D-6E8A-4147-A177-3AD203B41FA5}">
                      <a16:colId xmlns:a16="http://schemas.microsoft.com/office/drawing/2014/main" val="963520035"/>
                    </a:ext>
                  </a:extLst>
                </a:gridCol>
                <a:gridCol w="1221256">
                  <a:extLst>
                    <a:ext uri="{9D8B030D-6E8A-4147-A177-3AD203B41FA5}">
                      <a16:colId xmlns:a16="http://schemas.microsoft.com/office/drawing/2014/main" val="805164651"/>
                    </a:ext>
                  </a:extLst>
                </a:gridCol>
                <a:gridCol w="1221256">
                  <a:extLst>
                    <a:ext uri="{9D8B030D-6E8A-4147-A177-3AD203B41FA5}">
                      <a16:colId xmlns:a16="http://schemas.microsoft.com/office/drawing/2014/main" val="1971514140"/>
                    </a:ext>
                  </a:extLst>
                </a:gridCol>
                <a:gridCol w="1221256">
                  <a:extLst>
                    <a:ext uri="{9D8B030D-6E8A-4147-A177-3AD203B41FA5}">
                      <a16:colId xmlns:a16="http://schemas.microsoft.com/office/drawing/2014/main" val="3688660052"/>
                    </a:ext>
                  </a:extLst>
                </a:gridCol>
                <a:gridCol w="1221256">
                  <a:extLst>
                    <a:ext uri="{9D8B030D-6E8A-4147-A177-3AD203B41FA5}">
                      <a16:colId xmlns:a16="http://schemas.microsoft.com/office/drawing/2014/main" val="1385222510"/>
                    </a:ext>
                  </a:extLst>
                </a:gridCol>
                <a:gridCol w="1221256">
                  <a:extLst>
                    <a:ext uri="{9D8B030D-6E8A-4147-A177-3AD203B41FA5}">
                      <a16:colId xmlns:a16="http://schemas.microsoft.com/office/drawing/2014/main" val="698627670"/>
                    </a:ext>
                  </a:extLst>
                </a:gridCol>
                <a:gridCol w="1221256">
                  <a:extLst>
                    <a:ext uri="{9D8B030D-6E8A-4147-A177-3AD203B41FA5}">
                      <a16:colId xmlns:a16="http://schemas.microsoft.com/office/drawing/2014/main" val="4276903165"/>
                    </a:ext>
                  </a:extLst>
                </a:gridCol>
              </a:tblGrid>
              <a:tr h="370840">
                <a:tc>
                  <a:txBody>
                    <a:bodyPr/>
                    <a:lstStyle/>
                    <a:p>
                      <a:pPr algn="ctr" fontAlgn="ctr"/>
                      <a:r>
                        <a:rPr lang="cs-CZ" sz="1300" b="1" i="0" u="none" strike="noStrike" dirty="0">
                          <a:solidFill>
                            <a:srgbClr val="000000"/>
                          </a:solidFill>
                          <a:effectLst/>
                          <a:latin typeface="Arial CE" panose="020B0604020202020204" pitchFamily="34" charset="0"/>
                        </a:rPr>
                        <a:t>Nemusel by vzrůst vůbec</a:t>
                      </a:r>
                    </a:p>
                  </a:txBody>
                  <a:tcPr marL="9525" marR="9525" marT="9525" marB="0" anchor="ctr">
                    <a:solidFill>
                      <a:schemeClr val="accent6">
                        <a:lumMod val="40000"/>
                        <a:lumOff val="60000"/>
                      </a:schemeClr>
                    </a:solidFill>
                  </a:tcPr>
                </a:tc>
                <a:tc>
                  <a:txBody>
                    <a:bodyPr/>
                    <a:lstStyle/>
                    <a:p>
                      <a:pPr algn="ctr" fontAlgn="ctr"/>
                      <a:r>
                        <a:rPr lang="cs-CZ" sz="1300" b="1" i="0" u="none" strike="noStrike" dirty="0">
                          <a:solidFill>
                            <a:srgbClr val="000000"/>
                          </a:solidFill>
                          <a:effectLst/>
                          <a:latin typeface="Arial CE" panose="020B0604020202020204" pitchFamily="34" charset="0"/>
                        </a:rPr>
                        <a:t>O 5 %</a:t>
                      </a:r>
                    </a:p>
                  </a:txBody>
                  <a:tcPr marL="9525" marR="9525" marT="9525" marB="0" anchor="ctr">
                    <a:solidFill>
                      <a:schemeClr val="accent3">
                        <a:lumMod val="60000"/>
                        <a:lumOff val="40000"/>
                        <a:alpha val="13000"/>
                      </a:schemeClr>
                    </a:solidFill>
                  </a:tcPr>
                </a:tc>
                <a:tc>
                  <a:txBody>
                    <a:bodyPr/>
                    <a:lstStyle/>
                    <a:p>
                      <a:pPr algn="ctr" fontAlgn="ctr"/>
                      <a:r>
                        <a:rPr lang="cs-CZ" sz="1300" b="1" i="0" u="none" strike="noStrike" dirty="0">
                          <a:solidFill>
                            <a:srgbClr val="000000"/>
                          </a:solidFill>
                          <a:effectLst/>
                          <a:latin typeface="Arial CE" panose="020B0604020202020204" pitchFamily="34" charset="0"/>
                        </a:rPr>
                        <a:t>O 10 %</a:t>
                      </a:r>
                    </a:p>
                  </a:txBody>
                  <a:tcPr marL="9525" marR="9525" marT="9525" marB="0" anchor="ctr">
                    <a:solidFill>
                      <a:schemeClr val="accent3">
                        <a:lumMod val="60000"/>
                        <a:lumOff val="40000"/>
                        <a:alpha val="13000"/>
                      </a:schemeClr>
                    </a:solidFill>
                  </a:tcPr>
                </a:tc>
                <a:tc>
                  <a:txBody>
                    <a:bodyPr/>
                    <a:lstStyle/>
                    <a:p>
                      <a:pPr algn="ctr" fontAlgn="ctr"/>
                      <a:r>
                        <a:rPr lang="cs-CZ" sz="1300" b="1" i="0" u="none" strike="noStrike" dirty="0">
                          <a:solidFill>
                            <a:schemeClr val="bg1"/>
                          </a:solidFill>
                          <a:effectLst/>
                          <a:latin typeface="Arial CE" panose="020B0604020202020204" pitchFamily="34" charset="0"/>
                        </a:rPr>
                        <a:t>O 20 %</a:t>
                      </a:r>
                    </a:p>
                  </a:txBody>
                  <a:tcPr marL="9525" marR="9525" marT="9525" marB="0" anchor="ctr">
                    <a:solidFill>
                      <a:schemeClr val="accent4">
                        <a:lumMod val="75000"/>
                      </a:schemeClr>
                    </a:solidFill>
                  </a:tcPr>
                </a:tc>
                <a:tc>
                  <a:txBody>
                    <a:bodyPr/>
                    <a:lstStyle/>
                    <a:p>
                      <a:pPr algn="ctr" fontAlgn="ctr"/>
                      <a:r>
                        <a:rPr lang="cs-CZ" sz="1300" b="1" i="0" u="none" strike="noStrike" dirty="0">
                          <a:solidFill>
                            <a:srgbClr val="000000"/>
                          </a:solidFill>
                          <a:effectLst/>
                          <a:latin typeface="Arial CE" panose="020B0604020202020204" pitchFamily="34" charset="0"/>
                        </a:rPr>
                        <a:t>O 30 %</a:t>
                      </a:r>
                    </a:p>
                  </a:txBody>
                  <a:tcPr marL="9525" marR="9525" marT="9525" marB="0" anchor="ctr">
                    <a:solidFill>
                      <a:schemeClr val="accent3">
                        <a:lumMod val="60000"/>
                        <a:lumOff val="40000"/>
                        <a:alpha val="13000"/>
                      </a:schemeClr>
                    </a:solidFill>
                  </a:tcPr>
                </a:tc>
                <a:tc>
                  <a:txBody>
                    <a:bodyPr/>
                    <a:lstStyle/>
                    <a:p>
                      <a:pPr algn="ctr" fontAlgn="ctr"/>
                      <a:r>
                        <a:rPr lang="cs-CZ" sz="1300" b="1" i="0" u="none" strike="noStrike" dirty="0">
                          <a:solidFill>
                            <a:srgbClr val="000000"/>
                          </a:solidFill>
                          <a:effectLst/>
                          <a:latin typeface="Arial CE" panose="020B0604020202020204" pitchFamily="34" charset="0"/>
                        </a:rPr>
                        <a:t>O 50 %</a:t>
                      </a:r>
                    </a:p>
                  </a:txBody>
                  <a:tcPr marL="9525" marR="9525" marT="9525" marB="0" anchor="ctr">
                    <a:solidFill>
                      <a:schemeClr val="accent3">
                        <a:lumMod val="60000"/>
                        <a:lumOff val="40000"/>
                        <a:alpha val="13000"/>
                      </a:schemeClr>
                    </a:solidFill>
                  </a:tcPr>
                </a:tc>
                <a:tc>
                  <a:txBody>
                    <a:bodyPr/>
                    <a:lstStyle/>
                    <a:p>
                      <a:pPr algn="ctr" fontAlgn="ctr"/>
                      <a:r>
                        <a:rPr lang="cs-CZ" sz="1300" b="1" i="0" u="none" strike="noStrike" dirty="0">
                          <a:solidFill>
                            <a:srgbClr val="000000"/>
                          </a:solidFill>
                          <a:effectLst/>
                          <a:latin typeface="Arial CE" panose="020B0604020202020204" pitchFamily="34" charset="0"/>
                        </a:rPr>
                        <a:t>O 40 %</a:t>
                      </a:r>
                    </a:p>
                  </a:txBody>
                  <a:tcPr marL="9525" marR="9525" marT="9525" marB="0" anchor="ctr">
                    <a:solidFill>
                      <a:schemeClr val="accent3">
                        <a:lumMod val="60000"/>
                        <a:lumOff val="40000"/>
                        <a:alpha val="13000"/>
                      </a:schemeClr>
                    </a:solidFill>
                  </a:tcPr>
                </a:tc>
                <a:extLst>
                  <a:ext uri="{0D108BD9-81ED-4DB2-BD59-A6C34878D82A}">
                    <a16:rowId xmlns:a16="http://schemas.microsoft.com/office/drawing/2014/main" val="1856043332"/>
                  </a:ext>
                </a:extLst>
              </a:tr>
              <a:tr h="370840">
                <a:tc>
                  <a:txBody>
                    <a:bodyPr/>
                    <a:lstStyle/>
                    <a:p>
                      <a:pPr algn="ctr" fontAlgn="b"/>
                      <a:r>
                        <a:rPr lang="cs-CZ" sz="1300" b="1" i="0" u="none" strike="noStrike" dirty="0">
                          <a:solidFill>
                            <a:srgbClr val="000000"/>
                          </a:solidFill>
                          <a:effectLst/>
                          <a:latin typeface="+mj-lt"/>
                        </a:rPr>
                        <a:t>7 %</a:t>
                      </a:r>
                    </a:p>
                  </a:txBody>
                  <a:tcPr marL="9525" marR="9525" marT="9525" marB="0" anchor="ctr">
                    <a:solidFill>
                      <a:schemeClr val="accent6">
                        <a:lumMod val="40000"/>
                        <a:lumOff val="60000"/>
                      </a:schemeClr>
                    </a:solidFill>
                  </a:tcPr>
                </a:tc>
                <a:tc>
                  <a:txBody>
                    <a:bodyPr/>
                    <a:lstStyle/>
                    <a:p>
                      <a:pPr algn="ctr" fontAlgn="b"/>
                      <a:r>
                        <a:rPr lang="cs-CZ" sz="1300" b="1" i="0" u="none" strike="noStrike" dirty="0">
                          <a:solidFill>
                            <a:srgbClr val="000000"/>
                          </a:solidFill>
                          <a:effectLst/>
                          <a:latin typeface="+mj-lt"/>
                        </a:rPr>
                        <a:t>4 %</a:t>
                      </a:r>
                    </a:p>
                  </a:txBody>
                  <a:tcPr marL="9525" marR="9525" marT="9525" marB="0" anchor="ctr">
                    <a:solidFill>
                      <a:schemeClr val="accent3">
                        <a:lumMod val="60000"/>
                        <a:lumOff val="40000"/>
                        <a:alpha val="13000"/>
                      </a:schemeClr>
                    </a:solidFill>
                  </a:tcPr>
                </a:tc>
                <a:tc>
                  <a:txBody>
                    <a:bodyPr/>
                    <a:lstStyle/>
                    <a:p>
                      <a:pPr algn="ctr" fontAlgn="b"/>
                      <a:r>
                        <a:rPr lang="cs-CZ" sz="1300" b="1" i="0" u="none" strike="noStrike" dirty="0">
                          <a:solidFill>
                            <a:srgbClr val="000000"/>
                          </a:solidFill>
                          <a:effectLst/>
                          <a:latin typeface="+mj-lt"/>
                        </a:rPr>
                        <a:t>17 %</a:t>
                      </a:r>
                    </a:p>
                  </a:txBody>
                  <a:tcPr marL="9525" marR="9525" marT="9525" marB="0" anchor="ctr">
                    <a:solidFill>
                      <a:schemeClr val="accent3">
                        <a:lumMod val="60000"/>
                        <a:lumOff val="40000"/>
                        <a:alpha val="13000"/>
                      </a:schemeClr>
                    </a:solidFill>
                  </a:tcPr>
                </a:tc>
                <a:tc>
                  <a:txBody>
                    <a:bodyPr/>
                    <a:lstStyle/>
                    <a:p>
                      <a:pPr algn="ctr" fontAlgn="b"/>
                      <a:r>
                        <a:rPr lang="cs-CZ" sz="1300" b="1" i="0" u="none" strike="noStrike" dirty="0">
                          <a:solidFill>
                            <a:schemeClr val="bg1"/>
                          </a:solidFill>
                          <a:effectLst/>
                          <a:latin typeface="+mj-lt"/>
                        </a:rPr>
                        <a:t>29 %</a:t>
                      </a:r>
                    </a:p>
                  </a:txBody>
                  <a:tcPr marL="9525" marR="9525" marT="9525" marB="0" anchor="ctr">
                    <a:solidFill>
                      <a:schemeClr val="accent4">
                        <a:lumMod val="75000"/>
                      </a:schemeClr>
                    </a:solidFill>
                  </a:tcPr>
                </a:tc>
                <a:tc>
                  <a:txBody>
                    <a:bodyPr/>
                    <a:lstStyle/>
                    <a:p>
                      <a:pPr algn="ctr" fontAlgn="b"/>
                      <a:r>
                        <a:rPr lang="cs-CZ" sz="1300" b="1" i="0" u="none" strike="noStrike" dirty="0">
                          <a:solidFill>
                            <a:srgbClr val="000000"/>
                          </a:solidFill>
                          <a:effectLst/>
                          <a:latin typeface="+mj-lt"/>
                        </a:rPr>
                        <a:t>18 %</a:t>
                      </a:r>
                    </a:p>
                  </a:txBody>
                  <a:tcPr marL="9525" marR="9525" marT="9525" marB="0" anchor="ctr">
                    <a:solidFill>
                      <a:schemeClr val="accent3">
                        <a:lumMod val="60000"/>
                        <a:lumOff val="40000"/>
                        <a:alpha val="13000"/>
                      </a:schemeClr>
                    </a:solidFill>
                  </a:tcPr>
                </a:tc>
                <a:tc>
                  <a:txBody>
                    <a:bodyPr/>
                    <a:lstStyle/>
                    <a:p>
                      <a:pPr algn="ctr" fontAlgn="b"/>
                      <a:r>
                        <a:rPr lang="cs-CZ" sz="1300" b="1" i="0" u="none" strike="noStrike" dirty="0">
                          <a:solidFill>
                            <a:srgbClr val="000000"/>
                          </a:solidFill>
                          <a:effectLst/>
                          <a:latin typeface="+mj-lt"/>
                        </a:rPr>
                        <a:t>7 %</a:t>
                      </a:r>
                    </a:p>
                  </a:txBody>
                  <a:tcPr marL="9525" marR="9525" marT="9525" marB="0" anchor="ctr">
                    <a:solidFill>
                      <a:schemeClr val="accent3">
                        <a:lumMod val="60000"/>
                        <a:lumOff val="40000"/>
                        <a:alpha val="13000"/>
                      </a:schemeClr>
                    </a:solidFill>
                  </a:tcPr>
                </a:tc>
                <a:tc>
                  <a:txBody>
                    <a:bodyPr/>
                    <a:lstStyle/>
                    <a:p>
                      <a:pPr algn="ctr" fontAlgn="b"/>
                      <a:r>
                        <a:rPr lang="cs-CZ" sz="1300" b="1" i="0" u="none" strike="noStrike" dirty="0">
                          <a:solidFill>
                            <a:srgbClr val="000000"/>
                          </a:solidFill>
                          <a:effectLst/>
                          <a:latin typeface="+mj-lt"/>
                        </a:rPr>
                        <a:t>7 %</a:t>
                      </a:r>
                    </a:p>
                  </a:txBody>
                  <a:tcPr marL="9525" marR="9525" marT="9525" marB="0" anchor="ctr">
                    <a:solidFill>
                      <a:schemeClr val="accent3">
                        <a:lumMod val="60000"/>
                        <a:lumOff val="40000"/>
                        <a:alpha val="13000"/>
                      </a:schemeClr>
                    </a:solidFill>
                  </a:tcPr>
                </a:tc>
                <a:extLst>
                  <a:ext uri="{0D108BD9-81ED-4DB2-BD59-A6C34878D82A}">
                    <a16:rowId xmlns:a16="http://schemas.microsoft.com/office/drawing/2014/main" val="3902870003"/>
                  </a:ext>
                </a:extLst>
              </a:tr>
            </a:tbl>
          </a:graphicData>
        </a:graphic>
      </p:graphicFrame>
      <p:sp>
        <p:nvSpPr>
          <p:cNvPr id="27" name="TextovéPole 26">
            <a:extLst>
              <a:ext uri="{FF2B5EF4-FFF2-40B4-BE49-F238E27FC236}">
                <a16:creationId xmlns:a16="http://schemas.microsoft.com/office/drawing/2014/main" id="{21D4A657-1B90-92D3-7EB7-5DD801C2DD14}"/>
              </a:ext>
            </a:extLst>
          </p:cNvPr>
          <p:cNvSpPr txBox="1"/>
          <p:nvPr/>
        </p:nvSpPr>
        <p:spPr>
          <a:xfrm>
            <a:off x="11112039" y="3441937"/>
            <a:ext cx="1079961"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cs-CZ" sz="1200" i="1" dirty="0">
                <a:solidFill>
                  <a:srgbClr val="FFFFFF">
                    <a:lumMod val="50000"/>
                  </a:srgbClr>
                </a:solidFill>
                <a:latin typeface="Arial" panose="020B0604020202020204" pitchFamily="34" charset="0"/>
                <a:cs typeface="Arial" pitchFamily="34" charset="0"/>
              </a:rPr>
              <a:t>Nevím 6 %</a:t>
            </a:r>
            <a:endParaRPr kumimoji="0" lang="cs-CZ" sz="12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p:txBody>
      </p:sp>
      <p:sp>
        <p:nvSpPr>
          <p:cNvPr id="28" name="TextovéPole 27">
            <a:extLst>
              <a:ext uri="{FF2B5EF4-FFF2-40B4-BE49-F238E27FC236}">
                <a16:creationId xmlns:a16="http://schemas.microsoft.com/office/drawing/2014/main" id="{D804827A-EBD8-C37A-A478-CFF590387096}"/>
              </a:ext>
            </a:extLst>
          </p:cNvPr>
          <p:cNvSpPr txBox="1"/>
          <p:nvPr/>
        </p:nvSpPr>
        <p:spPr>
          <a:xfrm>
            <a:off x="9425415" y="5138942"/>
            <a:ext cx="1079961"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cs-CZ" sz="1200" i="1" dirty="0">
                <a:solidFill>
                  <a:srgbClr val="FFFFFF">
                    <a:lumMod val="50000"/>
                  </a:srgbClr>
                </a:solidFill>
                <a:latin typeface="Arial" panose="020B0604020202020204" pitchFamily="34" charset="0"/>
                <a:cs typeface="Arial" pitchFamily="34" charset="0"/>
              </a:rPr>
              <a:t>Nevím 11 %</a:t>
            </a:r>
            <a:endParaRPr kumimoji="0" lang="cs-CZ" sz="12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p:txBody>
      </p:sp>
      <p:sp>
        <p:nvSpPr>
          <p:cNvPr id="35" name="Obdélník 34">
            <a:extLst>
              <a:ext uri="{FF2B5EF4-FFF2-40B4-BE49-F238E27FC236}">
                <a16:creationId xmlns:a16="http://schemas.microsoft.com/office/drawing/2014/main" id="{BBC0BB9F-A06A-DC47-BAA0-6D2BCF0F6D29}"/>
              </a:ext>
            </a:extLst>
          </p:cNvPr>
          <p:cNvSpPr/>
          <p:nvPr/>
        </p:nvSpPr>
        <p:spPr>
          <a:xfrm>
            <a:off x="2341217" y="3920487"/>
            <a:ext cx="3346463" cy="40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Zvýšení…</a:t>
            </a:r>
          </a:p>
        </p:txBody>
      </p:sp>
      <p:sp>
        <p:nvSpPr>
          <p:cNvPr id="36" name="Obdélník 35">
            <a:extLst>
              <a:ext uri="{FF2B5EF4-FFF2-40B4-BE49-F238E27FC236}">
                <a16:creationId xmlns:a16="http://schemas.microsoft.com/office/drawing/2014/main" id="{29925FDB-B539-4DB9-875A-A8F26111C349}"/>
              </a:ext>
            </a:extLst>
          </p:cNvPr>
          <p:cNvSpPr/>
          <p:nvPr/>
        </p:nvSpPr>
        <p:spPr>
          <a:xfrm>
            <a:off x="9986341" y="1840363"/>
            <a:ext cx="3346463" cy="40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800" b="1" dirty="0">
                <a:solidFill>
                  <a:schemeClr val="tx1"/>
                </a:solidFill>
              </a:rPr>
              <a:t>57 %</a:t>
            </a:r>
          </a:p>
        </p:txBody>
      </p:sp>
      <p:sp>
        <p:nvSpPr>
          <p:cNvPr id="37" name="Obdélník 36">
            <a:extLst>
              <a:ext uri="{FF2B5EF4-FFF2-40B4-BE49-F238E27FC236}">
                <a16:creationId xmlns:a16="http://schemas.microsoft.com/office/drawing/2014/main" id="{EF0FBDF9-D7A3-45B3-8235-86D37ABBA860}"/>
              </a:ext>
            </a:extLst>
          </p:cNvPr>
          <p:cNvSpPr/>
          <p:nvPr/>
        </p:nvSpPr>
        <p:spPr>
          <a:xfrm>
            <a:off x="-1201235" y="1800733"/>
            <a:ext cx="3346463" cy="40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800" b="1" dirty="0">
                <a:solidFill>
                  <a:schemeClr val="tx1"/>
                </a:solidFill>
              </a:rPr>
              <a:t>13 %</a:t>
            </a:r>
          </a:p>
        </p:txBody>
      </p:sp>
    </p:spTree>
    <p:extLst>
      <p:ext uri="{BB962C8B-B14F-4D97-AF65-F5344CB8AC3E}">
        <p14:creationId xmlns:p14="http://schemas.microsoft.com/office/powerpoint/2010/main" val="2994151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text 5">
            <a:extLst>
              <a:ext uri="{FF2B5EF4-FFF2-40B4-BE49-F238E27FC236}">
                <a16:creationId xmlns:a16="http://schemas.microsoft.com/office/drawing/2014/main" id="{E50842EE-9C61-D6E0-5D46-A169E853B2F4}"/>
              </a:ext>
            </a:extLst>
          </p:cNvPr>
          <p:cNvSpPr>
            <a:spLocks noGrp="1"/>
          </p:cNvSpPr>
          <p:nvPr>
            <p:ph type="body" sz="quarter" idx="10"/>
          </p:nvPr>
        </p:nvSpPr>
        <p:spPr/>
        <p:txBody>
          <a:bodyPr/>
          <a:lstStyle/>
          <a:p>
            <a:r>
              <a:rPr lang="cs-CZ" dirty="0"/>
              <a:t>Třetina lidí uvádí, že aktuálně je průměrná sazba na spořicích účtech od 5 do 6 %. Pětina lidí neví. Třetina si pak nedokázala vzpomenou, jaké sazby byly před 10 lety. </a:t>
            </a:r>
          </a:p>
        </p:txBody>
      </p:sp>
      <p:sp>
        <p:nvSpPr>
          <p:cNvPr id="5" name="Nadpis 4">
            <a:extLst>
              <a:ext uri="{FF2B5EF4-FFF2-40B4-BE49-F238E27FC236}">
                <a16:creationId xmlns:a16="http://schemas.microsoft.com/office/drawing/2014/main" id="{F560C2E3-2EAE-9DE3-D4B9-5A2884098488}"/>
              </a:ext>
            </a:extLst>
          </p:cNvPr>
          <p:cNvSpPr>
            <a:spLocks noGrp="1"/>
          </p:cNvSpPr>
          <p:nvPr>
            <p:ph type="title"/>
          </p:nvPr>
        </p:nvSpPr>
        <p:spPr/>
        <p:txBody>
          <a:bodyPr>
            <a:normAutofit fontScale="90000"/>
          </a:bodyPr>
          <a:lstStyle/>
          <a:p>
            <a:r>
              <a:rPr lang="cs-CZ" dirty="0"/>
              <a:t>PRŮMĚRNÁ ÚROKOVÁ SAZBA - ZNALOST</a:t>
            </a:r>
          </a:p>
        </p:txBody>
      </p:sp>
      <p:sp>
        <p:nvSpPr>
          <p:cNvPr id="11" name="Zástupný text 3">
            <a:extLst>
              <a:ext uri="{FF2B5EF4-FFF2-40B4-BE49-F238E27FC236}">
                <a16:creationId xmlns:a16="http://schemas.microsoft.com/office/drawing/2014/main" id="{C474288B-8C1F-D002-2C61-F105EA3675F8}"/>
              </a:ext>
            </a:extLst>
          </p:cNvPr>
          <p:cNvSpPr txBox="1">
            <a:spLocks/>
          </p:cNvSpPr>
          <p:nvPr/>
        </p:nvSpPr>
        <p:spPr>
          <a:xfrm>
            <a:off x="597600" y="5436000"/>
            <a:ext cx="10586475" cy="461665"/>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 n=</a:t>
            </a:r>
            <a:r>
              <a:rPr lang="cs-CZ" sz="1000" i="1" dirty="0">
                <a:solidFill>
                  <a:srgbClr val="FFFFFF">
                    <a:lumMod val="50000"/>
                  </a:srgbClr>
                </a:solidFill>
                <a:latin typeface="Arial" panose="020B0604020202020204" pitchFamily="34" charset="0"/>
                <a:cs typeface="Arial" pitchFamily="34" charset="0"/>
              </a:rPr>
              <a:t>1007</a:t>
            </a:r>
            <a:endPar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Q29. Dokážete určit, kolik je aktuální průměrná úroková sazba na spořicích účtech v případě úročení částky do 200 000 Kč? Q30. Dokážete určit, kolik byla průměrná úroková sazba v roce 2013 na spořicích účtech v případě úročení částky do 200 000 Kč?</a:t>
            </a:r>
          </a:p>
        </p:txBody>
      </p:sp>
      <p:graphicFrame>
        <p:nvGraphicFramePr>
          <p:cNvPr id="2" name="Graf 1">
            <a:extLst>
              <a:ext uri="{FF2B5EF4-FFF2-40B4-BE49-F238E27FC236}">
                <a16:creationId xmlns:a16="http://schemas.microsoft.com/office/drawing/2014/main" id="{D28869D6-47B7-0269-80E1-FC9D32193FCC}"/>
              </a:ext>
            </a:extLst>
          </p:cNvPr>
          <p:cNvGraphicFramePr/>
          <p:nvPr>
            <p:extLst>
              <p:ext uri="{D42A27DB-BD31-4B8C-83A1-F6EECF244321}">
                <p14:modId xmlns:p14="http://schemas.microsoft.com/office/powerpoint/2010/main" val="4250838255"/>
              </p:ext>
            </p:extLst>
          </p:nvPr>
        </p:nvGraphicFramePr>
        <p:xfrm>
          <a:off x="1199456" y="1511637"/>
          <a:ext cx="10586475" cy="41728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40870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6">
            <a:extLst>
              <a:ext uri="{FF2B5EF4-FFF2-40B4-BE49-F238E27FC236}">
                <a16:creationId xmlns:a16="http://schemas.microsoft.com/office/drawing/2014/main" id="{B578B878-7814-AFF1-26B2-C8F2D591340C}"/>
              </a:ext>
            </a:extLst>
          </p:cNvPr>
          <p:cNvGraphicFramePr>
            <a:graphicFrameLocks noGrp="1"/>
          </p:cNvGraphicFramePr>
          <p:nvPr/>
        </p:nvGraphicFramePr>
        <p:xfrm>
          <a:off x="2072104" y="1848042"/>
          <a:ext cx="3276364" cy="518160"/>
        </p:xfrm>
        <a:graphic>
          <a:graphicData uri="http://schemas.openxmlformats.org/drawingml/2006/table">
            <a:tbl>
              <a:tblPr firstRow="1" bandRow="1">
                <a:tableStyleId>{5C22544A-7EE6-4342-B048-85BDC9FD1C3A}</a:tableStyleId>
              </a:tblPr>
              <a:tblGrid>
                <a:gridCol w="2071305">
                  <a:extLst>
                    <a:ext uri="{9D8B030D-6E8A-4147-A177-3AD203B41FA5}">
                      <a16:colId xmlns:a16="http://schemas.microsoft.com/office/drawing/2014/main" val="2039047512"/>
                    </a:ext>
                  </a:extLst>
                </a:gridCol>
                <a:gridCol w="1205059">
                  <a:extLst>
                    <a:ext uri="{9D8B030D-6E8A-4147-A177-3AD203B41FA5}">
                      <a16:colId xmlns:a16="http://schemas.microsoft.com/office/drawing/2014/main" val="3402795871"/>
                    </a:ext>
                  </a:extLst>
                </a:gridCol>
              </a:tblGrid>
              <a:tr h="400679">
                <a:tc>
                  <a:txBody>
                    <a:bodyPr/>
                    <a:lstStyle/>
                    <a:p>
                      <a:pPr algn="ctr"/>
                      <a:r>
                        <a:rPr lang="cs-CZ" sz="1400" b="1" dirty="0">
                          <a:solidFill>
                            <a:schemeClr val="tx1"/>
                          </a:solidFill>
                        </a:rPr>
                        <a:t>80 %</a:t>
                      </a:r>
                    </a:p>
                  </a:txBody>
                  <a:tcPr>
                    <a:noFill/>
                  </a:tcPr>
                </a:tc>
                <a:tc>
                  <a:txBody>
                    <a:bodyPr/>
                    <a:lstStyle/>
                    <a:p>
                      <a:pPr algn="ctr"/>
                      <a:r>
                        <a:rPr lang="cs-CZ" sz="1400" b="1" dirty="0">
                          <a:solidFill>
                            <a:schemeClr val="tx1"/>
                          </a:solidFill>
                        </a:rPr>
                        <a:t> Nepokryje inflaci</a:t>
                      </a:r>
                    </a:p>
                  </a:txBody>
                  <a:tcPr>
                    <a:solidFill>
                      <a:schemeClr val="bg1"/>
                    </a:solidFill>
                  </a:tcPr>
                </a:tc>
                <a:extLst>
                  <a:ext uri="{0D108BD9-81ED-4DB2-BD59-A6C34878D82A}">
                    <a16:rowId xmlns:a16="http://schemas.microsoft.com/office/drawing/2014/main" val="1625026667"/>
                  </a:ext>
                </a:extLst>
              </a:tr>
            </a:tbl>
          </a:graphicData>
        </a:graphic>
      </p:graphicFrame>
      <p:sp>
        <p:nvSpPr>
          <p:cNvPr id="6" name="Zástupný text 5">
            <a:extLst>
              <a:ext uri="{FF2B5EF4-FFF2-40B4-BE49-F238E27FC236}">
                <a16:creationId xmlns:a16="http://schemas.microsoft.com/office/drawing/2014/main" id="{E50842EE-9C61-D6E0-5D46-A169E853B2F4}"/>
              </a:ext>
            </a:extLst>
          </p:cNvPr>
          <p:cNvSpPr>
            <a:spLocks noGrp="1"/>
          </p:cNvSpPr>
          <p:nvPr>
            <p:ph type="body" sz="quarter" idx="10"/>
          </p:nvPr>
        </p:nvSpPr>
        <p:spPr>
          <a:xfrm>
            <a:off x="241200" y="900000"/>
            <a:ext cx="11478360" cy="642385"/>
          </a:xfrm>
        </p:spPr>
        <p:txBody>
          <a:bodyPr/>
          <a:lstStyle/>
          <a:p>
            <a:r>
              <a:rPr lang="cs-CZ" dirty="0"/>
              <a:t>80 % lidí je toho názoru, že 5% zhodnocení na spořicích účtech aktuální inflaci nepokryje. Pětina lidí uvádí, že ideální spořicí účet, který by inflaci pokryl, je 10-11 %. </a:t>
            </a:r>
          </a:p>
        </p:txBody>
      </p:sp>
      <p:sp>
        <p:nvSpPr>
          <p:cNvPr id="5" name="Nadpis 4">
            <a:extLst>
              <a:ext uri="{FF2B5EF4-FFF2-40B4-BE49-F238E27FC236}">
                <a16:creationId xmlns:a16="http://schemas.microsoft.com/office/drawing/2014/main" id="{F560C2E3-2EAE-9DE3-D4B9-5A2884098488}"/>
              </a:ext>
            </a:extLst>
          </p:cNvPr>
          <p:cNvSpPr>
            <a:spLocks noGrp="1"/>
          </p:cNvSpPr>
          <p:nvPr>
            <p:ph type="title"/>
          </p:nvPr>
        </p:nvSpPr>
        <p:spPr/>
        <p:txBody>
          <a:bodyPr>
            <a:normAutofit fontScale="90000"/>
          </a:bodyPr>
          <a:lstStyle/>
          <a:p>
            <a:r>
              <a:rPr lang="cs-CZ" dirty="0"/>
              <a:t>POKRYTÍ INFLACE </a:t>
            </a:r>
          </a:p>
        </p:txBody>
      </p:sp>
      <p:sp>
        <p:nvSpPr>
          <p:cNvPr id="11" name="Zástupný text 3">
            <a:extLst>
              <a:ext uri="{FF2B5EF4-FFF2-40B4-BE49-F238E27FC236}">
                <a16:creationId xmlns:a16="http://schemas.microsoft.com/office/drawing/2014/main" id="{C474288B-8C1F-D002-2C61-F105EA3675F8}"/>
              </a:ext>
            </a:extLst>
          </p:cNvPr>
          <p:cNvSpPr txBox="1">
            <a:spLocks/>
          </p:cNvSpPr>
          <p:nvPr/>
        </p:nvSpPr>
        <p:spPr>
          <a:xfrm>
            <a:off x="597600" y="5436000"/>
            <a:ext cx="10586475" cy="461665"/>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 n=</a:t>
            </a:r>
            <a:r>
              <a:rPr lang="cs-CZ" sz="1000" i="1" dirty="0">
                <a:solidFill>
                  <a:srgbClr val="FFFFFF">
                    <a:lumMod val="50000"/>
                  </a:srgbClr>
                </a:solidFill>
                <a:latin typeface="Arial" panose="020B0604020202020204" pitchFamily="34" charset="0"/>
                <a:cs typeface="Arial" pitchFamily="34" charset="0"/>
              </a:rPr>
              <a:t>1007</a:t>
            </a:r>
            <a:endPar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Q31. Některé spořicí účty nabízejí 5% zhodnocení. Myslíte si, že takové zhodnocení úspor pokrývá aktuální inflaci? Q32. Uvedl/a jste, že 5% zhodnocení nepokryje dostatečně aktuální inflaci. Jaké procentuální zhodnocení by podle Vás takovou inflaci dokázalo pokrýt?</a:t>
            </a:r>
          </a:p>
        </p:txBody>
      </p:sp>
      <p:graphicFrame>
        <p:nvGraphicFramePr>
          <p:cNvPr id="2" name="Graf 1">
            <a:extLst>
              <a:ext uri="{FF2B5EF4-FFF2-40B4-BE49-F238E27FC236}">
                <a16:creationId xmlns:a16="http://schemas.microsoft.com/office/drawing/2014/main" id="{D28869D6-47B7-0269-80E1-FC9D32193FCC}"/>
              </a:ext>
            </a:extLst>
          </p:cNvPr>
          <p:cNvGraphicFramePr/>
          <p:nvPr>
            <p:extLst>
              <p:ext uri="{D42A27DB-BD31-4B8C-83A1-F6EECF244321}">
                <p14:modId xmlns:p14="http://schemas.microsoft.com/office/powerpoint/2010/main" val="1659626200"/>
              </p:ext>
            </p:extLst>
          </p:nvPr>
        </p:nvGraphicFramePr>
        <p:xfrm>
          <a:off x="801352" y="2162433"/>
          <a:ext cx="10586475" cy="3577132"/>
        </p:xfrm>
        <a:graphic>
          <a:graphicData uri="http://schemas.openxmlformats.org/drawingml/2006/chart">
            <c:chart xmlns:c="http://schemas.openxmlformats.org/drawingml/2006/chart" xmlns:r="http://schemas.openxmlformats.org/officeDocument/2006/relationships" r:id="rId2"/>
          </a:graphicData>
        </a:graphic>
      </p:graphicFrame>
      <p:sp>
        <p:nvSpPr>
          <p:cNvPr id="3" name="Obdélník 2">
            <a:extLst>
              <a:ext uri="{FF2B5EF4-FFF2-40B4-BE49-F238E27FC236}">
                <a16:creationId xmlns:a16="http://schemas.microsoft.com/office/drawing/2014/main" id="{2B5C082D-F532-D20D-3340-3C65672794A2}"/>
              </a:ext>
            </a:extLst>
          </p:cNvPr>
          <p:cNvSpPr/>
          <p:nvPr/>
        </p:nvSpPr>
        <p:spPr>
          <a:xfrm>
            <a:off x="1235460" y="1505632"/>
            <a:ext cx="3780420" cy="373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POKRYTÍ INFLACE 5% ZHODNOCENÍM</a:t>
            </a:r>
          </a:p>
        </p:txBody>
      </p:sp>
      <p:sp>
        <p:nvSpPr>
          <p:cNvPr id="7" name="Obdélník 6">
            <a:extLst>
              <a:ext uri="{FF2B5EF4-FFF2-40B4-BE49-F238E27FC236}">
                <a16:creationId xmlns:a16="http://schemas.microsoft.com/office/drawing/2014/main" id="{1F53E274-14A4-978E-3F65-28F97247BCF0}"/>
              </a:ext>
            </a:extLst>
          </p:cNvPr>
          <p:cNvSpPr/>
          <p:nvPr/>
        </p:nvSpPr>
        <p:spPr>
          <a:xfrm>
            <a:off x="7176122" y="1575899"/>
            <a:ext cx="3780420" cy="373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ZHODNOCENÍ, KTERÉ BY INFLACI POKRYLO</a:t>
            </a:r>
          </a:p>
        </p:txBody>
      </p:sp>
      <p:graphicFrame>
        <p:nvGraphicFramePr>
          <p:cNvPr id="9" name="Graf 8">
            <a:extLst>
              <a:ext uri="{FF2B5EF4-FFF2-40B4-BE49-F238E27FC236}">
                <a16:creationId xmlns:a16="http://schemas.microsoft.com/office/drawing/2014/main" id="{91A9C654-BD9C-4C44-1D9D-EEC38C65AF51}"/>
              </a:ext>
            </a:extLst>
          </p:cNvPr>
          <p:cNvGraphicFramePr/>
          <p:nvPr>
            <p:extLst>
              <p:ext uri="{D42A27DB-BD31-4B8C-83A1-F6EECF244321}">
                <p14:modId xmlns:p14="http://schemas.microsoft.com/office/powerpoint/2010/main" val="3211161047"/>
              </p:ext>
            </p:extLst>
          </p:nvPr>
        </p:nvGraphicFramePr>
        <p:xfrm>
          <a:off x="6636060" y="2151384"/>
          <a:ext cx="5235273" cy="2850877"/>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ovéPole 9">
            <a:extLst>
              <a:ext uri="{FF2B5EF4-FFF2-40B4-BE49-F238E27FC236}">
                <a16:creationId xmlns:a16="http://schemas.microsoft.com/office/drawing/2014/main" id="{BD87F8A0-1F72-9DF0-E8A6-E39FC72BDEEE}"/>
              </a:ext>
            </a:extLst>
          </p:cNvPr>
          <p:cNvSpPr txBox="1"/>
          <p:nvPr/>
        </p:nvSpPr>
        <p:spPr>
          <a:xfrm>
            <a:off x="9910177" y="5002261"/>
            <a:ext cx="2268251"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cs-CZ" sz="1200" i="1" dirty="0">
                <a:solidFill>
                  <a:srgbClr val="FFFFFF">
                    <a:lumMod val="50000"/>
                  </a:srgbClr>
                </a:solidFill>
                <a:latin typeface="Arial" panose="020B0604020202020204" pitchFamily="34" charset="0"/>
                <a:cs typeface="Arial" pitchFamily="34" charset="0"/>
              </a:rPr>
              <a:t>n=805 (ti, co uvedli, že 5% zhodnocení inflaci nepokryje)</a:t>
            </a:r>
            <a:endParaRPr kumimoji="0" lang="cs-CZ" sz="12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p:txBody>
      </p:sp>
      <p:pic>
        <p:nvPicPr>
          <p:cNvPr id="12" name="Grafický objekt 11" descr="Šipka s nepatrným zakřivením se souvislou výplní">
            <a:extLst>
              <a:ext uri="{FF2B5EF4-FFF2-40B4-BE49-F238E27FC236}">
                <a16:creationId xmlns:a16="http://schemas.microsoft.com/office/drawing/2014/main" id="{3F492585-7604-C0EF-D0FF-B36E00370A45}"/>
              </a:ext>
            </a:extLst>
          </p:cNvPr>
          <p:cNvPicPr>
            <a:picLocks noChangeAspect="1"/>
          </p:cNvPicPr>
          <p:nvPr/>
        </p:nvPicPr>
        <p:blipFill>
          <a:blip r:embed="rId4">
            <a:extLst>
              <a:ext uri="{28A0092B-C50C-407E-A947-70E740481C1C}">
                <a14:useLocalDpi xmlns:a14="http://schemas.microsoft.com/office/drawing/2010/main"/>
              </a:ext>
              <a:ext uri="{96DAC541-7B7A-43D3-8B79-37D633B846F1}">
                <asvg:svgBlip xmlns:asvg="http://schemas.microsoft.com/office/drawing/2016/SVG/main" xmlns="" r:embed="rId5"/>
              </a:ext>
            </a:extLst>
          </a:blip>
          <a:stretch>
            <a:fillRect/>
          </a:stretch>
        </p:blipFill>
        <p:spPr>
          <a:xfrm flipV="1">
            <a:off x="3323692" y="1810293"/>
            <a:ext cx="953476" cy="341091"/>
          </a:xfrm>
          <a:prstGeom prst="rect">
            <a:avLst/>
          </a:prstGeom>
        </p:spPr>
      </p:pic>
    </p:spTree>
    <p:extLst>
      <p:ext uri="{BB962C8B-B14F-4D97-AF65-F5344CB8AC3E}">
        <p14:creationId xmlns:p14="http://schemas.microsoft.com/office/powerpoint/2010/main" val="1720672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Graf 22">
            <a:extLst>
              <a:ext uri="{FF2B5EF4-FFF2-40B4-BE49-F238E27FC236}">
                <a16:creationId xmlns:a16="http://schemas.microsoft.com/office/drawing/2014/main" id="{5B251659-4A28-1850-B74D-D8719AD17C88}"/>
              </a:ext>
            </a:extLst>
          </p:cNvPr>
          <p:cNvGraphicFramePr/>
          <p:nvPr>
            <p:extLst>
              <p:ext uri="{D42A27DB-BD31-4B8C-83A1-F6EECF244321}">
                <p14:modId xmlns:p14="http://schemas.microsoft.com/office/powerpoint/2010/main" val="3649476037"/>
              </p:ext>
            </p:extLst>
          </p:nvPr>
        </p:nvGraphicFramePr>
        <p:xfrm>
          <a:off x="6528048" y="3590448"/>
          <a:ext cx="4956328" cy="28612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Graf 1">
            <a:extLst>
              <a:ext uri="{FF2B5EF4-FFF2-40B4-BE49-F238E27FC236}">
                <a16:creationId xmlns:a16="http://schemas.microsoft.com/office/drawing/2014/main" id="{7F52CF23-20C3-20E4-55B3-C943C71E6E10}"/>
              </a:ext>
            </a:extLst>
          </p:cNvPr>
          <p:cNvGraphicFramePr/>
          <p:nvPr>
            <p:extLst>
              <p:ext uri="{D42A27DB-BD31-4B8C-83A1-F6EECF244321}">
                <p14:modId xmlns:p14="http://schemas.microsoft.com/office/powerpoint/2010/main" val="1729267161"/>
              </p:ext>
            </p:extLst>
          </p:nvPr>
        </p:nvGraphicFramePr>
        <p:xfrm>
          <a:off x="5095577" y="1371649"/>
          <a:ext cx="6388799" cy="3147011"/>
        </p:xfrm>
        <a:graphic>
          <a:graphicData uri="http://schemas.openxmlformats.org/drawingml/2006/chart">
            <c:chart xmlns:c="http://schemas.openxmlformats.org/drawingml/2006/chart" xmlns:r="http://schemas.openxmlformats.org/officeDocument/2006/relationships" r:id="rId3"/>
          </a:graphicData>
        </a:graphic>
      </p:graphicFrame>
      <p:sp>
        <p:nvSpPr>
          <p:cNvPr id="14" name="Obdélník 13">
            <a:extLst>
              <a:ext uri="{FF2B5EF4-FFF2-40B4-BE49-F238E27FC236}">
                <a16:creationId xmlns:a16="http://schemas.microsoft.com/office/drawing/2014/main" id="{7B9B88CD-C4F1-F4A0-40AA-7FA00A001F1D}"/>
              </a:ext>
            </a:extLst>
          </p:cNvPr>
          <p:cNvSpPr/>
          <p:nvPr/>
        </p:nvSpPr>
        <p:spPr>
          <a:xfrm>
            <a:off x="5026329" y="1514040"/>
            <a:ext cx="874889" cy="1706617"/>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cs-CZ"/>
          </a:p>
        </p:txBody>
      </p:sp>
      <p:sp>
        <p:nvSpPr>
          <p:cNvPr id="15" name="Obdélník 14">
            <a:extLst>
              <a:ext uri="{FF2B5EF4-FFF2-40B4-BE49-F238E27FC236}">
                <a16:creationId xmlns:a16="http://schemas.microsoft.com/office/drawing/2014/main" id="{7B9B88CD-C4F1-F4A0-40AA-7FA00A001F1D}"/>
              </a:ext>
            </a:extLst>
          </p:cNvPr>
          <p:cNvSpPr/>
          <p:nvPr/>
        </p:nvSpPr>
        <p:spPr>
          <a:xfrm>
            <a:off x="3184901" y="2307144"/>
            <a:ext cx="831576" cy="913513"/>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cs-CZ"/>
          </a:p>
        </p:txBody>
      </p:sp>
      <p:sp>
        <p:nvSpPr>
          <p:cNvPr id="4" name="Obdélník 3">
            <a:extLst>
              <a:ext uri="{FF2B5EF4-FFF2-40B4-BE49-F238E27FC236}">
                <a16:creationId xmlns:a16="http://schemas.microsoft.com/office/drawing/2014/main" id="{8A7D05C1-2F88-31A3-01CB-D3D0F4B9456A}"/>
              </a:ext>
            </a:extLst>
          </p:cNvPr>
          <p:cNvSpPr/>
          <p:nvPr/>
        </p:nvSpPr>
        <p:spPr>
          <a:xfrm>
            <a:off x="1343471" y="2297426"/>
            <a:ext cx="883745" cy="913513"/>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cs-CZ"/>
          </a:p>
        </p:txBody>
      </p:sp>
      <p:sp>
        <p:nvSpPr>
          <p:cNvPr id="6" name="Zástupný text 5">
            <a:extLst>
              <a:ext uri="{FF2B5EF4-FFF2-40B4-BE49-F238E27FC236}">
                <a16:creationId xmlns:a16="http://schemas.microsoft.com/office/drawing/2014/main" id="{E50842EE-9C61-D6E0-5D46-A169E853B2F4}"/>
              </a:ext>
            </a:extLst>
          </p:cNvPr>
          <p:cNvSpPr>
            <a:spLocks noGrp="1"/>
          </p:cNvSpPr>
          <p:nvPr>
            <p:ph type="body" sz="quarter" idx="10"/>
          </p:nvPr>
        </p:nvSpPr>
        <p:spPr>
          <a:xfrm>
            <a:off x="241201" y="900000"/>
            <a:ext cx="11425020" cy="642385"/>
          </a:xfrm>
        </p:spPr>
        <p:txBody>
          <a:bodyPr/>
          <a:lstStyle/>
          <a:p>
            <a:r>
              <a:rPr lang="cs-CZ" dirty="0"/>
              <a:t>Aktuálně má hypoteční úvěr více než čtvrtina lidí v Česku. Nejčastěji lidé mají jeden hypoteční úvěr. Oproti minulému měření se zvýšil i podíl lidí, kteří mají, nebo měli jiný typ úvěru.</a:t>
            </a:r>
          </a:p>
        </p:txBody>
      </p:sp>
      <p:sp>
        <p:nvSpPr>
          <p:cNvPr id="5" name="Nadpis 4">
            <a:extLst>
              <a:ext uri="{FF2B5EF4-FFF2-40B4-BE49-F238E27FC236}">
                <a16:creationId xmlns:a16="http://schemas.microsoft.com/office/drawing/2014/main" id="{F560C2E3-2EAE-9DE3-D4B9-5A2884098488}"/>
              </a:ext>
            </a:extLst>
          </p:cNvPr>
          <p:cNvSpPr>
            <a:spLocks noGrp="1"/>
          </p:cNvSpPr>
          <p:nvPr>
            <p:ph type="title"/>
          </p:nvPr>
        </p:nvSpPr>
        <p:spPr/>
        <p:txBody>
          <a:bodyPr>
            <a:normAutofit fontScale="90000"/>
          </a:bodyPr>
          <a:lstStyle/>
          <a:p>
            <a:r>
              <a:rPr lang="cs-CZ" dirty="0"/>
              <a:t>ZKUŠENOST S ÚVĚRY NA BYDLENÍ</a:t>
            </a:r>
          </a:p>
        </p:txBody>
      </p:sp>
      <p:graphicFrame>
        <p:nvGraphicFramePr>
          <p:cNvPr id="13" name="Graf 12">
            <a:extLst>
              <a:ext uri="{FF2B5EF4-FFF2-40B4-BE49-F238E27FC236}">
                <a16:creationId xmlns:a16="http://schemas.microsoft.com/office/drawing/2014/main" id="{E5092AB1-374C-A28C-2743-42B479F99B46}"/>
              </a:ext>
            </a:extLst>
          </p:cNvPr>
          <p:cNvGraphicFramePr/>
          <p:nvPr>
            <p:extLst>
              <p:ext uri="{D42A27DB-BD31-4B8C-83A1-F6EECF244321}">
                <p14:modId xmlns:p14="http://schemas.microsoft.com/office/powerpoint/2010/main" val="3467496720"/>
              </p:ext>
            </p:extLst>
          </p:nvPr>
        </p:nvGraphicFramePr>
        <p:xfrm>
          <a:off x="330959" y="3910330"/>
          <a:ext cx="5780762" cy="1433630"/>
        </p:xfrm>
        <a:graphic>
          <a:graphicData uri="http://schemas.openxmlformats.org/drawingml/2006/chart">
            <c:chart xmlns:c="http://schemas.openxmlformats.org/drawingml/2006/chart" xmlns:r="http://schemas.openxmlformats.org/officeDocument/2006/relationships" r:id="rId4"/>
          </a:graphicData>
        </a:graphic>
      </p:graphicFrame>
      <p:sp>
        <p:nvSpPr>
          <p:cNvPr id="16" name="Obdélník 15">
            <a:extLst>
              <a:ext uri="{FF2B5EF4-FFF2-40B4-BE49-F238E27FC236}">
                <a16:creationId xmlns:a16="http://schemas.microsoft.com/office/drawing/2014/main" id="{41853795-5E91-2F87-1A2C-4AA6C79BF3D3}"/>
              </a:ext>
            </a:extLst>
          </p:cNvPr>
          <p:cNvSpPr/>
          <p:nvPr/>
        </p:nvSpPr>
        <p:spPr>
          <a:xfrm>
            <a:off x="164049" y="1423256"/>
            <a:ext cx="3852428" cy="34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1219170" rtl="0" eaLnBrk="1" fontAlgn="auto" latinLnBrk="0" hangingPunct="1">
              <a:lnSpc>
                <a:spcPct val="100000"/>
              </a:lnSpc>
              <a:spcBef>
                <a:spcPts val="0"/>
              </a:spcBef>
              <a:spcAft>
                <a:spcPts val="0"/>
              </a:spcAft>
              <a:buClrTx/>
              <a:buSzTx/>
              <a:buFontTx/>
              <a:buNone/>
              <a:tabLst/>
              <a:defRPr/>
            </a:pPr>
            <a:r>
              <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rPr>
              <a:t>HYPOTEČNÍ ÚVĚR</a:t>
            </a:r>
          </a:p>
        </p:txBody>
      </p:sp>
      <p:sp>
        <p:nvSpPr>
          <p:cNvPr id="18" name="Zástupný text 3">
            <a:extLst>
              <a:ext uri="{FF2B5EF4-FFF2-40B4-BE49-F238E27FC236}">
                <a16:creationId xmlns:a16="http://schemas.microsoft.com/office/drawing/2014/main" id="{B52E979F-91B2-4E4B-97E7-8AFC6370349D}"/>
              </a:ext>
            </a:extLst>
          </p:cNvPr>
          <p:cNvSpPr txBox="1">
            <a:spLocks/>
          </p:cNvSpPr>
          <p:nvPr/>
        </p:nvSpPr>
        <p:spPr>
          <a:xfrm>
            <a:off x="597600" y="5436000"/>
            <a:ext cx="10586475" cy="307777"/>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 </a:t>
            </a:r>
            <a:r>
              <a:rPr kumimoji="0" lang="cs-CZ" sz="100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říjen 2023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n=1007, leden 2023 n=1010</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Q1. Máte zkušenost s hypotečním úvěrem? Q1a. Kolik hypotečních úvěrů máte? Q2. Máte zkušenost s nějakým jiným typem úvěru na bydlení? </a:t>
            </a:r>
          </a:p>
        </p:txBody>
      </p:sp>
      <p:sp>
        <p:nvSpPr>
          <p:cNvPr id="8" name="Obdélník 7">
            <a:extLst>
              <a:ext uri="{FF2B5EF4-FFF2-40B4-BE49-F238E27FC236}">
                <a16:creationId xmlns:a16="http://schemas.microsoft.com/office/drawing/2014/main" id="{61D8F181-9FBB-7B82-0912-9767191BAA6C}"/>
              </a:ext>
            </a:extLst>
          </p:cNvPr>
          <p:cNvSpPr/>
          <p:nvPr/>
        </p:nvSpPr>
        <p:spPr>
          <a:xfrm>
            <a:off x="7507544" y="1362296"/>
            <a:ext cx="3852428" cy="34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rPr>
              <a:t>JINÝ TYP ÚVĚRU</a:t>
            </a:r>
            <a:r>
              <a:rPr lang="cs-CZ" sz="1400" b="1" dirty="0">
                <a:solidFill>
                  <a:srgbClr val="000000"/>
                </a:solidFill>
                <a:latin typeface="Arial" panose="020B0604020202020204"/>
              </a:rPr>
              <a:t> – ŘÍJEN 2023</a:t>
            </a:r>
            <a:endPar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grpSp>
        <p:nvGrpSpPr>
          <p:cNvPr id="9" name="Group 829">
            <a:extLst>
              <a:ext uri="{FF2B5EF4-FFF2-40B4-BE49-F238E27FC236}">
                <a16:creationId xmlns:a16="http://schemas.microsoft.com/office/drawing/2014/main" id="{B8C09E99-A5B3-EE1B-7948-3118BEA24AD3}"/>
              </a:ext>
            </a:extLst>
          </p:cNvPr>
          <p:cNvGrpSpPr>
            <a:grpSpLocks/>
          </p:cNvGrpSpPr>
          <p:nvPr/>
        </p:nvGrpSpPr>
        <p:grpSpPr>
          <a:xfrm>
            <a:off x="7454852" y="2261389"/>
            <a:ext cx="702700" cy="545335"/>
            <a:chOff x="2078038" y="728663"/>
            <a:chExt cx="8035925" cy="5397500"/>
          </a:xfrm>
        </p:grpSpPr>
        <p:sp>
          <p:nvSpPr>
            <p:cNvPr id="10" name="Freeform 36">
              <a:extLst>
                <a:ext uri="{FF2B5EF4-FFF2-40B4-BE49-F238E27FC236}">
                  <a16:creationId xmlns:a16="http://schemas.microsoft.com/office/drawing/2014/main" id="{24F0B19F-3B2E-D66D-ABA9-7CF153A55A34}"/>
                </a:ext>
              </a:extLst>
            </p:cNvPr>
            <p:cNvSpPr>
              <a:spLocks/>
            </p:cNvSpPr>
            <p:nvPr/>
          </p:nvSpPr>
          <p:spPr bwMode="auto">
            <a:xfrm>
              <a:off x="4932363" y="1935163"/>
              <a:ext cx="5181600" cy="1479550"/>
            </a:xfrm>
            <a:custGeom>
              <a:avLst/>
              <a:gdLst>
                <a:gd name="T0" fmla="*/ 0 w 3264"/>
                <a:gd name="T1" fmla="*/ 932 h 932"/>
                <a:gd name="T2" fmla="*/ 930 w 3264"/>
                <a:gd name="T3" fmla="*/ 0 h 932"/>
                <a:gd name="T4" fmla="*/ 1587 w 3264"/>
                <a:gd name="T5" fmla="*/ 659 h 932"/>
                <a:gd name="T6" fmla="*/ 3264 w 3264"/>
                <a:gd name="T7" fmla="*/ 659 h 932"/>
              </a:gdLst>
              <a:ahLst/>
              <a:cxnLst>
                <a:cxn ang="0">
                  <a:pos x="T0" y="T1"/>
                </a:cxn>
                <a:cxn ang="0">
                  <a:pos x="T2" y="T3"/>
                </a:cxn>
                <a:cxn ang="0">
                  <a:pos x="T4" y="T5"/>
                </a:cxn>
                <a:cxn ang="0">
                  <a:pos x="T6" y="T7"/>
                </a:cxn>
              </a:cxnLst>
              <a:rect l="0" t="0" r="r" b="b"/>
              <a:pathLst>
                <a:path w="3264" h="932">
                  <a:moveTo>
                    <a:pt x="0" y="932"/>
                  </a:moveTo>
                  <a:lnTo>
                    <a:pt x="930" y="0"/>
                  </a:lnTo>
                  <a:lnTo>
                    <a:pt x="1587" y="659"/>
                  </a:lnTo>
                  <a:lnTo>
                    <a:pt x="3264" y="659"/>
                  </a:lnTo>
                </a:path>
              </a:pathLst>
            </a:custGeom>
            <a:grpFill/>
            <a:ln w="19050" cap="rnd">
              <a:solidFill>
                <a:schemeClr val="accent3">
                  <a:lumMod val="75000"/>
                </a:schemeClr>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11" name="Line 37">
              <a:extLst>
                <a:ext uri="{FF2B5EF4-FFF2-40B4-BE49-F238E27FC236}">
                  <a16:creationId xmlns:a16="http://schemas.microsoft.com/office/drawing/2014/main" id="{230AA4B8-1950-B607-0240-AFEA9A809F23}"/>
                </a:ext>
              </a:extLst>
            </p:cNvPr>
            <p:cNvSpPr>
              <a:spLocks noChangeShapeType="1"/>
            </p:cNvSpPr>
            <p:nvPr/>
          </p:nvSpPr>
          <p:spPr bwMode="auto">
            <a:xfrm>
              <a:off x="4278309" y="728663"/>
              <a:ext cx="1364271" cy="1364270"/>
            </a:xfrm>
            <a:prstGeom prst="line">
              <a:avLst/>
            </a:prstGeom>
            <a:grpFill/>
            <a:ln w="19050" cap="rnd">
              <a:solidFill>
                <a:schemeClr val="accent3">
                  <a:lumMod val="75000"/>
                </a:schemeClr>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24" name="Rectangle 38">
              <a:extLst>
                <a:ext uri="{FF2B5EF4-FFF2-40B4-BE49-F238E27FC236}">
                  <a16:creationId xmlns:a16="http://schemas.microsoft.com/office/drawing/2014/main" id="{E61D815E-3192-DF5C-30E1-09E3742D5CB6}"/>
                </a:ext>
              </a:extLst>
            </p:cNvPr>
            <p:cNvSpPr>
              <a:spLocks noChangeArrowheads="1"/>
            </p:cNvSpPr>
            <p:nvPr/>
          </p:nvSpPr>
          <p:spPr bwMode="auto">
            <a:xfrm>
              <a:off x="7897813" y="4179888"/>
              <a:ext cx="1152525" cy="1149350"/>
            </a:xfrm>
            <a:prstGeom prst="rect">
              <a:avLst/>
            </a:prstGeom>
            <a:grpFill/>
            <a:ln w="19050" cap="rnd">
              <a:solidFill>
                <a:schemeClr val="accent3">
                  <a:lumMod val="75000"/>
                </a:schemeClr>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Rectangle 39">
              <a:extLst>
                <a:ext uri="{FF2B5EF4-FFF2-40B4-BE49-F238E27FC236}">
                  <a16:creationId xmlns:a16="http://schemas.microsoft.com/office/drawing/2014/main" id="{90EDF1C2-36A0-2322-F901-C5CDA9DF2D30}"/>
                </a:ext>
              </a:extLst>
            </p:cNvPr>
            <p:cNvSpPr>
              <a:spLocks noChangeArrowheads="1"/>
            </p:cNvSpPr>
            <p:nvPr/>
          </p:nvSpPr>
          <p:spPr bwMode="auto">
            <a:xfrm>
              <a:off x="3141663" y="4179888"/>
              <a:ext cx="1349375" cy="1149350"/>
            </a:xfrm>
            <a:prstGeom prst="rect">
              <a:avLst/>
            </a:prstGeom>
            <a:grpFill/>
            <a:ln w="19050" cap="rnd">
              <a:solidFill>
                <a:schemeClr val="accent3">
                  <a:lumMod val="75000"/>
                </a:schemeClr>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sp>
          <p:nvSpPr>
            <p:cNvPr id="26" name="Freeform 40">
              <a:extLst>
                <a:ext uri="{FF2B5EF4-FFF2-40B4-BE49-F238E27FC236}">
                  <a16:creationId xmlns:a16="http://schemas.microsoft.com/office/drawing/2014/main" id="{7507BFA6-165D-C9EB-6B2B-CE99A350B3DB}"/>
                </a:ext>
              </a:extLst>
            </p:cNvPr>
            <p:cNvSpPr>
              <a:spLocks/>
            </p:cNvSpPr>
            <p:nvPr/>
          </p:nvSpPr>
          <p:spPr bwMode="auto">
            <a:xfrm>
              <a:off x="2078038" y="728663"/>
              <a:ext cx="8035925" cy="5397500"/>
            </a:xfrm>
            <a:custGeom>
              <a:avLst/>
              <a:gdLst>
                <a:gd name="T0" fmla="*/ 3676 w 5062"/>
                <a:gd name="T1" fmla="*/ 0 h 3400"/>
                <a:gd name="T2" fmla="*/ 1386 w 5062"/>
                <a:gd name="T3" fmla="*/ 0 h 3400"/>
                <a:gd name="T4" fmla="*/ 0 w 5062"/>
                <a:gd name="T5" fmla="*/ 1396 h 3400"/>
                <a:gd name="T6" fmla="*/ 0 w 5062"/>
                <a:gd name="T7" fmla="*/ 3400 h 3400"/>
                <a:gd name="T8" fmla="*/ 2342 w 5062"/>
                <a:gd name="T9" fmla="*/ 3400 h 3400"/>
                <a:gd name="T10" fmla="*/ 2342 w 5062"/>
                <a:gd name="T11" fmla="*/ 2174 h 3400"/>
                <a:gd name="T12" fmla="*/ 3086 w 5062"/>
                <a:gd name="T13" fmla="*/ 2174 h 3400"/>
                <a:gd name="T14" fmla="*/ 3086 w 5062"/>
                <a:gd name="T15" fmla="*/ 3400 h 3400"/>
                <a:gd name="T16" fmla="*/ 5062 w 5062"/>
                <a:gd name="T17" fmla="*/ 3400 h 3400"/>
                <a:gd name="T18" fmla="*/ 5062 w 5062"/>
                <a:gd name="T19" fmla="*/ 1386 h 3400"/>
                <a:gd name="T20" fmla="*/ 3676 w 5062"/>
                <a:gd name="T21" fmla="*/ 0 h 3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062" h="3400">
                  <a:moveTo>
                    <a:pt x="3676" y="0"/>
                  </a:moveTo>
                  <a:lnTo>
                    <a:pt x="1386" y="0"/>
                  </a:lnTo>
                  <a:lnTo>
                    <a:pt x="0" y="1396"/>
                  </a:lnTo>
                  <a:lnTo>
                    <a:pt x="0" y="3400"/>
                  </a:lnTo>
                  <a:lnTo>
                    <a:pt x="2342" y="3400"/>
                  </a:lnTo>
                  <a:lnTo>
                    <a:pt x="2342" y="2174"/>
                  </a:lnTo>
                  <a:lnTo>
                    <a:pt x="3086" y="2174"/>
                  </a:lnTo>
                  <a:lnTo>
                    <a:pt x="3086" y="3400"/>
                  </a:lnTo>
                  <a:lnTo>
                    <a:pt x="5062" y="3400"/>
                  </a:lnTo>
                  <a:lnTo>
                    <a:pt x="5062" y="1386"/>
                  </a:lnTo>
                  <a:lnTo>
                    <a:pt x="3676" y="0"/>
                  </a:lnTo>
                  <a:close/>
                </a:path>
              </a:pathLst>
            </a:custGeom>
            <a:grpFill/>
            <a:ln w="19050" cap="rnd">
              <a:solidFill>
                <a:schemeClr val="accent3">
                  <a:lumMod val="75000"/>
                </a:schemeClr>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Arial"/>
                <a:ea typeface="+mn-ea"/>
                <a:cs typeface="+mn-cs"/>
              </a:endParaRPr>
            </a:p>
          </p:txBody>
        </p:sp>
      </p:grpSp>
      <p:pic>
        <p:nvPicPr>
          <p:cNvPr id="27" name="Grafický objekt 26" descr="Šipka s nepatrným zakřivením se souvislou výplní">
            <a:extLst>
              <a:ext uri="{FF2B5EF4-FFF2-40B4-BE49-F238E27FC236}">
                <a16:creationId xmlns:a16="http://schemas.microsoft.com/office/drawing/2014/main" id="{0BA8FA1C-AA0E-95F3-1B17-CDAD40A37B7E}"/>
              </a:ext>
            </a:extLst>
          </p:cNvPr>
          <p:cNvPicPr>
            <a:picLocks noChangeAspect="1"/>
          </p:cNvPicPr>
          <p:nvPr/>
        </p:nvPicPr>
        <p:blipFill>
          <a:blip r:embed="rId5">
            <a:extLst>
              <a:ext uri="{28A0092B-C50C-407E-A947-70E740481C1C}">
                <a14:useLocalDpi xmlns:a14="http://schemas.microsoft.com/office/drawing/2010/main"/>
              </a:ext>
              <a:ext uri="{96DAC541-7B7A-43D3-8B79-37D633B846F1}">
                <asvg:svgBlip xmlns:asvg="http://schemas.microsoft.com/office/drawing/2016/SVG/main" xmlns="" r:embed="rId6"/>
              </a:ext>
            </a:extLst>
          </a:blip>
          <a:stretch>
            <a:fillRect/>
          </a:stretch>
        </p:blipFill>
        <p:spPr>
          <a:xfrm rot="4914135">
            <a:off x="68773" y="3157459"/>
            <a:ext cx="914400" cy="845010"/>
          </a:xfrm>
          <a:prstGeom prst="rect">
            <a:avLst/>
          </a:prstGeom>
        </p:spPr>
      </p:pic>
      <p:sp>
        <p:nvSpPr>
          <p:cNvPr id="7" name="TextovéPole 6">
            <a:extLst>
              <a:ext uri="{FF2B5EF4-FFF2-40B4-BE49-F238E27FC236}">
                <a16:creationId xmlns:a16="http://schemas.microsoft.com/office/drawing/2014/main" id="{01709244-19E2-3F1C-889E-B54AB1779AFB}"/>
              </a:ext>
            </a:extLst>
          </p:cNvPr>
          <p:cNvSpPr txBox="1"/>
          <p:nvPr/>
        </p:nvSpPr>
        <p:spPr>
          <a:xfrm>
            <a:off x="741226" y="3672881"/>
            <a:ext cx="3852427" cy="276999"/>
          </a:xfrm>
          <a:prstGeom prst="rect">
            <a:avLst/>
          </a:prstGeom>
          <a:noFill/>
        </p:spPr>
        <p:txBody>
          <a:bodyPr wrap="square" rtlCol="0">
            <a:spAutoFit/>
          </a:bodyPr>
          <a:lstStyle/>
          <a:p>
            <a:r>
              <a:rPr lang="cs-CZ" sz="1200" dirty="0">
                <a:solidFill>
                  <a:schemeClr val="tx1">
                    <a:lumMod val="50000"/>
                    <a:lumOff val="50000"/>
                  </a:schemeClr>
                </a:solidFill>
              </a:rPr>
              <a:t>Ti, kteří mají hypoteční úvěr n=271</a:t>
            </a:r>
          </a:p>
        </p:txBody>
      </p:sp>
      <p:sp>
        <p:nvSpPr>
          <p:cNvPr id="17" name="TextovéPole 16">
            <a:extLst>
              <a:ext uri="{FF2B5EF4-FFF2-40B4-BE49-F238E27FC236}">
                <a16:creationId xmlns:a16="http://schemas.microsoft.com/office/drawing/2014/main" id="{70B317E6-55FB-D607-85EB-C2A0AE799802}"/>
              </a:ext>
            </a:extLst>
          </p:cNvPr>
          <p:cNvSpPr txBox="1"/>
          <p:nvPr/>
        </p:nvSpPr>
        <p:spPr>
          <a:xfrm rot="16200000" flipH="1">
            <a:off x="1551270" y="2572469"/>
            <a:ext cx="1044116" cy="307777"/>
          </a:xfrm>
          <a:prstGeom prst="rect">
            <a:avLst/>
          </a:prstGeom>
          <a:noFill/>
        </p:spPr>
        <p:txBody>
          <a:bodyPr wrap="square" rtlCol="0">
            <a:spAutoFit/>
          </a:bodyPr>
          <a:lstStyle/>
          <a:p>
            <a:r>
              <a:rPr lang="cs-CZ" sz="1400" dirty="0"/>
              <a:t>LEDEN</a:t>
            </a:r>
          </a:p>
        </p:txBody>
      </p:sp>
      <p:sp>
        <p:nvSpPr>
          <p:cNvPr id="19" name="TextovéPole 18">
            <a:extLst>
              <a:ext uri="{FF2B5EF4-FFF2-40B4-BE49-F238E27FC236}">
                <a16:creationId xmlns:a16="http://schemas.microsoft.com/office/drawing/2014/main" id="{AA6522C2-157E-B1C4-7FD1-FAD3F72C681C}"/>
              </a:ext>
            </a:extLst>
          </p:cNvPr>
          <p:cNvSpPr txBox="1"/>
          <p:nvPr/>
        </p:nvSpPr>
        <p:spPr>
          <a:xfrm rot="16200000" flipH="1">
            <a:off x="3353038" y="2590164"/>
            <a:ext cx="1044116" cy="307777"/>
          </a:xfrm>
          <a:prstGeom prst="rect">
            <a:avLst/>
          </a:prstGeom>
          <a:noFill/>
        </p:spPr>
        <p:txBody>
          <a:bodyPr wrap="square" rtlCol="0">
            <a:spAutoFit/>
          </a:bodyPr>
          <a:lstStyle/>
          <a:p>
            <a:r>
              <a:rPr lang="cs-CZ" sz="1400" dirty="0"/>
              <a:t>LEDEN</a:t>
            </a:r>
          </a:p>
        </p:txBody>
      </p:sp>
      <p:sp>
        <p:nvSpPr>
          <p:cNvPr id="20" name="TextovéPole 19">
            <a:extLst>
              <a:ext uri="{FF2B5EF4-FFF2-40B4-BE49-F238E27FC236}">
                <a16:creationId xmlns:a16="http://schemas.microsoft.com/office/drawing/2014/main" id="{1974BFFD-3F79-1ACF-CBCB-DE2087AD325C}"/>
              </a:ext>
            </a:extLst>
          </p:cNvPr>
          <p:cNvSpPr txBox="1"/>
          <p:nvPr/>
        </p:nvSpPr>
        <p:spPr>
          <a:xfrm rot="16200000" flipH="1">
            <a:off x="5225272" y="2572469"/>
            <a:ext cx="1044116" cy="307777"/>
          </a:xfrm>
          <a:prstGeom prst="rect">
            <a:avLst/>
          </a:prstGeom>
          <a:noFill/>
        </p:spPr>
        <p:txBody>
          <a:bodyPr wrap="square" rtlCol="0">
            <a:spAutoFit/>
          </a:bodyPr>
          <a:lstStyle/>
          <a:p>
            <a:r>
              <a:rPr lang="cs-CZ" sz="1400" dirty="0"/>
              <a:t>LEDEN</a:t>
            </a:r>
          </a:p>
        </p:txBody>
      </p:sp>
      <p:graphicFrame>
        <p:nvGraphicFramePr>
          <p:cNvPr id="12" name="Graf 11">
            <a:extLst>
              <a:ext uri="{FF2B5EF4-FFF2-40B4-BE49-F238E27FC236}">
                <a16:creationId xmlns:a16="http://schemas.microsoft.com/office/drawing/2014/main" id="{B4AE4DB6-5E25-C3E2-60B9-2BC7A8D712A0}"/>
              </a:ext>
            </a:extLst>
          </p:cNvPr>
          <p:cNvGraphicFramePr/>
          <p:nvPr>
            <p:extLst>
              <p:ext uri="{D42A27DB-BD31-4B8C-83A1-F6EECF244321}">
                <p14:modId xmlns:p14="http://schemas.microsoft.com/office/powerpoint/2010/main" val="320520676"/>
              </p:ext>
            </p:extLst>
          </p:nvPr>
        </p:nvGraphicFramePr>
        <p:xfrm>
          <a:off x="270692" y="1459260"/>
          <a:ext cx="5780762" cy="2275200"/>
        </p:xfrm>
        <a:graphic>
          <a:graphicData uri="http://schemas.openxmlformats.org/drawingml/2006/chart">
            <c:chart xmlns:c="http://schemas.openxmlformats.org/drawingml/2006/chart" xmlns:r="http://schemas.openxmlformats.org/officeDocument/2006/relationships" r:id="rId7"/>
          </a:graphicData>
        </a:graphic>
      </p:graphicFrame>
      <p:sp>
        <p:nvSpPr>
          <p:cNvPr id="22" name="Obdélník 21">
            <a:extLst>
              <a:ext uri="{FF2B5EF4-FFF2-40B4-BE49-F238E27FC236}">
                <a16:creationId xmlns:a16="http://schemas.microsoft.com/office/drawing/2014/main" id="{C54F1688-FCAF-F570-7CB4-E96ED77C4B9D}"/>
              </a:ext>
            </a:extLst>
          </p:cNvPr>
          <p:cNvSpPr/>
          <p:nvPr/>
        </p:nvSpPr>
        <p:spPr>
          <a:xfrm>
            <a:off x="7507544" y="3539947"/>
            <a:ext cx="3852428" cy="342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rPr>
              <a:t>JINÝ TYP ÚVĚRU</a:t>
            </a:r>
            <a:r>
              <a:rPr lang="cs-CZ" sz="1400" b="1" dirty="0">
                <a:solidFill>
                  <a:srgbClr val="000000"/>
                </a:solidFill>
                <a:latin typeface="Arial" panose="020B0604020202020204"/>
              </a:rPr>
              <a:t> – LEDEN 2023</a:t>
            </a:r>
            <a:endParaRPr kumimoji="0" lang="cs-CZ" sz="1400" b="1"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264213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19">
            <a:extLst>
              <a:ext uri="{FF2B5EF4-FFF2-40B4-BE49-F238E27FC236}">
                <a16:creationId xmlns:a16="http://schemas.microsoft.com/office/drawing/2014/main" id="{BF9E8684-02BC-376B-7843-A2571B5A12CD}"/>
              </a:ext>
            </a:extLst>
          </p:cNvPr>
          <p:cNvSpPr/>
          <p:nvPr/>
        </p:nvSpPr>
        <p:spPr>
          <a:xfrm>
            <a:off x="8040216" y="4355597"/>
            <a:ext cx="3806968" cy="514443"/>
          </a:xfrm>
          <a:prstGeom prst="rect">
            <a:avLst/>
          </a:pr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 name="Rectangle 19">
            <a:extLst>
              <a:ext uri="{FF2B5EF4-FFF2-40B4-BE49-F238E27FC236}">
                <a16:creationId xmlns:a16="http://schemas.microsoft.com/office/drawing/2014/main" id="{5E3BB746-580B-91E9-D8CA-85A8F05C9017}"/>
              </a:ext>
            </a:extLst>
          </p:cNvPr>
          <p:cNvSpPr/>
          <p:nvPr/>
        </p:nvSpPr>
        <p:spPr>
          <a:xfrm>
            <a:off x="8040216" y="2576377"/>
            <a:ext cx="3806969" cy="496809"/>
          </a:xfrm>
          <a:prstGeom prst="rect">
            <a:avLst/>
          </a:pr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Zástupný text 5">
            <a:extLst>
              <a:ext uri="{FF2B5EF4-FFF2-40B4-BE49-F238E27FC236}">
                <a16:creationId xmlns:a16="http://schemas.microsoft.com/office/drawing/2014/main" id="{E50842EE-9C61-D6E0-5D46-A169E853B2F4}"/>
              </a:ext>
            </a:extLst>
          </p:cNvPr>
          <p:cNvSpPr>
            <a:spLocks noGrp="1"/>
          </p:cNvSpPr>
          <p:nvPr>
            <p:ph type="body" sz="quarter" idx="10"/>
          </p:nvPr>
        </p:nvSpPr>
        <p:spPr>
          <a:xfrm>
            <a:off x="241200" y="1258140"/>
            <a:ext cx="11607900" cy="642385"/>
          </a:xfrm>
        </p:spPr>
        <p:txBody>
          <a:bodyPr/>
          <a:lstStyle/>
          <a:p>
            <a:r>
              <a:rPr lang="cs-CZ" dirty="0"/>
              <a:t>Více než třetina těch, kteří aktuálně mají hypoteční úvěr, plánuje refixaci hypotéky. Nejčastěji očekávají po refixaci nárůst úrokové sazby o 2,5-3 %, a také pokles měsíční splátky o 1 001-2 500 Kč. 14 % očekává vzrůst splátky o 2 501-4 000 Kč.</a:t>
            </a:r>
          </a:p>
        </p:txBody>
      </p:sp>
      <p:sp>
        <p:nvSpPr>
          <p:cNvPr id="5" name="Nadpis 4">
            <a:extLst>
              <a:ext uri="{FF2B5EF4-FFF2-40B4-BE49-F238E27FC236}">
                <a16:creationId xmlns:a16="http://schemas.microsoft.com/office/drawing/2014/main" id="{F560C2E3-2EAE-9DE3-D4B9-5A2884098488}"/>
              </a:ext>
            </a:extLst>
          </p:cNvPr>
          <p:cNvSpPr>
            <a:spLocks noGrp="1"/>
          </p:cNvSpPr>
          <p:nvPr>
            <p:ph type="title"/>
          </p:nvPr>
        </p:nvSpPr>
        <p:spPr/>
        <p:txBody>
          <a:bodyPr>
            <a:normAutofit fontScale="90000"/>
          </a:bodyPr>
          <a:lstStyle/>
          <a:p>
            <a:r>
              <a:rPr lang="cs-CZ" dirty="0"/>
              <a:t>PLÁNOVÁNÍ REFIXACE HYPOTÉKY A OČEKÁVANÉ ZMĚNY SPOJENÉ S NÍ</a:t>
            </a:r>
          </a:p>
        </p:txBody>
      </p:sp>
      <p:sp>
        <p:nvSpPr>
          <p:cNvPr id="18" name="Zástupný text 3">
            <a:extLst>
              <a:ext uri="{FF2B5EF4-FFF2-40B4-BE49-F238E27FC236}">
                <a16:creationId xmlns:a16="http://schemas.microsoft.com/office/drawing/2014/main" id="{B52E979F-91B2-4E4B-97E7-8AFC6370349D}"/>
              </a:ext>
            </a:extLst>
          </p:cNvPr>
          <p:cNvSpPr txBox="1">
            <a:spLocks/>
          </p:cNvSpPr>
          <p:nvPr/>
        </p:nvSpPr>
        <p:spPr>
          <a:xfrm>
            <a:off x="597600" y="5436000"/>
            <a:ext cx="10586475" cy="307777"/>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n=</a:t>
            </a:r>
            <a:r>
              <a:rPr lang="cs-CZ" sz="1000" i="1" dirty="0">
                <a:solidFill>
                  <a:srgbClr val="FFFFFF">
                    <a:lumMod val="50000"/>
                  </a:srgbClr>
                </a:solidFill>
                <a:latin typeface="Arial" panose="020B0604020202020204" pitchFamily="34" charset="0"/>
                <a:cs typeface="Arial" pitchFamily="34" charset="0"/>
              </a:rPr>
              <a:t>271, ti, kteří mají aktuálně hypoteční úvěr</a:t>
            </a:r>
            <a:endPar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Otázka: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O5. Plánujete refixaci hypotéky?, </a:t>
            </a:r>
            <a:r>
              <a:rPr kumimoji="0" lang="pl-PL"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O5a. O kolik procent se podle Vás změní úroková sazba po refixaci?, O5b. O kolik korun se podle Vás změní měsíční splátka po refixaci?</a:t>
            </a:r>
            <a:endPar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p:txBody>
      </p:sp>
      <p:graphicFrame>
        <p:nvGraphicFramePr>
          <p:cNvPr id="2" name="Graf 1">
            <a:extLst>
              <a:ext uri="{FF2B5EF4-FFF2-40B4-BE49-F238E27FC236}">
                <a16:creationId xmlns:a16="http://schemas.microsoft.com/office/drawing/2014/main" id="{7F52CF23-20C3-20E4-55B3-C943C71E6E10}"/>
              </a:ext>
            </a:extLst>
          </p:cNvPr>
          <p:cNvGraphicFramePr/>
          <p:nvPr>
            <p:extLst>
              <p:ext uri="{D42A27DB-BD31-4B8C-83A1-F6EECF244321}">
                <p14:modId xmlns:p14="http://schemas.microsoft.com/office/powerpoint/2010/main" val="3006163427"/>
              </p:ext>
            </p:extLst>
          </p:nvPr>
        </p:nvGraphicFramePr>
        <p:xfrm>
          <a:off x="-816768" y="2165245"/>
          <a:ext cx="5487756" cy="3270755"/>
        </p:xfrm>
        <a:graphic>
          <a:graphicData uri="http://schemas.openxmlformats.org/drawingml/2006/chart">
            <c:chart xmlns:c="http://schemas.openxmlformats.org/drawingml/2006/chart" xmlns:r="http://schemas.openxmlformats.org/officeDocument/2006/relationships" r:id="rId2"/>
          </a:graphicData>
        </a:graphic>
      </p:graphicFrame>
      <p:pic>
        <p:nvPicPr>
          <p:cNvPr id="14" name="Obrázek 13">
            <a:extLst>
              <a:ext uri="{FF2B5EF4-FFF2-40B4-BE49-F238E27FC236}">
                <a16:creationId xmlns:a16="http://schemas.microsoft.com/office/drawing/2014/main" id="{E7851235-93F7-2EBB-270D-75DE007FB95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523492" y="3018039"/>
            <a:ext cx="602196" cy="568251"/>
          </a:xfrm>
          <a:prstGeom prst="rect">
            <a:avLst/>
          </a:prstGeom>
        </p:spPr>
      </p:pic>
      <p:graphicFrame>
        <p:nvGraphicFramePr>
          <p:cNvPr id="21" name="Chart 10">
            <a:extLst>
              <a:ext uri="{FF2B5EF4-FFF2-40B4-BE49-F238E27FC236}">
                <a16:creationId xmlns:a16="http://schemas.microsoft.com/office/drawing/2014/main" id="{FEFA1DB1-FF23-03BA-8DC8-9EF1183BD14C}"/>
              </a:ext>
            </a:extLst>
          </p:cNvPr>
          <p:cNvGraphicFramePr/>
          <p:nvPr>
            <p:extLst>
              <p:ext uri="{D42A27DB-BD31-4B8C-83A1-F6EECF244321}">
                <p14:modId xmlns:p14="http://schemas.microsoft.com/office/powerpoint/2010/main" val="3799586360"/>
              </p:ext>
            </p:extLst>
          </p:nvPr>
        </p:nvGraphicFramePr>
        <p:xfrm>
          <a:off x="4200441" y="2110470"/>
          <a:ext cx="7668075" cy="10102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2" name="Chart 10">
            <a:extLst>
              <a:ext uri="{FF2B5EF4-FFF2-40B4-BE49-F238E27FC236}">
                <a16:creationId xmlns:a16="http://schemas.microsoft.com/office/drawing/2014/main" id="{9F7A17EB-3D74-EB7A-7AFD-38EFAD4B360D}"/>
              </a:ext>
            </a:extLst>
          </p:cNvPr>
          <p:cNvGraphicFramePr/>
          <p:nvPr>
            <p:extLst>
              <p:ext uri="{D42A27DB-BD31-4B8C-83A1-F6EECF244321}">
                <p14:modId xmlns:p14="http://schemas.microsoft.com/office/powerpoint/2010/main" val="1643004466"/>
              </p:ext>
            </p:extLst>
          </p:nvPr>
        </p:nvGraphicFramePr>
        <p:xfrm>
          <a:off x="4179109" y="3750796"/>
          <a:ext cx="7668075" cy="1127041"/>
        </p:xfrm>
        <a:graphic>
          <a:graphicData uri="http://schemas.openxmlformats.org/drawingml/2006/chart">
            <c:chart xmlns:c="http://schemas.openxmlformats.org/drawingml/2006/chart" xmlns:r="http://schemas.openxmlformats.org/officeDocument/2006/relationships" r:id="rId5"/>
          </a:graphicData>
        </a:graphic>
      </p:graphicFrame>
      <p:cxnSp>
        <p:nvCxnSpPr>
          <p:cNvPr id="73" name="Přímá spojnice se šipkou 72">
            <a:extLst>
              <a:ext uri="{FF2B5EF4-FFF2-40B4-BE49-F238E27FC236}">
                <a16:creationId xmlns:a16="http://schemas.microsoft.com/office/drawing/2014/main" id="{A87739F1-5059-B7B1-40AF-6EC7CDA6DB49}"/>
              </a:ext>
            </a:extLst>
          </p:cNvPr>
          <p:cNvCxnSpPr>
            <a:cxnSpLocks/>
          </p:cNvCxnSpPr>
          <p:nvPr/>
        </p:nvCxnSpPr>
        <p:spPr>
          <a:xfrm flipH="1">
            <a:off x="4652837" y="3065391"/>
            <a:ext cx="3215369"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74" name="Přímá spojnice se šipkou 73">
            <a:extLst>
              <a:ext uri="{FF2B5EF4-FFF2-40B4-BE49-F238E27FC236}">
                <a16:creationId xmlns:a16="http://schemas.microsoft.com/office/drawing/2014/main" id="{9BAF77FB-A0AC-E7B0-FDD2-FD62147B43BD}"/>
              </a:ext>
            </a:extLst>
          </p:cNvPr>
          <p:cNvCxnSpPr>
            <a:cxnSpLocks/>
          </p:cNvCxnSpPr>
          <p:nvPr/>
        </p:nvCxnSpPr>
        <p:spPr>
          <a:xfrm>
            <a:off x="8224005" y="3065391"/>
            <a:ext cx="3362456"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75" name="TextovéPole 74">
            <a:extLst>
              <a:ext uri="{FF2B5EF4-FFF2-40B4-BE49-F238E27FC236}">
                <a16:creationId xmlns:a16="http://schemas.microsoft.com/office/drawing/2014/main" id="{3F8B0D55-63FA-FF21-711D-A502EC6487A6}"/>
              </a:ext>
            </a:extLst>
          </p:cNvPr>
          <p:cNvSpPr txBox="1"/>
          <p:nvPr/>
        </p:nvSpPr>
        <p:spPr>
          <a:xfrm>
            <a:off x="5841440" y="3110587"/>
            <a:ext cx="2026766" cy="276999"/>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dirty="0">
                <a:ln>
                  <a:noFill/>
                </a:ln>
                <a:solidFill>
                  <a:srgbClr val="002554"/>
                </a:solidFill>
                <a:effectLst/>
                <a:uLnTx/>
                <a:uFillTx/>
                <a:latin typeface="Arial" panose="020B0604020202020204"/>
                <a:ea typeface="+mn-ea"/>
                <a:cs typeface="+mn-cs"/>
              </a:rPr>
              <a:t>KLESNE O:</a:t>
            </a:r>
            <a:endParaRPr kumimoji="0" lang="en-US" sz="1200" b="0" i="0" u="none" strike="noStrike" kern="1200" cap="none" spc="0" normalizeH="0" baseline="0" noProof="0" dirty="0">
              <a:ln>
                <a:noFill/>
              </a:ln>
              <a:solidFill>
                <a:srgbClr val="002554"/>
              </a:solidFill>
              <a:effectLst/>
              <a:uLnTx/>
              <a:uFillTx/>
              <a:latin typeface="Arial" panose="020B0604020202020204"/>
              <a:ea typeface="+mn-ea"/>
              <a:cs typeface="+mn-cs"/>
            </a:endParaRPr>
          </a:p>
        </p:txBody>
      </p:sp>
      <p:sp>
        <p:nvSpPr>
          <p:cNvPr id="76" name="TextovéPole 75">
            <a:extLst>
              <a:ext uri="{FF2B5EF4-FFF2-40B4-BE49-F238E27FC236}">
                <a16:creationId xmlns:a16="http://schemas.microsoft.com/office/drawing/2014/main" id="{842E5176-AEB9-949F-EA10-E361D41943E8}"/>
              </a:ext>
            </a:extLst>
          </p:cNvPr>
          <p:cNvSpPr txBox="1"/>
          <p:nvPr/>
        </p:nvSpPr>
        <p:spPr>
          <a:xfrm>
            <a:off x="9155184" y="3110587"/>
            <a:ext cx="1765423" cy="276999"/>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cs-CZ" sz="1200" dirty="0">
                <a:solidFill>
                  <a:srgbClr val="002554"/>
                </a:solidFill>
                <a:latin typeface="Arial" panose="020B0604020202020204"/>
              </a:rPr>
              <a:t>VZROSTE O:</a:t>
            </a:r>
            <a:endParaRPr kumimoji="0" lang="en-US" sz="1200" b="0" i="0" u="none" strike="noStrike" kern="1200" cap="none" spc="0" normalizeH="0" baseline="0" noProof="0" dirty="0">
              <a:ln>
                <a:noFill/>
              </a:ln>
              <a:solidFill>
                <a:srgbClr val="002554"/>
              </a:solidFill>
              <a:effectLst/>
              <a:uLnTx/>
              <a:uFillTx/>
              <a:latin typeface="Arial" panose="020B0604020202020204"/>
              <a:ea typeface="+mn-ea"/>
              <a:cs typeface="+mn-cs"/>
            </a:endParaRPr>
          </a:p>
        </p:txBody>
      </p:sp>
      <p:sp>
        <p:nvSpPr>
          <p:cNvPr id="84" name="TextovéPole 83">
            <a:extLst>
              <a:ext uri="{FF2B5EF4-FFF2-40B4-BE49-F238E27FC236}">
                <a16:creationId xmlns:a16="http://schemas.microsoft.com/office/drawing/2014/main" id="{F9291E2D-06DB-35A3-E8D6-8EB42A218C40}"/>
              </a:ext>
            </a:extLst>
          </p:cNvPr>
          <p:cNvSpPr txBox="1"/>
          <p:nvPr/>
        </p:nvSpPr>
        <p:spPr>
          <a:xfrm>
            <a:off x="4652837" y="5288562"/>
            <a:ext cx="7238045" cy="246221"/>
          </a:xfrm>
          <a:prstGeom prst="rect">
            <a:avLst/>
          </a:prstGeom>
          <a:noFill/>
        </p:spPr>
        <p:txBody>
          <a:bodyPr wrap="square">
            <a:spAutoFit/>
          </a:bodyPr>
          <a:lstStyle/>
          <a:p>
            <a:r>
              <a:rPr kumimoji="0" lang="cs-CZ" sz="100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Pozn.: n=99, ti, kteří mají aktuálně hypoteční úvěr a plánují ho buď do konce roku 2023, nebo v příštím roce </a:t>
            </a:r>
            <a:r>
              <a:rPr kumimoji="0" lang="cs-CZ" sz="1000" i="1" u="none" strike="noStrike" kern="1200" cap="none" spc="0" normalizeH="0" baseline="0" noProof="0" dirty="0" err="1">
                <a:ln>
                  <a:noFill/>
                </a:ln>
                <a:solidFill>
                  <a:srgbClr val="FFFFFF">
                    <a:lumMod val="50000"/>
                  </a:srgbClr>
                </a:solidFill>
                <a:effectLst/>
                <a:uLnTx/>
                <a:uFillTx/>
                <a:latin typeface="Arial" panose="020B0604020202020204" pitchFamily="34" charset="0"/>
                <a:ea typeface="+mn-ea"/>
                <a:cs typeface="Arial" pitchFamily="34" charset="0"/>
              </a:rPr>
              <a:t>refixovat</a:t>
            </a:r>
            <a:endParaRPr lang="en-US" dirty="0"/>
          </a:p>
        </p:txBody>
      </p:sp>
      <p:sp>
        <p:nvSpPr>
          <p:cNvPr id="85" name="Obdélník 84">
            <a:extLst>
              <a:ext uri="{FF2B5EF4-FFF2-40B4-BE49-F238E27FC236}">
                <a16:creationId xmlns:a16="http://schemas.microsoft.com/office/drawing/2014/main" id="{D2799C7C-620E-157E-D8BF-B1610DB67458}"/>
              </a:ext>
            </a:extLst>
          </p:cNvPr>
          <p:cNvSpPr/>
          <p:nvPr/>
        </p:nvSpPr>
        <p:spPr>
          <a:xfrm>
            <a:off x="3980430" y="1815305"/>
            <a:ext cx="5885010" cy="3271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OČEKÁVANÁ ZMĚNA ÚROKOVÉ SAZBY PO REFIXACI</a:t>
            </a:r>
          </a:p>
        </p:txBody>
      </p:sp>
      <p:sp>
        <p:nvSpPr>
          <p:cNvPr id="87" name="Obdélník 86">
            <a:extLst>
              <a:ext uri="{FF2B5EF4-FFF2-40B4-BE49-F238E27FC236}">
                <a16:creationId xmlns:a16="http://schemas.microsoft.com/office/drawing/2014/main" id="{FEC2B989-922C-A8B7-328A-75B420CFD1B4}"/>
              </a:ext>
            </a:extLst>
          </p:cNvPr>
          <p:cNvSpPr/>
          <p:nvPr/>
        </p:nvSpPr>
        <p:spPr>
          <a:xfrm>
            <a:off x="3980430" y="3499297"/>
            <a:ext cx="5885010" cy="3271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OČEKÁVANÁ ZMĚNA MĚSÍČNÍ SPLÁTKY PO REFIXACI</a:t>
            </a:r>
          </a:p>
        </p:txBody>
      </p:sp>
      <p:cxnSp>
        <p:nvCxnSpPr>
          <p:cNvPr id="88" name="Přímá spojnice se šipkou 87">
            <a:extLst>
              <a:ext uri="{FF2B5EF4-FFF2-40B4-BE49-F238E27FC236}">
                <a16:creationId xmlns:a16="http://schemas.microsoft.com/office/drawing/2014/main" id="{A4AC3EB4-D492-CE4F-C176-9B79084DA85B}"/>
              </a:ext>
            </a:extLst>
          </p:cNvPr>
          <p:cNvCxnSpPr>
            <a:cxnSpLocks/>
          </p:cNvCxnSpPr>
          <p:nvPr/>
        </p:nvCxnSpPr>
        <p:spPr>
          <a:xfrm flipH="1">
            <a:off x="4652837" y="4870041"/>
            <a:ext cx="3215369"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89" name="Přímá spojnice se šipkou 88">
            <a:extLst>
              <a:ext uri="{FF2B5EF4-FFF2-40B4-BE49-F238E27FC236}">
                <a16:creationId xmlns:a16="http://schemas.microsoft.com/office/drawing/2014/main" id="{74458F77-AAD1-51AB-575F-AF891BC575F2}"/>
              </a:ext>
            </a:extLst>
          </p:cNvPr>
          <p:cNvCxnSpPr>
            <a:cxnSpLocks/>
          </p:cNvCxnSpPr>
          <p:nvPr/>
        </p:nvCxnSpPr>
        <p:spPr>
          <a:xfrm>
            <a:off x="8224005" y="4870041"/>
            <a:ext cx="3362456"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90" name="TextovéPole 89">
            <a:extLst>
              <a:ext uri="{FF2B5EF4-FFF2-40B4-BE49-F238E27FC236}">
                <a16:creationId xmlns:a16="http://schemas.microsoft.com/office/drawing/2014/main" id="{C696C25E-807D-9AC7-2D01-15558667BA19}"/>
              </a:ext>
            </a:extLst>
          </p:cNvPr>
          <p:cNvSpPr txBox="1"/>
          <p:nvPr/>
        </p:nvSpPr>
        <p:spPr>
          <a:xfrm>
            <a:off x="5841440" y="4915237"/>
            <a:ext cx="2026766" cy="276999"/>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cs-CZ" sz="1200" b="0" i="0" u="none" strike="noStrike" kern="1200" cap="none" spc="0" normalizeH="0" baseline="0" noProof="0" dirty="0">
                <a:ln>
                  <a:noFill/>
                </a:ln>
                <a:solidFill>
                  <a:srgbClr val="002554"/>
                </a:solidFill>
                <a:effectLst/>
                <a:uLnTx/>
                <a:uFillTx/>
                <a:latin typeface="Arial" panose="020B0604020202020204"/>
                <a:ea typeface="+mn-ea"/>
                <a:cs typeface="+mn-cs"/>
              </a:rPr>
              <a:t>KLESNE O:</a:t>
            </a:r>
            <a:endParaRPr kumimoji="0" lang="en-US" sz="1200" b="0" i="0" u="none" strike="noStrike" kern="1200" cap="none" spc="0" normalizeH="0" baseline="0" noProof="0" dirty="0">
              <a:ln>
                <a:noFill/>
              </a:ln>
              <a:solidFill>
                <a:srgbClr val="002554"/>
              </a:solidFill>
              <a:effectLst/>
              <a:uLnTx/>
              <a:uFillTx/>
              <a:latin typeface="Arial" panose="020B0604020202020204"/>
              <a:ea typeface="+mn-ea"/>
              <a:cs typeface="+mn-cs"/>
            </a:endParaRPr>
          </a:p>
        </p:txBody>
      </p:sp>
      <p:sp>
        <p:nvSpPr>
          <p:cNvPr id="91" name="TextovéPole 90">
            <a:extLst>
              <a:ext uri="{FF2B5EF4-FFF2-40B4-BE49-F238E27FC236}">
                <a16:creationId xmlns:a16="http://schemas.microsoft.com/office/drawing/2014/main" id="{BCFD7A52-73C2-C5D2-E020-422668ECE2D1}"/>
              </a:ext>
            </a:extLst>
          </p:cNvPr>
          <p:cNvSpPr txBox="1"/>
          <p:nvPr/>
        </p:nvSpPr>
        <p:spPr>
          <a:xfrm>
            <a:off x="9155184" y="4915237"/>
            <a:ext cx="1765423" cy="276999"/>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cs-CZ" sz="1200" dirty="0">
                <a:solidFill>
                  <a:srgbClr val="002554"/>
                </a:solidFill>
                <a:latin typeface="Arial" panose="020B0604020202020204"/>
              </a:rPr>
              <a:t>VZROSTE O:</a:t>
            </a:r>
            <a:endParaRPr kumimoji="0" lang="en-US" sz="1200" b="0" i="0" u="none" strike="noStrike" kern="1200" cap="none" spc="0" normalizeH="0" baseline="0" noProof="0" dirty="0">
              <a:ln>
                <a:noFill/>
              </a:ln>
              <a:solidFill>
                <a:srgbClr val="002554"/>
              </a:solidFill>
              <a:effectLst/>
              <a:uLnTx/>
              <a:uFillTx/>
              <a:latin typeface="Arial" panose="020B0604020202020204"/>
              <a:ea typeface="+mn-ea"/>
              <a:cs typeface="+mn-cs"/>
            </a:endParaRPr>
          </a:p>
        </p:txBody>
      </p:sp>
      <p:sp>
        <p:nvSpPr>
          <p:cNvPr id="98" name="TextovéPole 97">
            <a:extLst>
              <a:ext uri="{FF2B5EF4-FFF2-40B4-BE49-F238E27FC236}">
                <a16:creationId xmlns:a16="http://schemas.microsoft.com/office/drawing/2014/main" id="{36B1B69B-ACAC-C567-E199-5C29E02CB76A}"/>
              </a:ext>
            </a:extLst>
          </p:cNvPr>
          <p:cNvSpPr txBox="1"/>
          <p:nvPr/>
        </p:nvSpPr>
        <p:spPr>
          <a:xfrm>
            <a:off x="9865440" y="3316891"/>
            <a:ext cx="2480480" cy="246222"/>
          </a:xfrm>
          <a:prstGeom prst="rect">
            <a:avLst/>
          </a:prstGeom>
          <a:noFill/>
        </p:spPr>
        <p:txBody>
          <a:bodyPr wrap="square">
            <a:spAutoFit/>
          </a:bodyPr>
          <a:lstStyle/>
          <a:p>
            <a:r>
              <a:rPr kumimoji="0" lang="cs-CZ" sz="100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Pozn.: Nevím, nedokážu říct 13 %</a:t>
            </a:r>
            <a:endParaRPr lang="en-US" dirty="0"/>
          </a:p>
        </p:txBody>
      </p:sp>
      <p:sp>
        <p:nvSpPr>
          <p:cNvPr id="101" name="TextovéPole 100">
            <a:extLst>
              <a:ext uri="{FF2B5EF4-FFF2-40B4-BE49-F238E27FC236}">
                <a16:creationId xmlns:a16="http://schemas.microsoft.com/office/drawing/2014/main" id="{1C30B46A-EE14-F5E3-053C-119E1297D47B}"/>
              </a:ext>
            </a:extLst>
          </p:cNvPr>
          <p:cNvSpPr txBox="1"/>
          <p:nvPr/>
        </p:nvSpPr>
        <p:spPr>
          <a:xfrm>
            <a:off x="9861991" y="5111934"/>
            <a:ext cx="2480480" cy="246222"/>
          </a:xfrm>
          <a:prstGeom prst="rect">
            <a:avLst/>
          </a:prstGeom>
          <a:noFill/>
        </p:spPr>
        <p:txBody>
          <a:bodyPr wrap="square">
            <a:spAutoFit/>
          </a:bodyPr>
          <a:lstStyle/>
          <a:p>
            <a:r>
              <a:rPr kumimoji="0" lang="cs-CZ" sz="100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Pozn.: Nevím, nedokážu říct 11 %</a:t>
            </a:r>
            <a:endParaRPr lang="en-US" dirty="0"/>
          </a:p>
        </p:txBody>
      </p:sp>
      <p:sp>
        <p:nvSpPr>
          <p:cNvPr id="3" name="Obdélník 2">
            <a:extLst>
              <a:ext uri="{FF2B5EF4-FFF2-40B4-BE49-F238E27FC236}">
                <a16:creationId xmlns:a16="http://schemas.microsoft.com/office/drawing/2014/main" id="{B85D888F-61B3-CE2B-36B8-4DDBEB8F4B5C}"/>
              </a:ext>
            </a:extLst>
          </p:cNvPr>
          <p:cNvSpPr/>
          <p:nvPr/>
        </p:nvSpPr>
        <p:spPr>
          <a:xfrm>
            <a:off x="-126953" y="1889719"/>
            <a:ext cx="4284476" cy="3271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PLÁNOVANÁ REFIXACE HYPOTÉKY</a:t>
            </a:r>
          </a:p>
          <a:p>
            <a:pPr algn="r"/>
            <a:r>
              <a:rPr lang="cs-CZ" sz="1100" dirty="0">
                <a:solidFill>
                  <a:schemeClr val="tx1"/>
                </a:solidFill>
              </a:rPr>
              <a:t>(z těch, kteří mají hypotéku)</a:t>
            </a:r>
          </a:p>
        </p:txBody>
      </p:sp>
    </p:spTree>
    <p:extLst>
      <p:ext uri="{BB962C8B-B14F-4D97-AF65-F5344CB8AC3E}">
        <p14:creationId xmlns:p14="http://schemas.microsoft.com/office/powerpoint/2010/main" val="2717345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text 1">
            <a:extLst>
              <a:ext uri="{FF2B5EF4-FFF2-40B4-BE49-F238E27FC236}">
                <a16:creationId xmlns:a16="http://schemas.microsoft.com/office/drawing/2014/main" id="{4CF39DC7-BB08-76CF-6EE4-FB89FEDE1FA4}"/>
              </a:ext>
            </a:extLst>
          </p:cNvPr>
          <p:cNvSpPr>
            <a:spLocks noGrp="1"/>
          </p:cNvSpPr>
          <p:nvPr>
            <p:ph type="body" sz="quarter" idx="10"/>
          </p:nvPr>
        </p:nvSpPr>
        <p:spPr>
          <a:xfrm>
            <a:off x="241200" y="1260000"/>
            <a:ext cx="11447880" cy="642385"/>
          </a:xfrm>
        </p:spPr>
        <p:txBody>
          <a:bodyPr/>
          <a:lstStyle/>
          <a:p>
            <a:r>
              <a:rPr lang="cs-CZ" dirty="0"/>
              <a:t>Více než polovina těch, kteří plánují svůj aktuální hypoteční úvěr refixovat, se obává, že se jim novou splátkou zvýší rozpočet a budou s ním hůře vycházet. Pokud tato obava nastane, nejčastěji ji budou řešit snížením nezbytných výdajů.</a:t>
            </a:r>
            <a:endParaRPr lang="en-US" dirty="0"/>
          </a:p>
        </p:txBody>
      </p:sp>
      <p:sp>
        <p:nvSpPr>
          <p:cNvPr id="3" name="Nadpis 2">
            <a:extLst>
              <a:ext uri="{FF2B5EF4-FFF2-40B4-BE49-F238E27FC236}">
                <a16:creationId xmlns:a16="http://schemas.microsoft.com/office/drawing/2014/main" id="{487618E4-79E0-95CF-16CD-55E165F15306}"/>
              </a:ext>
            </a:extLst>
          </p:cNvPr>
          <p:cNvSpPr>
            <a:spLocks noGrp="1"/>
          </p:cNvSpPr>
          <p:nvPr>
            <p:ph type="title"/>
          </p:nvPr>
        </p:nvSpPr>
        <p:spPr/>
        <p:txBody>
          <a:bodyPr>
            <a:normAutofit fontScale="90000"/>
          </a:bodyPr>
          <a:lstStyle/>
          <a:p>
            <a:r>
              <a:rPr lang="cs-CZ" dirty="0"/>
              <a:t>DOPAD NOVÉ SPLÁTKY PO REFIXACI NA DOMÁCÍ ROZPOČET</a:t>
            </a:r>
            <a:endParaRPr lang="en-US" dirty="0"/>
          </a:p>
        </p:txBody>
      </p:sp>
      <p:sp>
        <p:nvSpPr>
          <p:cNvPr id="4" name="Zástupný text 3">
            <a:extLst>
              <a:ext uri="{FF2B5EF4-FFF2-40B4-BE49-F238E27FC236}">
                <a16:creationId xmlns:a16="http://schemas.microsoft.com/office/drawing/2014/main" id="{35AC4A8A-FE5A-786D-3E06-560EA58F9335}"/>
              </a:ext>
            </a:extLst>
          </p:cNvPr>
          <p:cNvSpPr txBox="1">
            <a:spLocks/>
          </p:cNvSpPr>
          <p:nvPr/>
        </p:nvSpPr>
        <p:spPr>
          <a:xfrm>
            <a:off x="597600" y="5436000"/>
            <a:ext cx="10586475" cy="461665"/>
          </a:xfrm>
          <a:prstGeom prst="rect">
            <a:avLst/>
          </a:prstGeom>
        </p:spPr>
        <p:txBody>
          <a:bodyPr wrap="square" lIns="0" tIns="0" rIns="0" bIns="0" anchor="t" anchorCtr="0">
            <a:spAutoFit/>
          </a:bodyPr>
          <a:lstStyle>
            <a:defPPr>
              <a:defRPr lang="cs-CZ"/>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defTabSz="914400">
              <a:defRPr/>
            </a:pPr>
            <a:r>
              <a:rPr lang="cs-CZ" sz="1000" b="1" i="1" dirty="0">
                <a:solidFill>
                  <a:srgbClr val="FFFFFF">
                    <a:lumMod val="50000"/>
                  </a:srgbClr>
                </a:solidFill>
                <a:latin typeface="Arial" panose="020B0604020202020204" pitchFamily="34" charset="0"/>
                <a:cs typeface="Arial" pitchFamily="34" charset="0"/>
              </a:rPr>
              <a:t>Pozn.: </a:t>
            </a:r>
            <a:r>
              <a:rPr lang="cs-CZ" sz="1000" i="1" dirty="0">
                <a:solidFill>
                  <a:srgbClr val="FFFFFF">
                    <a:lumMod val="50000"/>
                  </a:srgbClr>
                </a:solidFill>
                <a:latin typeface="Arial" panose="020B0604020202020204" pitchFamily="34" charset="0"/>
                <a:cs typeface="Arial" pitchFamily="34" charset="0"/>
              </a:rPr>
              <a:t>T2B=součet odpovědí „Velmi se zvýší, s rozpočtem budeme vycházet hůře“ a „Spíše se zvýší, s rozpočtem budeme vycházet hůře“</a:t>
            </a:r>
            <a:endParaRPr lang="cs-CZ" sz="1000" b="1" i="1" dirty="0">
              <a:solidFill>
                <a:srgbClr val="FFFFFF">
                  <a:lumMod val="50000"/>
                </a:srgbClr>
              </a:solidFill>
              <a:latin typeface="Arial" panose="020B0604020202020204" pitchFamily="34" charset="0"/>
              <a:cs typeface="Arial"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cs-CZ" sz="1000" b="1"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Báze: </a:t>
            </a:r>
            <a:r>
              <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n=99</a:t>
            </a:r>
            <a:r>
              <a:rPr lang="cs-CZ" sz="1000" i="1" dirty="0">
                <a:solidFill>
                  <a:srgbClr val="FFFFFF">
                    <a:lumMod val="50000"/>
                  </a:srgbClr>
                </a:solidFill>
                <a:latin typeface="Arial" panose="020B0604020202020204" pitchFamily="34" charset="0"/>
                <a:cs typeface="Arial" pitchFamily="34" charset="0"/>
              </a:rPr>
              <a:t>, </a:t>
            </a:r>
            <a:r>
              <a:rPr kumimoji="0" lang="cs-CZ" sz="100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ti, kteří mají aktuálně hypoteční úvěr a plánují ho buď do konce roku 2023, nebo v příštím roce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pl-PL"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O5c. Do jaké míry Vaše nová splátka po refixaci hypotečního úvěru ovlivní Váš domácí rozpočet?, O5d. Jak si se zvýšením plateb v rámci domácího rozpočtu poradíte?</a:t>
            </a:r>
            <a:endParaRPr kumimoji="0" lang="cs-CZ" sz="1000" b="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endParaRPr>
          </a:p>
        </p:txBody>
      </p:sp>
      <p:graphicFrame>
        <p:nvGraphicFramePr>
          <p:cNvPr id="5" name="Tabulka 7">
            <a:extLst>
              <a:ext uri="{FF2B5EF4-FFF2-40B4-BE49-F238E27FC236}">
                <a16:creationId xmlns:a16="http://schemas.microsoft.com/office/drawing/2014/main" id="{893CA25C-D4F2-6620-E1CA-11DAB1FB2A83}"/>
              </a:ext>
            </a:extLst>
          </p:cNvPr>
          <p:cNvGraphicFramePr>
            <a:graphicFrameLocks noGrp="1"/>
          </p:cNvGraphicFramePr>
          <p:nvPr>
            <p:extLst>
              <p:ext uri="{D42A27DB-BD31-4B8C-83A1-F6EECF244321}">
                <p14:modId xmlns:p14="http://schemas.microsoft.com/office/powerpoint/2010/main" val="551919127"/>
              </p:ext>
            </p:extLst>
          </p:nvPr>
        </p:nvGraphicFramePr>
        <p:xfrm>
          <a:off x="2495598" y="1896834"/>
          <a:ext cx="3492390" cy="370840"/>
        </p:xfrm>
        <a:graphic>
          <a:graphicData uri="http://schemas.openxmlformats.org/drawingml/2006/table">
            <a:tbl>
              <a:tblPr firstRow="1" bandRow="1">
                <a:tableStyleId>{5C22544A-7EE6-4342-B048-85BDC9FD1C3A}</a:tableStyleId>
              </a:tblPr>
              <a:tblGrid>
                <a:gridCol w="1152130">
                  <a:extLst>
                    <a:ext uri="{9D8B030D-6E8A-4147-A177-3AD203B41FA5}">
                      <a16:colId xmlns:a16="http://schemas.microsoft.com/office/drawing/2014/main" val="1272601646"/>
                    </a:ext>
                  </a:extLst>
                </a:gridCol>
                <a:gridCol w="2340260">
                  <a:extLst>
                    <a:ext uri="{9D8B030D-6E8A-4147-A177-3AD203B41FA5}">
                      <a16:colId xmlns:a16="http://schemas.microsoft.com/office/drawing/2014/main" val="321699078"/>
                    </a:ext>
                  </a:extLst>
                </a:gridCol>
              </a:tblGrid>
              <a:tr h="370840">
                <a:tc>
                  <a:txBody>
                    <a:bodyPr/>
                    <a:lstStyle/>
                    <a:p>
                      <a:r>
                        <a:rPr lang="cs-CZ" sz="1400" dirty="0">
                          <a:solidFill>
                            <a:schemeClr val="tx1"/>
                          </a:solidFill>
                        </a:rPr>
                        <a:t>53 %</a:t>
                      </a:r>
                    </a:p>
                  </a:txBody>
                  <a:tcPr>
                    <a:noFill/>
                  </a:tcPr>
                </a:tc>
                <a:tc>
                  <a:txBody>
                    <a:bodyPr/>
                    <a:lstStyle/>
                    <a:p>
                      <a:r>
                        <a:rPr lang="cs-CZ" sz="1400" dirty="0">
                          <a:solidFill>
                            <a:schemeClr val="tx1"/>
                          </a:solidFill>
                        </a:rPr>
                        <a:t>T2B = rozpočet se zvýší</a:t>
                      </a:r>
                    </a:p>
                  </a:txBody>
                  <a:tcPr>
                    <a:noFill/>
                  </a:tcPr>
                </a:tc>
                <a:extLst>
                  <a:ext uri="{0D108BD9-81ED-4DB2-BD59-A6C34878D82A}">
                    <a16:rowId xmlns:a16="http://schemas.microsoft.com/office/drawing/2014/main" val="3839842944"/>
                  </a:ext>
                </a:extLst>
              </a:tr>
            </a:tbl>
          </a:graphicData>
        </a:graphic>
      </p:graphicFrame>
      <p:graphicFrame>
        <p:nvGraphicFramePr>
          <p:cNvPr id="6" name="Graf 5">
            <a:extLst>
              <a:ext uri="{FF2B5EF4-FFF2-40B4-BE49-F238E27FC236}">
                <a16:creationId xmlns:a16="http://schemas.microsoft.com/office/drawing/2014/main" id="{B2F6EF0F-BA63-6382-25B4-DDAA2259146F}"/>
              </a:ext>
            </a:extLst>
          </p:cNvPr>
          <p:cNvGraphicFramePr/>
          <p:nvPr>
            <p:extLst>
              <p:ext uri="{D42A27DB-BD31-4B8C-83A1-F6EECF244321}">
                <p14:modId xmlns:p14="http://schemas.microsoft.com/office/powerpoint/2010/main" val="341875949"/>
              </p:ext>
            </p:extLst>
          </p:nvPr>
        </p:nvGraphicFramePr>
        <p:xfrm>
          <a:off x="515939" y="2083310"/>
          <a:ext cx="5364038" cy="3434116"/>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18">
            <a:extLst>
              <a:ext uri="{FF2B5EF4-FFF2-40B4-BE49-F238E27FC236}">
                <a16:creationId xmlns:a16="http://schemas.microsoft.com/office/drawing/2014/main" id="{8E541E80-36E4-EE9D-50C8-621E9B6AE929}"/>
              </a:ext>
            </a:extLst>
          </p:cNvPr>
          <p:cNvSpPr/>
          <p:nvPr/>
        </p:nvSpPr>
        <p:spPr>
          <a:xfrm>
            <a:off x="3575719" y="2565204"/>
            <a:ext cx="8211491" cy="824895"/>
          </a:xfrm>
          <a:prstGeom prst="rect">
            <a:avLst/>
          </a:prstGeom>
          <a:solidFill>
            <a:schemeClr val="accent4">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Rectangle 19">
            <a:extLst>
              <a:ext uri="{FF2B5EF4-FFF2-40B4-BE49-F238E27FC236}">
                <a16:creationId xmlns:a16="http://schemas.microsoft.com/office/drawing/2014/main" id="{34207328-10C3-A8A9-CE5D-847CF2985189}"/>
              </a:ext>
            </a:extLst>
          </p:cNvPr>
          <p:cNvSpPr/>
          <p:nvPr/>
        </p:nvSpPr>
        <p:spPr>
          <a:xfrm>
            <a:off x="6704034" y="3390099"/>
            <a:ext cx="5081823" cy="1600874"/>
          </a:xfrm>
          <a:prstGeom prst="rect">
            <a:avLst/>
          </a:prstGeom>
          <a:solidFill>
            <a:schemeClr val="accent4">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Diagonal Stripe 40">
            <a:extLst>
              <a:ext uri="{FF2B5EF4-FFF2-40B4-BE49-F238E27FC236}">
                <a16:creationId xmlns:a16="http://schemas.microsoft.com/office/drawing/2014/main" id="{88786891-C73C-3E6D-86E2-3EAB26113A56}"/>
              </a:ext>
            </a:extLst>
          </p:cNvPr>
          <p:cNvSpPr/>
          <p:nvPr/>
        </p:nvSpPr>
        <p:spPr>
          <a:xfrm rot="5400000">
            <a:off x="5475766" y="3792961"/>
            <a:ext cx="1631126" cy="825410"/>
          </a:xfrm>
          <a:prstGeom prst="diagStripe">
            <a:avLst>
              <a:gd name="adj" fmla="val 0"/>
            </a:avLst>
          </a:prstGeom>
          <a:solidFill>
            <a:schemeClr val="accent4">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graphicFrame>
        <p:nvGraphicFramePr>
          <p:cNvPr id="13" name="Graf 12">
            <a:extLst>
              <a:ext uri="{FF2B5EF4-FFF2-40B4-BE49-F238E27FC236}">
                <a16:creationId xmlns:a16="http://schemas.microsoft.com/office/drawing/2014/main" id="{1AE414CE-E6AF-1C41-25C8-85CD488DDEB9}"/>
              </a:ext>
            </a:extLst>
          </p:cNvPr>
          <p:cNvGraphicFramePr/>
          <p:nvPr>
            <p:extLst>
              <p:ext uri="{D42A27DB-BD31-4B8C-83A1-F6EECF244321}">
                <p14:modId xmlns:p14="http://schemas.microsoft.com/office/powerpoint/2010/main" val="4221529568"/>
              </p:ext>
            </p:extLst>
          </p:nvPr>
        </p:nvGraphicFramePr>
        <p:xfrm>
          <a:off x="5987988" y="2283264"/>
          <a:ext cx="5895198" cy="2737962"/>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ovéPole 13">
            <a:extLst>
              <a:ext uri="{FF2B5EF4-FFF2-40B4-BE49-F238E27FC236}">
                <a16:creationId xmlns:a16="http://schemas.microsoft.com/office/drawing/2014/main" id="{2ECDBA04-C145-48D4-2FB6-1DD0B292F4DF}"/>
              </a:ext>
            </a:extLst>
          </p:cNvPr>
          <p:cNvSpPr txBox="1"/>
          <p:nvPr/>
        </p:nvSpPr>
        <p:spPr>
          <a:xfrm>
            <a:off x="6704034" y="4983126"/>
            <a:ext cx="5247127" cy="400110"/>
          </a:xfrm>
          <a:prstGeom prst="rect">
            <a:avLst/>
          </a:prstGeom>
          <a:noFill/>
        </p:spPr>
        <p:txBody>
          <a:bodyPr wrap="square">
            <a:spAutoFit/>
          </a:bodyPr>
          <a:lstStyle/>
          <a:p>
            <a:r>
              <a:rPr kumimoji="0" lang="cs-CZ" sz="1000" i="1" u="none" strike="noStrike" kern="1200" cap="none" spc="0" normalizeH="0" baseline="0" noProof="0" dirty="0">
                <a:ln>
                  <a:noFill/>
                </a:ln>
                <a:solidFill>
                  <a:srgbClr val="FFFFFF">
                    <a:lumMod val="50000"/>
                  </a:srgbClr>
                </a:solidFill>
                <a:effectLst/>
                <a:uLnTx/>
                <a:uFillTx/>
                <a:latin typeface="Arial" panose="020B0604020202020204" pitchFamily="34" charset="0"/>
                <a:ea typeface="+mn-ea"/>
                <a:cs typeface="Arial" pitchFamily="34" charset="0"/>
              </a:rPr>
              <a:t>Pozn.: n=52, ti, kteří mají aktuálně hypoteční úvěr a plánují ho buď do konce roku 2023, nebo v příštím roce a zvýší se jim rozpočet po refixaci. Zobrazeny možnosti s 12 % a výš</a:t>
            </a:r>
            <a:endParaRPr lang="en-US" dirty="0"/>
          </a:p>
        </p:txBody>
      </p:sp>
      <p:sp>
        <p:nvSpPr>
          <p:cNvPr id="7" name="Obdélník 6">
            <a:extLst>
              <a:ext uri="{FF2B5EF4-FFF2-40B4-BE49-F238E27FC236}">
                <a16:creationId xmlns:a16="http://schemas.microsoft.com/office/drawing/2014/main" id="{E54BC0B1-4D03-6102-560D-C64C8CE036C6}"/>
              </a:ext>
            </a:extLst>
          </p:cNvPr>
          <p:cNvSpPr/>
          <p:nvPr/>
        </p:nvSpPr>
        <p:spPr>
          <a:xfrm>
            <a:off x="5817447" y="1849290"/>
            <a:ext cx="5968410" cy="403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b="1" dirty="0">
                <a:solidFill>
                  <a:schemeClr val="tx1"/>
                </a:solidFill>
              </a:rPr>
              <a:t>OPATŘENÍ V PŘÍPADĚ ZVÝŠENÝCH PLATEB ROZPOČTU</a:t>
            </a:r>
          </a:p>
        </p:txBody>
      </p:sp>
      <p:sp>
        <p:nvSpPr>
          <p:cNvPr id="8" name="Rectangle 19">
            <a:extLst>
              <a:ext uri="{FF2B5EF4-FFF2-40B4-BE49-F238E27FC236}">
                <a16:creationId xmlns:a16="http://schemas.microsoft.com/office/drawing/2014/main" id="{C9230EC2-1BF4-4A47-5927-F538E15228CB}"/>
              </a:ext>
            </a:extLst>
          </p:cNvPr>
          <p:cNvSpPr/>
          <p:nvPr/>
        </p:nvSpPr>
        <p:spPr>
          <a:xfrm flipV="1">
            <a:off x="6704034" y="2276785"/>
            <a:ext cx="5081823" cy="288415"/>
          </a:xfrm>
          <a:prstGeom prst="rect">
            <a:avLst/>
          </a:prstGeom>
          <a:solidFill>
            <a:schemeClr val="accent4">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Diagonal Stripe 40">
            <a:extLst>
              <a:ext uri="{FF2B5EF4-FFF2-40B4-BE49-F238E27FC236}">
                <a16:creationId xmlns:a16="http://schemas.microsoft.com/office/drawing/2014/main" id="{27E6F32F-88FE-9547-FE21-57A64E4D25B9}"/>
              </a:ext>
            </a:extLst>
          </p:cNvPr>
          <p:cNvSpPr/>
          <p:nvPr/>
        </p:nvSpPr>
        <p:spPr>
          <a:xfrm rot="16200000" flipV="1">
            <a:off x="6144396" y="2009884"/>
            <a:ext cx="293866" cy="825410"/>
          </a:xfrm>
          <a:prstGeom prst="diagStripe">
            <a:avLst>
              <a:gd name="adj" fmla="val 0"/>
            </a:avLst>
          </a:prstGeom>
          <a:solidFill>
            <a:schemeClr val="accent4">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3559446221"/>
      </p:ext>
    </p:extLst>
  </p:cSld>
  <p:clrMapOvr>
    <a:masterClrMapping/>
  </p:clrMapOvr>
</p:sld>
</file>

<file path=ppt/theme/theme1.xml><?xml version="1.0" encoding="utf-8"?>
<a:theme xmlns:a="http://schemas.openxmlformats.org/drawingml/2006/main" name="Motiv Office">
  <a:themeElements>
    <a:clrScheme name="Vlastní 1">
      <a:dk1>
        <a:sysClr val="windowText" lastClr="000000"/>
      </a:dk1>
      <a:lt1>
        <a:sysClr val="window" lastClr="FFFFFF"/>
      </a:lt1>
      <a:dk2>
        <a:srgbClr val="44546A"/>
      </a:dk2>
      <a:lt2>
        <a:srgbClr val="E7E6E6"/>
      </a:lt2>
      <a:accent1>
        <a:srgbClr val="EE3423"/>
      </a:accent1>
      <a:accent2>
        <a:srgbClr val="B91F0F"/>
      </a:accent2>
      <a:accent3>
        <a:srgbClr val="94190C"/>
      </a:accent3>
      <a:accent4>
        <a:srgbClr val="F04D3C"/>
      </a:accent4>
      <a:accent5>
        <a:srgbClr val="7F7F7F"/>
      </a:accent5>
      <a:accent6>
        <a:srgbClr val="BFBFB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TotalTime>
  <Words>3174</Words>
  <Application>Microsoft Office PowerPoint</Application>
  <PresentationFormat>Širokoúhlá obrazovka</PresentationFormat>
  <Paragraphs>391</Paragraphs>
  <Slides>23</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23</vt:i4>
      </vt:variant>
    </vt:vector>
  </HeadingPairs>
  <TitlesOfParts>
    <vt:vector size="31" baseType="lpstr">
      <vt:lpstr>Arial</vt:lpstr>
      <vt:lpstr>Arial Black</vt:lpstr>
      <vt:lpstr>Arial CE</vt:lpstr>
      <vt:lpstr>Calibri</vt:lpstr>
      <vt:lpstr>Gill Sans</vt:lpstr>
      <vt:lpstr>Gill Sans SemiBold</vt:lpstr>
      <vt:lpstr>Libre Franklin</vt:lpstr>
      <vt:lpstr>Motiv Office</vt:lpstr>
      <vt:lpstr>ZNALOST MÍRY INFLACE</vt:lpstr>
      <vt:lpstr>VÝVOJ MÍRY INFLACE A OBAVY Z POKLESU NEMOVITOSTI</vt:lpstr>
      <vt:lpstr>OSOBNÍ FINANČNÍ SITUACE NYNÍ A V BUDOUCNU</vt:lpstr>
      <vt:lpstr>OSOBNÍ PŘÍJEM A INFLACE</vt:lpstr>
      <vt:lpstr>PRŮMĚRNÁ ÚROKOVÁ SAZBA - ZNALOST</vt:lpstr>
      <vt:lpstr>POKRYTÍ INFLACE </vt:lpstr>
      <vt:lpstr>ZKUŠENOST S ÚVĚRY NA BYDLENÍ</vt:lpstr>
      <vt:lpstr>PLÁNOVÁNÍ REFIXACE HYPOTÉKY A OČEKÁVANÉ ZMĚNY SPOJENÉ S NÍ</vt:lpstr>
      <vt:lpstr>DOPAD NOVÉ SPLÁTKY PO REFIXACI NA DOMÁCÍ ROZPOČET</vt:lpstr>
      <vt:lpstr>PLÁNOVÁNÍ HYPOTÉKY</vt:lpstr>
      <vt:lpstr>OČEKÁVÁNÝ VÝVOJ HYPOTEČNÍCH ÚROKOVÝCH SAZEB V ROCE 2023 A PO ROCE 2023</vt:lpstr>
      <vt:lpstr>VNÍMÁNÍ SOUČASNÝCH ÚROKOVÝCH SAZEB HYPOTÉK A SAZEB PŘED DESETI LETY</vt:lpstr>
      <vt:lpstr>HYPOTÉKA, VLASTNÍ ZDROJE A MĚSÍČNÍ SPLÁTKA – PĚTIMILIONOVÁ HYPOTÉKA</vt:lpstr>
      <vt:lpstr>HYPOTÉKA, VLASTNÍ ZDROJE A MĚSÍČNÍ SPLÁTKA – OSMIMILIONOVÁ HYPOTÉKA</vt:lpstr>
      <vt:lpstr>SOUČASNÉ CENY NEMOVITOSTÍ PODLE ČECHŮ I. BYTY, DOMY</vt:lpstr>
      <vt:lpstr>VLIVY NA SOUČASNOU HODNOTU NEMOVITOSTÍ</vt:lpstr>
      <vt:lpstr>POHYB TRŽNÍCH CEN NEMOVITOSTÍ </vt:lpstr>
      <vt:lpstr>POHYB TRŽNÍCH CEN NEMOVITOSTÍ V POROVNÁNÍ S ROKEM 2019  </vt:lpstr>
      <vt:lpstr>KOUPĚ NEMOVITOSTI ČI POZEMKU</vt:lpstr>
      <vt:lpstr>KOUPĚ NEMOVITOSTI ČI POZEMKU</vt:lpstr>
      <vt:lpstr>VLASTNICTVÍ NEMOVITOSTI JAKO INVESTICE NA DŮCHOD</vt:lpstr>
      <vt:lpstr>ZAČÁTEK INVESTOVÁNÍ DO NEMOVITOSTÍ – SNÍŽENÍ ÚROKŮ HYPOTEČNÍCH ÚVĚRŮ</vt:lpstr>
      <vt:lpstr>POJIŠTĚNÍ A PŘECENĚNÍ NEMOVITOSTI V DŮSLEDKU ZMĚN NA REALITNÍM TRHU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Michaela Sahulová</dc:creator>
  <cp:lastModifiedBy>Michaela Sahulová</cp:lastModifiedBy>
  <cp:revision>4</cp:revision>
  <dcterms:created xsi:type="dcterms:W3CDTF">2023-10-30T10:55:48Z</dcterms:created>
  <dcterms:modified xsi:type="dcterms:W3CDTF">2023-10-31T09:19:21Z</dcterms:modified>
</cp:coreProperties>
</file>