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68" r:id="rId4"/>
    <p:sldId id="258" r:id="rId5"/>
    <p:sldId id="260" r:id="rId6"/>
    <p:sldId id="262" r:id="rId7"/>
    <p:sldId id="263" r:id="rId8"/>
    <p:sldId id="264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252"/>
    <a:srgbClr val="E41A18"/>
    <a:srgbClr val="888989"/>
    <a:srgbClr val="F6AFB1"/>
    <a:srgbClr val="ED6C6E"/>
    <a:srgbClr val="63190C"/>
    <a:srgbClr val="E52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>
        <p:scale>
          <a:sx n="100" d="100"/>
          <a:sy n="100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34243013118767"/>
          <c:y val="8.8199810088189862E-2"/>
          <c:w val="0.45520429399879947"/>
          <c:h val="0.9289222509809858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připojištění</c:v>
                </c:pt>
              </c:strCache>
            </c:strRef>
          </c:tx>
          <c:spPr>
            <a:solidFill>
              <a:srgbClr val="E5271C"/>
            </a:solidFill>
          </c:spPr>
          <c:dPt>
            <c:idx val="0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0B-4ABD-B8FC-1C7BDE078765}"/>
              </c:ext>
            </c:extLst>
          </c:dPt>
          <c:dPt>
            <c:idx val="1"/>
            <c:bubble3D val="0"/>
            <c:explosion val="1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0B-4ABD-B8FC-1C7BDE078765}"/>
              </c:ext>
            </c:extLst>
          </c:dPt>
          <c:dPt>
            <c:idx val="2"/>
            <c:bubble3D val="0"/>
            <c:spPr>
              <a:solidFill>
                <a:srgbClr val="ED6C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0B-4ABD-B8FC-1C7BDE078765}"/>
              </c:ext>
            </c:extLst>
          </c:dPt>
          <c:dPt>
            <c:idx val="3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0B-4ABD-B8FC-1C7BDE078765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23.109000000000002</c:v>
                </c:pt>
                <c:pt idx="1">
                  <c:v>52.545000000000002</c:v>
                </c:pt>
                <c:pt idx="2">
                  <c:v>24.347000000000001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0B-4ABD-B8FC-1C7BDE078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  <c:holeSize val="50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2449877804939497E-2"/>
          <c:y val="0.41494959822766103"/>
          <c:w val="0.27827306797339185"/>
          <c:h val="0.239430816900160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47606764237544"/>
          <c:y val="7.4335865386314495E-2"/>
          <c:w val="0.53711461417505479"/>
          <c:h val="0.76378247293364487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Navysovani castky</c:v>
                </c:pt>
              </c:strCache>
            </c:strRef>
          </c:tx>
          <c:dPt>
            <c:idx val="0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0B-4ABD-B8FC-1C7BDE078765}"/>
              </c:ext>
            </c:extLst>
          </c:dPt>
          <c:dPt>
            <c:idx val="1"/>
            <c:bubble3D val="0"/>
            <c:spPr>
              <a:solidFill>
                <a:srgbClr val="ED6C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0B-4ABD-B8FC-1C7BDE078765}"/>
              </c:ext>
            </c:extLst>
          </c:dPt>
          <c:dPt>
            <c:idx val="2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0B-4ABD-B8FC-1C7BDE078765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0B-4ABD-B8FC-1C7BDE078765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44.418999999999997</c:v>
                </c:pt>
                <c:pt idx="1">
                  <c:v>43.023000000000003</c:v>
                </c:pt>
                <c:pt idx="2">
                  <c:v>12.558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0B-4ABD-B8FC-1C7BDE078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88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550199312413831"/>
          <c:y val="0.30160115147673822"/>
          <c:w val="0.27204812907092213"/>
          <c:h val="0.32057904583068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156405461121613"/>
          <c:y val="0.1208117998236046"/>
          <c:w val="0.60357460282190878"/>
          <c:h val="0.778691881232044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Nevím, nedokážu říct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6.569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A-4503-93D1-252D67E6BC9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Rozhodně si budu přispívat méně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1.46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9A-4503-93D1-252D67E6BC9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si budu přispívat méně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1.946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9A-4503-93D1-252D67E6BC96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Budu si přispívat stejně jako nyní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41.606000000000002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9A-4503-93D1-252D67E6BC96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Spíše si budu přispívat víc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9A-4503-93D1-252D67E6BC96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Rozhodně si budu přispívat víc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17.518000000000001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29A-4503-93D1-252D67E6BC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9268768"/>
        <c:axId val="1269264448"/>
      </c:barChart>
      <c:catAx>
        <c:axId val="126926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264448"/>
        <c:crosses val="autoZero"/>
        <c:auto val="1"/>
        <c:lblAlgn val="ctr"/>
        <c:lblOffset val="100"/>
        <c:noMultiLvlLbl val="0"/>
      </c:catAx>
      <c:valAx>
        <c:axId val="1269264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92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9394882050142578E-2"/>
          <c:y val="0.27250541472920642"/>
          <c:w val="0.38481634756631972"/>
          <c:h val="0.508210598658304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8128938054501879E-2"/>
          <c:w val="1"/>
          <c:h val="0.755372246142395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500 Kč nebo méně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190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03-45B8-A2D6-8935E485FD79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19.597999999999999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F-4851-B8E4-65E13319FCE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501 - 1000 Kč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41A1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F4F-4851-B8E4-65E13319FCEA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31.658000000000001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4F-4851-B8E4-65E13319FCE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1 001 - 2000 Kč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30.151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4F-4851-B8E4-65E13319FCEA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2 001 - 3 500 Kč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7.5380000000000003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4F-4851-B8E4-65E13319FCEA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3 501 - 5 000 Kč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3.5179999999999998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4F-4851-B8E4-65E13319FCEA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5 001 - 8 000 Kč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1.508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4F-4851-B8E4-65E13319FCEA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8 001 - 15 000 Kč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List1!$H$2</c:f>
              <c:numCache>
                <c:formatCode>General</c:formatCode>
                <c:ptCount val="1"/>
                <c:pt idx="0">
                  <c:v>0.503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4F-4851-B8E4-65E13319FCEA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Více než 15 000 Kč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navýšení spoření</c:v>
                </c:pt>
              </c:strCache>
            </c:strRef>
          </c:cat>
          <c:val>
            <c:numRef>
              <c:f>List1!$I$2</c:f>
              <c:numCache>
                <c:formatCode>General</c:formatCode>
                <c:ptCount val="1"/>
                <c:pt idx="0">
                  <c:v>0.503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4F-4851-B8E4-65E13319FC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12433904"/>
        <c:axId val="1712433488"/>
        <c:extLst>
          <c:ext xmlns:c15="http://schemas.microsoft.com/office/drawing/2012/chart" uri="{02D57815-91ED-43cb-92C2-25804820EDAC}">
            <c15:filteredBar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List1!$J$1</c15:sqref>
                        </c15:formulaRef>
                      </c:ext>
                    </c:extLst>
                    <c:strCache>
                      <c:ptCount val="1"/>
                      <c:pt idx="0">
                        <c:v>Nevím, nechci odpovídat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List1!$A$2</c15:sqref>
                        </c15:formulaRef>
                      </c:ext>
                    </c:extLst>
                    <c:strCache>
                      <c:ptCount val="1"/>
                      <c:pt idx="0">
                        <c:v>navýšení spoření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List1!$J$2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5.0250000000000004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6F4F-4851-B8E4-65E13319FCEA}"/>
                  </c:ext>
                </c:extLst>
              </c15:ser>
            </c15:filteredBarSeries>
          </c:ext>
        </c:extLst>
      </c:barChart>
      <c:catAx>
        <c:axId val="171243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2433488"/>
        <c:crosses val="autoZero"/>
        <c:auto val="1"/>
        <c:lblAlgn val="ctr"/>
        <c:lblOffset val="100"/>
        <c:noMultiLvlLbl val="0"/>
      </c:catAx>
      <c:valAx>
        <c:axId val="17124334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1243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187214611872148E-2"/>
          <c:y val="0.63371728538098948"/>
          <c:w val="0.98881278538812789"/>
          <c:h val="0.283243660757270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324264286075359E-2"/>
          <c:w val="1"/>
          <c:h val="0.755372246142395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Méně než 100 tis. Kč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190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902-4511-ACCF-EFF76BAEAAFD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38.177999999999997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C-41EE-A449-75816AA3CDB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100 - 250 tis. Kč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41A1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4A7-4F57-9939-BAACBE543FCD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24.030999999999999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4C-41EE-A449-75816AA3CDB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250 - 500 tis. Kč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14.147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4C-41EE-A449-75816AA3CDB9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500 tis. Kč - milion Kč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6.008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7-4F57-9939-BAACBE543FCD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Více než milion Kč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7-4F57-9939-BAACBE543FCD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Nevím, nechci odpovídat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KOLIK NASPOŘENO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14.340999999999999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7-4F57-9939-BAACBE543F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12433904"/>
        <c:axId val="1712433488"/>
      </c:barChart>
      <c:catAx>
        <c:axId val="171243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2433488"/>
        <c:crosses val="autoZero"/>
        <c:auto val="1"/>
        <c:lblAlgn val="ctr"/>
        <c:lblOffset val="100"/>
        <c:noMultiLvlLbl val="0"/>
      </c:catAx>
      <c:valAx>
        <c:axId val="17124334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1243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2610120039572323"/>
          <c:w val="1"/>
          <c:h val="0.223507573232603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324264286075359E-2"/>
          <c:w val="1"/>
          <c:h val="0.755372246142395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Méně než 100 tis. Kč</c:v>
                </c:pt>
              </c:strCache>
            </c:strRef>
          </c:tx>
          <c:spPr>
            <a:solidFill>
              <a:srgbClr val="63190C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2.907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C2-46D8-837C-1CCC21187DF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100  - 250 tis. Kč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41A1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3C2-46D8-837C-1CCC21187DF1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8.9149999999999991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C2-46D8-837C-1CCC21187DF1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250 - 500 tis. Kč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16.279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C2-46D8-837C-1CCC21187DF1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500 - milion Kč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20.542999999999999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C2-46D8-837C-1CCC21187DF1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Milion - 1,5 mil. Kč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8.9149999999999991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C2-46D8-837C-1CCC21187DF1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1,5 mil. - 2 mil. Kč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9.109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3C2-46D8-837C-1CCC21187DF1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2 mil. - 2,5 mil. Kč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List1!$H$2</c:f>
              <c:numCache>
                <c:formatCode>General</c:formatCode>
                <c:ptCount val="1"/>
                <c:pt idx="0">
                  <c:v>3.6819999999999999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C2-46D8-837C-1CCC21187DF1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2,5 mil. - 3 mil. Kč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List1!$I$2</c:f>
              <c:numCache>
                <c:formatCode>General</c:formatCode>
                <c:ptCount val="1"/>
                <c:pt idx="0">
                  <c:v>4.2640000000000002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3C2-46D8-837C-1CCC21187DF1}"/>
            </c:ext>
          </c:extLst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3 mil. - 4 mil. Kč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7E5B39BB-D01E-420F-8658-6038A4A601C3}" type="VALUE">
                      <a:rPr lang="en-US">
                        <a:solidFill>
                          <a:schemeClr val="tx1"/>
                        </a:solidFill>
                      </a:rPr>
                      <a:pPr/>
                      <a:t>[HODNOTA]</a:t>
                    </a:fld>
                    <a:endParaRPr lang="cs-CZ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72B-4FCE-AF39-D3FEE1A1D720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List1!$J$2</c:f>
              <c:numCache>
                <c:formatCode>General</c:formatCode>
                <c:ptCount val="1"/>
                <c:pt idx="0">
                  <c:v>2.5190000000000001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C2-46D8-837C-1CCC21187DF1}"/>
            </c:ext>
          </c:extLst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Více než 4 mil. Kč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E6BA5D3-9BF5-498D-B67F-66FB6C15545F}" type="VALUE">
                      <a:rPr lang="en-US">
                        <a:solidFill>
                          <a:schemeClr val="tx1"/>
                        </a:solidFill>
                      </a:rPr>
                      <a:pPr/>
                      <a:t>[HODNOTA]</a:t>
                    </a:fld>
                    <a:endParaRPr lang="cs-CZ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2B-4FCE-AF39-D3FEE1A1D720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List1!$K$2</c:f>
              <c:numCache>
                <c:formatCode>General</c:formatCode>
                <c:ptCount val="1"/>
                <c:pt idx="0">
                  <c:v>5.0389999999999997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3C2-46D8-837C-1CCC21187DF1}"/>
            </c:ext>
          </c:extLst>
        </c:ser>
        <c:ser>
          <c:idx val="10"/>
          <c:order val="10"/>
          <c:tx>
            <c:strRef>
              <c:f>List1!$L$1</c:f>
              <c:strCache>
                <c:ptCount val="1"/>
                <c:pt idx="0">
                  <c:v>Nevím, nechci odpovídat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72B-4FCE-AF39-D3FEE1A1D72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FC57B4C-B742-4E82-8472-0DCD323036B3}" type="VALUE">
                      <a:rPr lang="en-US">
                        <a:solidFill>
                          <a:schemeClr val="tx1"/>
                        </a:solidFill>
                      </a:rPr>
                      <a:pPr/>
                      <a:t>[HODNOTA]</a:t>
                    </a:fld>
                    <a:endParaRPr lang="cs-CZ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72B-4FCE-AF39-D3FEE1A1D720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plán spoření</c:v>
                </c:pt>
              </c:strCache>
            </c:strRef>
          </c:cat>
          <c:val>
            <c:numRef>
              <c:f>List1!$L$2</c:f>
              <c:numCache>
                <c:formatCode>General</c:formatCode>
                <c:ptCount val="1"/>
                <c:pt idx="0">
                  <c:v>17.829000000000001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3C2-46D8-837C-1CCC21187D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12433904"/>
        <c:axId val="1712433488"/>
      </c:barChart>
      <c:catAx>
        <c:axId val="171243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2433488"/>
        <c:crosses val="autoZero"/>
        <c:auto val="1"/>
        <c:lblAlgn val="ctr"/>
        <c:lblOffset val="100"/>
        <c:noMultiLvlLbl val="0"/>
      </c:catAx>
      <c:valAx>
        <c:axId val="17124334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1243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2610120039572323"/>
          <c:w val="0.99848649911911713"/>
          <c:h val="0.27389879960427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4569876260182"/>
          <c:y val="4.4568706007480259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proč ne investice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52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92-466F-8D88-063C28AEFAC6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Žádné z uvedených</c:v>
                </c:pt>
                <c:pt idx="1">
                  <c:v>Jiné</c:v>
                </c:pt>
                <c:pt idx="2">
                  <c:v>Spořicí produkty mi nabízí dostatečné zhodnocení</c:v>
                </c:pt>
                <c:pt idx="3">
                  <c:v>Spořicí produkty mi nabízí větší kontrolu nad mými penězi</c:v>
                </c:pt>
                <c:pt idx="4">
                  <c:v>Spořicí produkty nabízí jednoduchost</c:v>
                </c:pt>
                <c:pt idx="5">
                  <c:v>Obava z nízkého výnosu investice</c:v>
                </c:pt>
                <c:pt idx="6">
                  <c:v>Nemám o tom dostatek informací</c:v>
                </c:pt>
                <c:pt idx="7">
                  <c:v>Obava z rizikovosti investice, ztráty peněz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7.0220000000000002</c:v>
                </c:pt>
                <c:pt idx="1">
                  <c:v>9.5510000000000002</c:v>
                </c:pt>
                <c:pt idx="2">
                  <c:v>7.3029999999999999</c:v>
                </c:pt>
                <c:pt idx="3">
                  <c:v>12.36</c:v>
                </c:pt>
                <c:pt idx="4">
                  <c:v>13.763999999999999</c:v>
                </c:pt>
                <c:pt idx="5">
                  <c:v>14.045</c:v>
                </c:pt>
                <c:pt idx="6">
                  <c:v>28.370999999999999</c:v>
                </c:pt>
                <c:pt idx="7">
                  <c:v>39.045000000000002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92-466F-8D88-063C28AEF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45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4569876260182"/>
          <c:y val="4.4568706007480259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proč ano investice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8898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F4-460C-A6C1-635F1CF236B4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Nevím</c:v>
                </c:pt>
                <c:pt idx="1">
                  <c:v>Příspěvek od státu</c:v>
                </c:pt>
                <c:pt idx="2">
                  <c:v>Diverzifikace</c:v>
                </c:pt>
                <c:pt idx="3">
                  <c:v>Výhodnější, lepší</c:v>
                </c:pt>
                <c:pt idx="4">
                  <c:v>Abych měl/a naspořeno</c:v>
                </c:pt>
                <c:pt idx="5">
                  <c:v>Pokrytí inflace</c:v>
                </c:pt>
                <c:pt idx="6">
                  <c:v>Spolehlivější, je to jistota</c:v>
                </c:pt>
                <c:pt idx="7">
                  <c:v>Chci být zabezpečen na důchod/stáří</c:v>
                </c:pt>
                <c:pt idx="8">
                  <c:v>Zhodnocení peněz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22.5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6.25</c:v>
                </c:pt>
                <c:pt idx="5">
                  <c:v>6.875</c:v>
                </c:pt>
                <c:pt idx="6">
                  <c:v>8.125</c:v>
                </c:pt>
                <c:pt idx="7">
                  <c:v>9.375</c:v>
                </c:pt>
                <c:pt idx="8">
                  <c:v>31.875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F4-460C-A6C1-635F1CF23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55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5852813739645"/>
          <c:y val="2.9392117568470273E-2"/>
          <c:w val="0.56800580404560963"/>
          <c:h val="0.873783893245809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Rozhodně ovlivní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19.658000000000001</c:v>
                </c:pt>
                <c:pt idx="1">
                  <c:v>20.513000000000002</c:v>
                </c:pt>
                <c:pt idx="2">
                  <c:v>17.949000000000002</c:v>
                </c:pt>
                <c:pt idx="3">
                  <c:v>28.204999999999998</c:v>
                </c:pt>
                <c:pt idx="4">
                  <c:v>40.170999999999999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B-4449-961E-35F35FB2716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ovlivní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21.367999999999999</c:v>
                </c:pt>
                <c:pt idx="1">
                  <c:v>20.513000000000002</c:v>
                </c:pt>
                <c:pt idx="2">
                  <c:v>31.623999999999999</c:v>
                </c:pt>
                <c:pt idx="3">
                  <c:v>46.154000000000003</c:v>
                </c:pt>
                <c:pt idx="4">
                  <c:v>41.88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B-4449-961E-35F35FB2716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Nebude mít na mé rozhodnutí vliv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3426036092106823E-2"/>
                  <c:y val="2.672010688042764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01B-4449-961E-35F35FB27162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>
                  <c:v>19.658000000000001</c:v>
                </c:pt>
                <c:pt idx="1">
                  <c:v>20.513000000000002</c:v>
                </c:pt>
                <c:pt idx="2">
                  <c:v>31.623999999999999</c:v>
                </c:pt>
                <c:pt idx="3">
                  <c:v>12.821</c:v>
                </c:pt>
                <c:pt idx="4">
                  <c:v>11.111000000000001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1B-4449-961E-35F35FB2716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neovlivní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984938620814526E-2"/>
                  <c:y val="2.672010688042764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01B-4449-961E-35F35FB27162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List1!$E$2:$E$6</c:f>
              <c:numCache>
                <c:formatCode>General</c:formatCode>
                <c:ptCount val="5"/>
                <c:pt idx="0">
                  <c:v>8.5470000000000006</c:v>
                </c:pt>
                <c:pt idx="1">
                  <c:v>9.4019999999999992</c:v>
                </c:pt>
                <c:pt idx="2">
                  <c:v>6.8380000000000001</c:v>
                </c:pt>
                <c:pt idx="3">
                  <c:v>9.4019999999999992</c:v>
                </c:pt>
                <c:pt idx="4">
                  <c:v>2.5640000000000001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1B-4449-961E-35F35FB27162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Rozhodně neovlivní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6.102743678230293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C8-4D74-BA8F-2619CDB3B07B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List1!$F$2:$F$6</c:f>
              <c:numCache>
                <c:formatCode>General</c:formatCode>
                <c:ptCount val="5"/>
                <c:pt idx="0">
                  <c:v>4.274</c:v>
                </c:pt>
                <c:pt idx="1">
                  <c:v>6.8380000000000001</c:v>
                </c:pt>
                <c:pt idx="2">
                  <c:v>7.6920000000000002</c:v>
                </c:pt>
                <c:pt idx="3">
                  <c:v>3.419</c:v>
                </c:pt>
                <c:pt idx="4">
                  <c:v>3.419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1B-4449-961E-35F35FB27162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Netýká se mě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B-4449-961E-35F35FB2716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01B-4449-961E-35F35FB27162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Splacení hypotéky</c:v>
                </c:pt>
                <c:pt idx="1">
                  <c:v>Až děti budou bydlet ve vlastním</c:v>
                </c:pt>
                <c:pt idx="2">
                  <c:v>Změna důchodového systému po novele, která přijde v platnost v červenci příštího roku</c:v>
                </c:pt>
                <c:pt idx="3">
                  <c:v>Stáří, vyšší věk</c:v>
                </c:pt>
                <c:pt idx="4">
                  <c:v>Zvýšení platu, získání vyššího příjmu</c:v>
                </c:pt>
              </c:strCache>
            </c:strRef>
          </c:cat>
          <c:val>
            <c:numRef>
              <c:f>List1!$G$2:$G$6</c:f>
              <c:numCache>
                <c:formatCode>General</c:formatCode>
                <c:ptCount val="5"/>
                <c:pt idx="0">
                  <c:v>26.495999999999999</c:v>
                </c:pt>
                <c:pt idx="1">
                  <c:v>22.222000000000001</c:v>
                </c:pt>
                <c:pt idx="2">
                  <c:v>4.274</c:v>
                </c:pt>
                <c:pt idx="3">
                  <c:v>0</c:v>
                </c:pt>
                <c:pt idx="4">
                  <c:v>0.85499999999999998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1B-4449-961E-35F35FB271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8"/>
        <c:overlap val="100"/>
        <c:axId val="635969504"/>
        <c:axId val="635970944"/>
      </c:barChart>
      <c:catAx>
        <c:axId val="635969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5970944"/>
        <c:crosses val="autoZero"/>
        <c:auto val="1"/>
        <c:lblAlgn val="ctr"/>
        <c:lblOffset val="100"/>
        <c:noMultiLvlLbl val="0"/>
      </c:catAx>
      <c:valAx>
        <c:axId val="63597094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359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65752094442412E-2"/>
          <c:y val="0.93256812838274972"/>
          <c:w val="0.95492465466159282"/>
          <c:h val="5.13998074889937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4569876260182"/>
          <c:y val="4.4568706007480259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bydlení představa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FC-428D-B065-A66A5EC464D5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V domě s pečovatelskou službou/ v domově pro seniory</c:v>
                </c:pt>
                <c:pt idx="1">
                  <c:v>V rodinném domě, který budete mít pronajatý</c:v>
                </c:pt>
                <c:pt idx="2">
                  <c:v>V bytě, který budete mít pronajatý</c:v>
                </c:pt>
                <c:pt idx="3">
                  <c:v>V bytě v osobním vlastnictví, v družstevním bytě</c:v>
                </c:pt>
                <c:pt idx="4">
                  <c:v>V rodinném domě v osobním vlastnictví (Vás nebo členů Vaší rodiny)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2.476</c:v>
                </c:pt>
                <c:pt idx="1">
                  <c:v>2.613</c:v>
                </c:pt>
                <c:pt idx="2">
                  <c:v>10.590999999999999</c:v>
                </c:pt>
                <c:pt idx="3">
                  <c:v>26.823</c:v>
                </c:pt>
                <c:pt idx="4">
                  <c:v>54.883000000000003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FC-428D-B065-A66A5EC46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65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4569876260182"/>
          <c:y val="4.4568706007480259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BYDLENÍ DŮCHODCI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5"/>
                <c:pt idx="0">
                  <c:v>V rodinném domě, který budete mít pronajatý</c:v>
                </c:pt>
                <c:pt idx="1">
                  <c:v>V domě s pečovatelskou službou/ v domově pro seniory</c:v>
                </c:pt>
                <c:pt idx="2">
                  <c:v>V bytě, který budete mít pronajatý</c:v>
                </c:pt>
                <c:pt idx="3">
                  <c:v>V bytě v osobním vlastnictví, v družstevním bytě</c:v>
                </c:pt>
                <c:pt idx="4">
                  <c:v>V rodinném domě v osobním vlastnictví (Vás nebo členů Vaší rodiny)</c:v>
                </c:pt>
              </c:strCache>
              <c:extLst/>
            </c:strRef>
          </c:cat>
          <c:val>
            <c:numRef>
              <c:f>List1!$B$2:$B$7</c:f>
              <c:numCache>
                <c:formatCode>General</c:formatCode>
                <c:ptCount val="5"/>
                <c:pt idx="0">
                  <c:v>1.389</c:v>
                </c:pt>
                <c:pt idx="1">
                  <c:v>1.389</c:v>
                </c:pt>
                <c:pt idx="2">
                  <c:v>12.5</c:v>
                </c:pt>
                <c:pt idx="3">
                  <c:v>41.667000000000002</c:v>
                </c:pt>
                <c:pt idx="4">
                  <c:v>42.014000000000003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5325-4560-9733-3C1691351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7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14726604277855"/>
          <c:y val="4.0461057474146293E-2"/>
          <c:w val="0.48217902924283501"/>
          <c:h val="0.9341328365917275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HYPOTÉKA</c:v>
                </c:pt>
              </c:strCache>
            </c:strRef>
          </c:tx>
          <c:dPt>
            <c:idx val="0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F2-477F-8CA1-BE49CEB5B3FE}"/>
              </c:ext>
            </c:extLst>
          </c:dPt>
          <c:dPt>
            <c:idx val="1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F2-477F-8CA1-BE49CEB5B3FE}"/>
              </c:ext>
            </c:extLst>
          </c:dPt>
          <c:dPt>
            <c:idx val="2"/>
            <c:bubble3D val="0"/>
            <c:spPr>
              <a:solidFill>
                <a:srgbClr val="ED6C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F2-477F-8CA1-BE49CEB5B3FE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F2-477F-8CA1-BE49CEB5B3FE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80.644999999999996</c:v>
                </c:pt>
                <c:pt idx="1">
                  <c:v>16.934999999999999</c:v>
                </c:pt>
                <c:pt idx="2">
                  <c:v>2.419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F2-477F-8CA1-BE49CEB5B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7521967825725"/>
          <c:y val="0.4159286281803059"/>
          <c:w val="0.27204812907092213"/>
          <c:h val="0.2443607280283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48113720373992"/>
          <c:y val="0.1208117998236046"/>
          <c:w val="0.60357460282190878"/>
          <c:h val="0.778691881232044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Nevím, nedokážu říct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6.6020000000000003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3-468B-837D-04AEDD63030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3.3010000000000002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E3-468B-837D-04AEDD63030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#,##0&quot; %&quot;;\-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BE3-468B-837D-04AEDD6303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17.606999999999999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E3-468B-837D-04AEDD630306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6C6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526-4044-854B-17B41F00FF59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45.805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E3-468B-837D-04AEDD630306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26.684999999999999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E3-468B-837D-04AEDD63030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9268768"/>
        <c:axId val="1269264448"/>
      </c:barChart>
      <c:catAx>
        <c:axId val="126926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264448"/>
        <c:crosses val="autoZero"/>
        <c:auto val="1"/>
        <c:lblAlgn val="ctr"/>
        <c:lblOffset val="100"/>
        <c:noMultiLvlLbl val="0"/>
      </c:catAx>
      <c:valAx>
        <c:axId val="1269264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92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9394882050142578E-2"/>
          <c:y val="0.27250541472920642"/>
          <c:w val="0.38481634756631972"/>
          <c:h val="0.508210598658304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4569876260182"/>
          <c:y val="4.4568706007480259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oblasti omezení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52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C7-4B3D-B6B7-E246E7F9F2E4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List1!$A$2:$A$11</c:f>
              <c:strCache>
                <c:ptCount val="10"/>
                <c:pt idx="0">
                  <c:v>Nevím, nedokážu říct</c:v>
                </c:pt>
                <c:pt idx="1">
                  <c:v>Zdravotní péče</c:v>
                </c:pt>
                <c:pt idx="2">
                  <c:v>Doprava</c:v>
                </c:pt>
                <c:pt idx="3">
                  <c:v>Náklady na bydlení</c:v>
                </c:pt>
                <c:pt idx="4">
                  <c:v>Náklady na energie</c:v>
                </c:pt>
                <c:pt idx="5">
                  <c:v>Návštěva kin, divadel, opery aj.</c:v>
                </c:pt>
                <c:pt idx="6">
                  <c:v>Móda, kosmetika</c:v>
                </c:pt>
                <c:pt idx="7">
                  <c:v>Nákup potravin</c:v>
                </c:pt>
                <c:pt idx="8">
                  <c:v>Cestování, turistika</c:v>
                </c:pt>
                <c:pt idx="9">
                  <c:v>Návštěva restauračních zařízení</c:v>
                </c:pt>
              </c:strCache>
            </c:strRef>
          </c:cat>
          <c:val>
            <c:numRef>
              <c:f>List1!$B$2:$B$11</c:f>
              <c:numCache>
                <c:formatCode>General</c:formatCode>
                <c:ptCount val="10"/>
                <c:pt idx="0">
                  <c:v>6.8819999999999997</c:v>
                </c:pt>
                <c:pt idx="1">
                  <c:v>22.581</c:v>
                </c:pt>
                <c:pt idx="2">
                  <c:v>27.742000000000001</c:v>
                </c:pt>
                <c:pt idx="3">
                  <c:v>32.688000000000002</c:v>
                </c:pt>
                <c:pt idx="4">
                  <c:v>40.645000000000003</c:v>
                </c:pt>
                <c:pt idx="5">
                  <c:v>43.655999999999999</c:v>
                </c:pt>
                <c:pt idx="6">
                  <c:v>44.945999999999998</c:v>
                </c:pt>
                <c:pt idx="7">
                  <c:v>49.677</c:v>
                </c:pt>
                <c:pt idx="8">
                  <c:v>50.753</c:v>
                </c:pt>
                <c:pt idx="9">
                  <c:v>56.128999999999998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7-4B3D-B6B7-E246E7F9F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7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98162644053056"/>
          <c:y val="0.10569151378112875"/>
          <c:w val="0.60357460282190878"/>
          <c:h val="0.778691881232044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Nevím, nedokážu říct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3.3010000000000002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1-4C3C-B90E-DD1F8FCC886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Vůbec se neobávám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3.0259999999999998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1-4C3C-B90E-DD1F8FCC886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se neobávám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#,##0&quot; %&quot;;\-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AC1-4C3C-B90E-DD1F8FCC88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7.5650000000000004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C1-4C3C-B90E-DD1F8FCC886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Ani se neobávám, ani se obávám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22.146000000000001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C1-4C3C-B90E-DD1F8FCC886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Spíše se obávám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37.000999999999998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C1-4C3C-B90E-DD1F8FCC886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Velmi se obávám</c:v>
                </c:pt>
              </c:strCache>
            </c:strRef>
          </c:tx>
          <c:spPr>
            <a:solidFill>
              <a:srgbClr val="63190C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26.96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C1-4C3C-B90E-DD1F8FCC88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9268768"/>
        <c:axId val="1269264448"/>
      </c:barChart>
      <c:catAx>
        <c:axId val="126926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264448"/>
        <c:crosses val="autoZero"/>
        <c:auto val="1"/>
        <c:lblAlgn val="ctr"/>
        <c:lblOffset val="100"/>
        <c:noMultiLvlLbl val="0"/>
      </c:catAx>
      <c:valAx>
        <c:axId val="1269264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92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571032365912022"/>
          <c:y val="0.1358482694773096"/>
          <c:w val="0.29134544144024754"/>
          <c:h val="0.72225534662839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48113720373992"/>
          <c:y val="0.1208117998236046"/>
          <c:w val="0.60357460282190878"/>
          <c:h val="0.778691881232044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Nevím, nedokážu říct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7.1529999999999996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6-4006-A282-BDAB1A251DA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Rozhodně se zvýší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5.2270000000000003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6-4006-A282-BDAB1A251DA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se zvýší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#,##0&quot; %&quot;;\-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0C6-4006-A282-BDAB1A251D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14.167999999999999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C6-4006-A282-BDAB1A251DA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Zůstanou stejné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28.472999999999999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6-4006-A282-BDAB1A251DA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Spíše se sníží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32.325000000000003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C6-4006-A282-BDAB1A251DAB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Rozhodně se sníží</c:v>
                </c:pt>
              </c:strCache>
            </c:strRef>
          </c:tx>
          <c:spPr>
            <a:solidFill>
              <a:srgbClr val="63190C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12.654999999999999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C6-4006-A282-BDAB1A251D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9268768"/>
        <c:axId val="1269264448"/>
      </c:barChart>
      <c:catAx>
        <c:axId val="126926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69264448"/>
        <c:crosses val="autoZero"/>
        <c:auto val="1"/>
        <c:lblAlgn val="ctr"/>
        <c:lblOffset val="100"/>
        <c:noMultiLvlLbl val="0"/>
      </c:catAx>
      <c:valAx>
        <c:axId val="1269264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6926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9394734165378057E-2"/>
          <c:y val="0.21720753772126544"/>
          <c:w val="0.29891532832921319"/>
          <c:h val="0.55769139186638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65852813739645"/>
          <c:y val="2.9392117568470273E-2"/>
          <c:w val="0.54815014833081244"/>
          <c:h val="0.873783893245809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Velmi se snížily</c:v>
                </c:pt>
              </c:strCache>
            </c:strRef>
          </c:tx>
          <c:spPr>
            <a:solidFill>
              <a:srgbClr val="63190C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5.660800888326709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49-4D87-847F-A71BF6A2A4A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49-4D87-847F-A71BF6A2A4A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49-4D87-847F-A71BF6A2A4A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49-4D87-847F-A71BF6A2A4AB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24.652999999999999</c:v>
                </c:pt>
                <c:pt idx="1">
                  <c:v>15.972</c:v>
                </c:pt>
                <c:pt idx="2">
                  <c:v>27.431000000000001</c:v>
                </c:pt>
                <c:pt idx="3">
                  <c:v>14.930999999999999</c:v>
                </c:pt>
                <c:pt idx="4">
                  <c:v>8.3330000000000002</c:v>
                </c:pt>
                <c:pt idx="5">
                  <c:v>2.778</c:v>
                </c:pt>
                <c:pt idx="6">
                  <c:v>1.042</c:v>
                </c:pt>
                <c:pt idx="7">
                  <c:v>1.389</c:v>
                </c:pt>
                <c:pt idx="8">
                  <c:v>1.389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B-4449-961E-35F35FB2716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se snížily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18.056000000000001</c:v>
                </c:pt>
                <c:pt idx="1">
                  <c:v>19.097000000000001</c:v>
                </c:pt>
                <c:pt idx="2">
                  <c:v>14.930999999999999</c:v>
                </c:pt>
                <c:pt idx="3">
                  <c:v>15.972</c:v>
                </c:pt>
                <c:pt idx="4">
                  <c:v>16.667000000000002</c:v>
                </c:pt>
                <c:pt idx="5">
                  <c:v>13.542</c:v>
                </c:pt>
                <c:pt idx="6">
                  <c:v>4.8609999999999998</c:v>
                </c:pt>
                <c:pt idx="7">
                  <c:v>2.0830000000000002</c:v>
                </c:pt>
                <c:pt idx="8">
                  <c:v>2.431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B-4449-961E-35F35FB2716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Zůstaly stejné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28.472000000000001</c:v>
                </c:pt>
                <c:pt idx="1">
                  <c:v>39.235999999999997</c:v>
                </c:pt>
                <c:pt idx="2">
                  <c:v>25</c:v>
                </c:pt>
                <c:pt idx="3">
                  <c:v>28.818999999999999</c:v>
                </c:pt>
                <c:pt idx="4">
                  <c:v>35.764000000000003</c:v>
                </c:pt>
                <c:pt idx="5">
                  <c:v>29.861000000000001</c:v>
                </c:pt>
                <c:pt idx="6">
                  <c:v>36.457999999999998</c:v>
                </c:pt>
                <c:pt idx="7">
                  <c:v>21.181000000000001</c:v>
                </c:pt>
                <c:pt idx="8">
                  <c:v>15.625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1B-4449-961E-35F35FB2716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se zvýšily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List1!$E$2:$E$10</c:f>
              <c:numCache>
                <c:formatCode>General</c:formatCode>
                <c:ptCount val="9"/>
                <c:pt idx="0">
                  <c:v>8.3330000000000002</c:v>
                </c:pt>
                <c:pt idx="1">
                  <c:v>12.5</c:v>
                </c:pt>
                <c:pt idx="2">
                  <c:v>10.763999999999999</c:v>
                </c:pt>
                <c:pt idx="3">
                  <c:v>22.568999999999999</c:v>
                </c:pt>
                <c:pt idx="4">
                  <c:v>26.042000000000002</c:v>
                </c:pt>
                <c:pt idx="5">
                  <c:v>23.611000000000001</c:v>
                </c:pt>
                <c:pt idx="6">
                  <c:v>41.667000000000002</c:v>
                </c:pt>
                <c:pt idx="7">
                  <c:v>47.917000000000002</c:v>
                </c:pt>
                <c:pt idx="8">
                  <c:v>40.972000000000001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8A-4E05-80EF-C211477551D9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Velmi se zvýšily</c:v>
                </c:pt>
              </c:strCache>
            </c:strRef>
          </c:tx>
          <c:spPr>
            <a:solidFill>
              <a:srgbClr val="888989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List1!$F$2:$F$10</c:f>
              <c:numCache>
                <c:formatCode>General</c:formatCode>
                <c:ptCount val="9"/>
                <c:pt idx="0">
                  <c:v>7.2919999999999998</c:v>
                </c:pt>
                <c:pt idx="1">
                  <c:v>4.5140000000000002</c:v>
                </c:pt>
                <c:pt idx="2">
                  <c:v>11.458</c:v>
                </c:pt>
                <c:pt idx="3">
                  <c:v>11.111000000000001</c:v>
                </c:pt>
                <c:pt idx="4">
                  <c:v>10.763999999999999</c:v>
                </c:pt>
                <c:pt idx="5">
                  <c:v>29.513999999999999</c:v>
                </c:pt>
                <c:pt idx="6">
                  <c:v>14.583</c:v>
                </c:pt>
                <c:pt idx="7">
                  <c:v>24.306000000000001</c:v>
                </c:pt>
                <c:pt idx="8">
                  <c:v>37.847000000000001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8A-4E05-80EF-C211477551D9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Nevím, nedokážu říct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49-4D87-847F-A71BF6A2A4A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749-4D87-847F-A71BF6A2A4AB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Návštěva kin, divadel, opery aj.</c:v>
                </c:pt>
                <c:pt idx="1">
                  <c:v>Móda, kosmetika</c:v>
                </c:pt>
                <c:pt idx="2">
                  <c:v>Návštěva restauračních zařízení</c:v>
                </c:pt>
                <c:pt idx="3">
                  <c:v>Cestování, turistika</c:v>
                </c:pt>
                <c:pt idx="4">
                  <c:v>Doprava</c:v>
                </c:pt>
                <c:pt idx="5">
                  <c:v>Nákup potravin</c:v>
                </c:pt>
                <c:pt idx="6">
                  <c:v>Zdravotní péče</c:v>
                </c:pt>
                <c:pt idx="7">
                  <c:v>Náklady na bydlení</c:v>
                </c:pt>
                <c:pt idx="8">
                  <c:v>Náklady na energie</c:v>
                </c:pt>
              </c:strCache>
            </c:strRef>
          </c:cat>
          <c:val>
            <c:numRef>
              <c:f>List1!$G$2:$G$10</c:f>
              <c:numCache>
                <c:formatCode>General</c:formatCode>
                <c:ptCount val="9"/>
                <c:pt idx="0">
                  <c:v>13.194000000000001</c:v>
                </c:pt>
                <c:pt idx="1">
                  <c:v>8.6809999999999992</c:v>
                </c:pt>
                <c:pt idx="2">
                  <c:v>10.417</c:v>
                </c:pt>
                <c:pt idx="3">
                  <c:v>6.5970000000000004</c:v>
                </c:pt>
                <c:pt idx="4">
                  <c:v>2.431</c:v>
                </c:pt>
                <c:pt idx="5">
                  <c:v>0.69399999999999995</c:v>
                </c:pt>
                <c:pt idx="6">
                  <c:v>1.389</c:v>
                </c:pt>
                <c:pt idx="7">
                  <c:v>3.125</c:v>
                </c:pt>
                <c:pt idx="8">
                  <c:v>1.736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8A-4E05-80EF-C211477551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635969504"/>
        <c:axId val="635970944"/>
      </c:barChart>
      <c:catAx>
        <c:axId val="635969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35970944"/>
        <c:crosses val="autoZero"/>
        <c:auto val="1"/>
        <c:lblAlgn val="ctr"/>
        <c:lblOffset val="100"/>
        <c:noMultiLvlLbl val="0"/>
      </c:catAx>
      <c:valAx>
        <c:axId val="6359709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359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95875478070234"/>
          <c:y val="0.91595880377892624"/>
          <c:w val="0.74219536021146959"/>
          <c:h val="4.7467205964646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34243013118767"/>
          <c:y val="8.3797863700865463E-2"/>
          <c:w val="0.45520429399879947"/>
          <c:h val="0.9289222509809858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připojištění</c:v>
                </c:pt>
              </c:strCache>
            </c:strRef>
          </c:tx>
          <c:dPt>
            <c:idx val="0"/>
            <c:bubble3D val="0"/>
            <c:spPr>
              <a:solidFill>
                <a:srgbClr val="E41A1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0B-4ABD-B8FC-1C7BDE078765}"/>
              </c:ext>
            </c:extLst>
          </c:dPt>
          <c:dPt>
            <c:idx val="1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0B-4ABD-B8FC-1C7BDE078765}"/>
              </c:ext>
            </c:extLst>
          </c:dPt>
          <c:dPt>
            <c:idx val="2"/>
            <c:bubble3D val="0"/>
            <c:spPr>
              <a:solidFill>
                <a:srgbClr val="F6AFB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0B-4ABD-B8FC-1C7BDE078765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0B-4ABD-B8FC-1C7BDE078765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23.109000000000002</c:v>
                </c:pt>
                <c:pt idx="1">
                  <c:v>52.545000000000002</c:v>
                </c:pt>
                <c:pt idx="2">
                  <c:v>24.347000000000001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0B-4ABD-B8FC-1C7BDE078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  <c:holeSize val="50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2449877804939497E-2"/>
          <c:y val="0.41494959822766103"/>
          <c:w val="0.27827306797339185"/>
          <c:h val="0.239430816900160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14726604277855"/>
          <c:y val="4.0461057474146293E-2"/>
          <c:w val="0.48217902924283501"/>
          <c:h val="0.9341328365917275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HYPOTÉKA</c:v>
                </c:pt>
              </c:strCache>
            </c:strRef>
          </c:tx>
          <c:dPt>
            <c:idx val="0"/>
            <c:bubble3D val="0"/>
            <c:spPr>
              <a:solidFill>
                <a:srgbClr val="E41A1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F2-477F-8CA1-BE49CEB5B3FE}"/>
              </c:ext>
            </c:extLst>
          </c:dPt>
          <c:dPt>
            <c:idx val="1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F2-477F-8CA1-BE49CEB5B3FE}"/>
              </c:ext>
            </c:extLst>
          </c:dPt>
          <c:dPt>
            <c:idx val="2"/>
            <c:bubble3D val="0"/>
            <c:spPr>
              <a:solidFill>
                <a:srgbClr val="F6AFB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F2-477F-8CA1-BE49CEB5B3FE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F2-477F-8CA1-BE49CEB5B3FE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80.644999999999996</c:v>
                </c:pt>
                <c:pt idx="1">
                  <c:v>16.934999999999999</c:v>
                </c:pt>
                <c:pt idx="2">
                  <c:v>2.419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F2-477F-8CA1-BE49CEB5B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7521967825725"/>
          <c:y val="0.4159286281803059"/>
          <c:w val="0.27204812907092213"/>
          <c:h val="0.2443607280283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22010221207368"/>
          <c:y val="5.739840795144692E-2"/>
          <c:w val="0.53711461417505479"/>
          <c:h val="0.76378247293364487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plán spoření</c:v>
                </c:pt>
              </c:strCache>
            </c:strRef>
          </c:tx>
          <c:dPt>
            <c:idx val="0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59-4A76-BFCC-9884A538E986}"/>
              </c:ext>
            </c:extLst>
          </c:dPt>
          <c:dPt>
            <c:idx val="1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59-4A76-BFCC-9884A538E986}"/>
              </c:ext>
            </c:extLst>
          </c:dPt>
          <c:dPt>
            <c:idx val="2"/>
            <c:bubble3D val="0"/>
            <c:spPr>
              <a:solidFill>
                <a:srgbClr val="ED6C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59-4A76-BFCC-9884A538E986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59-4A76-BFCC-9884A538E986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nedokážu říct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55.45</c:v>
                </c:pt>
                <c:pt idx="1">
                  <c:v>28.436</c:v>
                </c:pt>
                <c:pt idx="2">
                  <c:v>16.114000000000001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59-4A76-BFCC-9884A538E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7"/>
        <c:holeSize val="50"/>
      </c:doughnutChart>
      <c:spPr>
        <a:noFill/>
        <a:ln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ayout>
        <c:manualLayout>
          <c:xMode val="edge"/>
          <c:yMode val="edge"/>
          <c:x val="0"/>
          <c:y val="0.25985111114510467"/>
          <c:w val="0.18988065173013391"/>
          <c:h val="0.42994250192170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17090657841833"/>
          <c:y val="2.9492559092786082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spoření v budoucnu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52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22-49F0-9CF8-5E17ED280EB1}"/>
              </c:ext>
            </c:extLst>
          </c:dPt>
          <c:dPt>
            <c:idx val="1"/>
            <c:invertIfNegative val="0"/>
            <c:bubble3D val="0"/>
            <c:spPr>
              <a:solidFill>
                <a:srgbClr val="E527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F0-4A6F-90B5-B180F75138EF}"/>
              </c:ext>
            </c:extLst>
          </c:dPt>
          <c:dPt>
            <c:idx val="2"/>
            <c:invertIfNegative val="0"/>
            <c:bubble3D val="0"/>
            <c:spPr>
              <a:solidFill>
                <a:srgbClr val="E527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F0-4A6F-90B5-B180F75138EF}"/>
              </c:ext>
            </c:extLst>
          </c:dPt>
          <c:dPt>
            <c:idx val="3"/>
            <c:invertIfNegative val="0"/>
            <c:bubble3D val="0"/>
            <c:spPr>
              <a:solidFill>
                <a:srgbClr val="E527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F0-4A6F-90B5-B180F75138EF}"/>
              </c:ext>
            </c:extLst>
          </c:dPt>
          <c:dPt>
            <c:idx val="4"/>
            <c:invertIfNegative val="0"/>
            <c:bubble3D val="0"/>
            <c:spPr>
              <a:solidFill>
                <a:srgbClr val="E527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F0-4A6F-90B5-B180F75138EF}"/>
              </c:ext>
            </c:extLst>
          </c:dPt>
          <c:dPt>
            <c:idx val="5"/>
            <c:invertIfNegative val="0"/>
            <c:bubble3D val="0"/>
            <c:spPr>
              <a:solidFill>
                <a:srgbClr val="E527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F0-4A6F-90B5-B180F75138EF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6"/>
                <c:pt idx="0">
                  <c:v>Nevím</c:v>
                </c:pt>
                <c:pt idx="1">
                  <c:v>Až dostuduji</c:v>
                </c:pt>
                <c:pt idx="2">
                  <c:v>Až budu finančně zajištěn/a</c:v>
                </c:pt>
                <c:pt idx="3">
                  <c:v>Až budu starší</c:v>
                </c:pt>
                <c:pt idx="4">
                  <c:v>Až budu mít pravidelný příjem</c:v>
                </c:pt>
                <c:pt idx="5">
                  <c:v>Až budou peníze navíc</c:v>
                </c:pt>
              </c:strCache>
              <c:extLst/>
            </c:strRef>
          </c:cat>
          <c:val>
            <c:numRef>
              <c:f>List1!$B$2:$B$8</c:f>
              <c:numCache>
                <c:formatCode>General</c:formatCode>
                <c:ptCount val="6"/>
                <c:pt idx="0">
                  <c:v>11.965999999999999</c:v>
                </c:pt>
                <c:pt idx="1">
                  <c:v>4.274</c:v>
                </c:pt>
                <c:pt idx="2">
                  <c:v>4.274</c:v>
                </c:pt>
                <c:pt idx="3">
                  <c:v>10.256</c:v>
                </c:pt>
                <c:pt idx="4">
                  <c:v>23.931999999999999</c:v>
                </c:pt>
                <c:pt idx="5">
                  <c:v>32.478999999999999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722-49F0-9CF8-5E17ED280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5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58687311903142"/>
          <c:y val="0.11507335928745979"/>
          <c:w val="0.53711461417505479"/>
          <c:h val="0.76378247293364487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Typ bydlení</c:v>
                </c:pt>
              </c:strCache>
            </c:strRef>
          </c:tx>
          <c:dPt>
            <c:idx val="0"/>
            <c:bubble3D val="0"/>
            <c:spPr>
              <a:solidFill>
                <a:srgbClr val="E527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59-4A76-BFCC-9884A538E986}"/>
              </c:ext>
            </c:extLst>
          </c:dPt>
          <c:dPt>
            <c:idx val="1"/>
            <c:bubble3D val="0"/>
            <c:spPr>
              <a:solidFill>
                <a:srgbClr val="ED6C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59-4A76-BFCC-9884A538E986}"/>
              </c:ext>
            </c:extLst>
          </c:dPt>
          <c:dPt>
            <c:idx val="2"/>
            <c:bubble3D val="0"/>
            <c:spPr>
              <a:solidFill>
                <a:srgbClr val="52525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59-4A76-BFCC-9884A538E986}"/>
              </c:ext>
            </c:extLst>
          </c:dPt>
          <c:dPt>
            <c:idx val="3"/>
            <c:bubble3D val="0"/>
            <c:spPr>
              <a:solidFill>
                <a:srgbClr val="004E4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59-4A76-BFCC-9884A538E986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Ano, mám finanční produkty určené k pravidelnému spoření na důchod</c:v>
                </c:pt>
                <c:pt idx="1">
                  <c:v>Ano, mám finanční produkty, kam si nepravidelně odkládám peníze na důchod</c:v>
                </c:pt>
                <c:pt idx="2">
                  <c:v>Ne, na důchod nespořím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56.533999999999999</c:v>
                </c:pt>
                <c:pt idx="1">
                  <c:v>14.443</c:v>
                </c:pt>
                <c:pt idx="2">
                  <c:v>29.023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59-4A76-BFCC-9884A538E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0"/>
        <c:holeSize val="50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8762690670303772E-3"/>
          <c:y val="3.2186773459528091E-2"/>
          <c:w val="0.30515284422886296"/>
          <c:h val="0.96723032527044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217090657841833"/>
          <c:y val="2.9492559092786082E-2"/>
          <c:w val="0.4400604269076383"/>
          <c:h val="0.941014881814427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SPOŘENÍ NE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52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22-49F0-9CF8-5E17ED280EB1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Nevím</c:v>
                </c:pt>
                <c:pt idx="1">
                  <c:v>Nedožiju se ho</c:v>
                </c:pt>
                <c:pt idx="2">
                  <c:v>Nemám stálý příjem,
nevydělávám</c:v>
                </c:pt>
                <c:pt idx="3">
                  <c:v>Stále studuji</c:v>
                </c:pt>
                <c:pt idx="4">
                  <c:v>Nevěřím tomu</c:v>
                </c:pt>
                <c:pt idx="5">
                  <c:v>Důchod je daleko, jsem ještě mladý/á</c:v>
                </c:pt>
                <c:pt idx="6">
                  <c:v>Nemám dostatečně finančních prostředků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4.7389999999999999</c:v>
                </c:pt>
                <c:pt idx="1">
                  <c:v>5.2130000000000001</c:v>
                </c:pt>
                <c:pt idx="2">
                  <c:v>5.2130000000000001</c:v>
                </c:pt>
                <c:pt idx="3">
                  <c:v>5.6870000000000003</c:v>
                </c:pt>
                <c:pt idx="4">
                  <c:v>6.1609999999999996</c:v>
                </c:pt>
                <c:pt idx="5">
                  <c:v>9.0050000000000008</c:v>
                </c:pt>
                <c:pt idx="6">
                  <c:v>54.502000000000002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2-49F0-9CF8-5E17ED280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5047120"/>
        <c:axId val="685046704"/>
      </c:barChart>
      <c:catAx>
        <c:axId val="685047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  <c:max val="70"/>
        </c:scaling>
        <c:delete val="1"/>
        <c:axPos val="b"/>
        <c:numFmt formatCode="General" sourceLinked="1"/>
        <c:majorTickMark val="out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69769178667128E-2"/>
          <c:y val="3.0671068488254429E-2"/>
          <c:w val="0.97660461642665741"/>
          <c:h val="0.739697693478566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Využívané produkty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1902795781831154E-3"/>
                  <c:y val="-2.94772180562124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8D-4B4B-B674-D6CED20A7C29}"/>
                </c:ext>
              </c:extLst>
            </c:dLbl>
            <c:dLbl>
              <c:idx val="3"/>
              <c:layout>
                <c:manualLayout>
                  <c:x val="-5.3171326303050881E-3"/>
                  <c:y val="-2.9477218056211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8D-4B4B-B674-D6CED20A7C29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Běžný účet</c:v>
                </c:pt>
                <c:pt idx="1">
                  <c:v>Spořicí účet</c:v>
                </c:pt>
                <c:pt idx="2">
                  <c:v>Životní pojištění</c:v>
                </c:pt>
                <c:pt idx="3">
                  <c:v>Stavební spoření</c:v>
                </c:pt>
                <c:pt idx="4">
                  <c:v>Penzijní připojištění</c:v>
                </c:pt>
                <c:pt idx="5">
                  <c:v>Doplňkové penzijní spoření</c:v>
                </c:pt>
                <c:pt idx="6">
                  <c:v>Podílové fondy</c:v>
                </c:pt>
                <c:pt idx="7">
                  <c:v>Investice do nemovitosti</c:v>
                </c:pt>
                <c:pt idx="8">
                  <c:v>Akcie dluhopisy, komodity a jiné</c:v>
                </c:pt>
                <c:pt idx="9">
                  <c:v>Investice do drahých kovů</c:v>
                </c:pt>
                <c:pt idx="10">
                  <c:v>Nemovitostní fondy</c:v>
                </c:pt>
              </c:strCache>
              <c:extLst/>
            </c:strRef>
          </c:cat>
          <c:val>
            <c:numRef>
              <c:f>List1!$B$2:$B$12</c:f>
              <c:numCache>
                <c:formatCode>General</c:formatCode>
                <c:ptCount val="11"/>
                <c:pt idx="0">
                  <c:v>82.805999999999997</c:v>
                </c:pt>
                <c:pt idx="1">
                  <c:v>63.686</c:v>
                </c:pt>
                <c:pt idx="2">
                  <c:v>40.302999999999997</c:v>
                </c:pt>
                <c:pt idx="3">
                  <c:v>33.700000000000003</c:v>
                </c:pt>
                <c:pt idx="4">
                  <c:v>53.094999999999999</c:v>
                </c:pt>
                <c:pt idx="5">
                  <c:v>32.186999999999998</c:v>
                </c:pt>
                <c:pt idx="6">
                  <c:v>16.369</c:v>
                </c:pt>
                <c:pt idx="7">
                  <c:v>15.268000000000001</c:v>
                </c:pt>
                <c:pt idx="8">
                  <c:v>16.919</c:v>
                </c:pt>
                <c:pt idx="9">
                  <c:v>11.417</c:v>
                </c:pt>
                <c:pt idx="10">
                  <c:v>5.5019999999999998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C53B-4284-986E-F955AD427DB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Produkty ke spoření na důchod 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4.25370610424406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08D-4B4B-B674-D6CED20A7C29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Běžný účet</c:v>
                </c:pt>
                <c:pt idx="1">
                  <c:v>Spořicí účet</c:v>
                </c:pt>
                <c:pt idx="2">
                  <c:v>Životní pojištění</c:v>
                </c:pt>
                <c:pt idx="3">
                  <c:v>Stavební spoření</c:v>
                </c:pt>
                <c:pt idx="4">
                  <c:v>Penzijní připojištění</c:v>
                </c:pt>
                <c:pt idx="5">
                  <c:v>Doplňkové penzijní spoření</c:v>
                </c:pt>
                <c:pt idx="6">
                  <c:v>Podílové fondy</c:v>
                </c:pt>
                <c:pt idx="7">
                  <c:v>Investice do nemovitosti</c:v>
                </c:pt>
                <c:pt idx="8">
                  <c:v>Akcie dluhopisy, komodity a jiné</c:v>
                </c:pt>
                <c:pt idx="9">
                  <c:v>Investice do drahých kovů</c:v>
                </c:pt>
                <c:pt idx="10">
                  <c:v>Nemovitostní fondy</c:v>
                </c:pt>
              </c:strCache>
              <c:extLst/>
            </c:strRef>
          </c:cat>
          <c:val>
            <c:numRef>
              <c:f>List1!$C$2:$C$12</c:f>
              <c:numCache>
                <c:formatCode>General</c:formatCode>
                <c:ptCount val="11"/>
                <c:pt idx="0">
                  <c:v>24.225000000000001</c:v>
                </c:pt>
                <c:pt idx="1">
                  <c:v>46.124000000000002</c:v>
                </c:pt>
                <c:pt idx="2">
                  <c:v>25.774999999999999</c:v>
                </c:pt>
                <c:pt idx="3">
                  <c:v>20.155000000000001</c:v>
                </c:pt>
                <c:pt idx="4">
                  <c:v>56.395000000000003</c:v>
                </c:pt>
                <c:pt idx="5">
                  <c:v>28.488</c:v>
                </c:pt>
                <c:pt idx="6">
                  <c:v>13.178000000000001</c:v>
                </c:pt>
                <c:pt idx="7">
                  <c:v>12.403</c:v>
                </c:pt>
                <c:pt idx="8">
                  <c:v>15.31</c:v>
                </c:pt>
                <c:pt idx="9">
                  <c:v>8.5269999999999992</c:v>
                </c:pt>
                <c:pt idx="10">
                  <c:v>2.3260000000000001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08D-4B4B-B674-D6CED20A7C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-5"/>
        <c:axId val="685047120"/>
        <c:axId val="685046704"/>
      </c:barChart>
      <c:catAx>
        <c:axId val="6850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69769178667128E-2"/>
          <c:y val="3.0671068488254429E-2"/>
          <c:w val="0.97660461642665741"/>
          <c:h val="0.586184868347961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Využívané produkty důchodci pro spoření</c:v>
                </c:pt>
              </c:strCache>
            </c:strRef>
          </c:tx>
          <c:spPr>
            <a:solidFill>
              <a:srgbClr val="E5271C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1902795781831154E-3"/>
                  <c:y val="-2.94772180562124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8D-4B4B-B674-D6CED20A7C29}"/>
                </c:ext>
              </c:extLst>
            </c:dLbl>
            <c:dLbl>
              <c:idx val="3"/>
              <c:layout>
                <c:manualLayout>
                  <c:x val="-5.3171326303050881E-3"/>
                  <c:y val="-2.94772180562113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8D-4B4B-B674-D6CED20A7C29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List1!$A$2:$A$14</c:f>
              <c:strCache>
                <c:ptCount val="13"/>
                <c:pt idx="0">
                  <c:v>Penzijní připojištění</c:v>
                </c:pt>
                <c:pt idx="1">
                  <c:v>Spořící účet</c:v>
                </c:pt>
                <c:pt idx="2">
                  <c:v>Stavební spoření</c:v>
                </c:pt>
                <c:pt idx="3">
                  <c:v>Běžný účet</c:v>
                </c:pt>
                <c:pt idx="4">
                  <c:v>Životní pojištění</c:v>
                </c:pt>
                <c:pt idx="5">
                  <c:v>Doplňkové penzijní spoření</c:v>
                </c:pt>
                <c:pt idx="6">
                  <c:v>Podílové fondy</c:v>
                </c:pt>
                <c:pt idx="7">
                  <c:v>Investice do nemovitosti (koupě domu, bytu, ...)</c:v>
                </c:pt>
                <c:pt idx="8">
                  <c:v>Akcie dluhopisy, komodity a jiné</c:v>
                </c:pt>
                <c:pt idx="9">
                  <c:v>Investice do drahých kovů (zlato, stříbro, platina)</c:v>
                </c:pt>
                <c:pt idx="10">
                  <c:v>Nemovitostní fondy</c:v>
                </c:pt>
                <c:pt idx="11">
                  <c:v>Vkladní knížka</c:v>
                </c:pt>
                <c:pt idx="12">
                  <c:v>Jiné, vypište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69.950999999999993</c:v>
                </c:pt>
                <c:pt idx="1">
                  <c:v>40.887</c:v>
                </c:pt>
                <c:pt idx="2">
                  <c:v>33.99</c:v>
                </c:pt>
                <c:pt idx="3">
                  <c:v>31.527000000000001</c:v>
                </c:pt>
                <c:pt idx="4">
                  <c:v>21.675000000000001</c:v>
                </c:pt>
                <c:pt idx="5">
                  <c:v>19.704000000000001</c:v>
                </c:pt>
                <c:pt idx="6">
                  <c:v>11.823</c:v>
                </c:pt>
                <c:pt idx="7">
                  <c:v>5.9109999999999996</c:v>
                </c:pt>
                <c:pt idx="8">
                  <c:v>5.9109999999999996</c:v>
                </c:pt>
                <c:pt idx="9">
                  <c:v>4.9260000000000002</c:v>
                </c:pt>
                <c:pt idx="10">
                  <c:v>3.448</c:v>
                </c:pt>
                <c:pt idx="11">
                  <c:v>2.4630000000000001</c:v>
                </c:pt>
                <c:pt idx="12">
                  <c:v>0.98499999999999999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3B-4284-986E-F955AD427DB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Produkty na spoření na důchod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253706104244101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333-4AF8-B06C-6C0629DD1CA8}"/>
                </c:ext>
              </c:extLst>
            </c:dLbl>
            <c:dLbl>
              <c:idx val="2"/>
              <c:layout>
                <c:manualLayout>
                  <c:x val="5.31713263030512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333-4AF8-B06C-6C0629DD1CA8}"/>
                </c:ext>
              </c:extLst>
            </c:dLbl>
            <c:dLbl>
              <c:idx val="3"/>
              <c:layout>
                <c:manualLayout>
                  <c:x val="8.5074122084882429E-3"/>
                  <c:y val="-5.773927987512043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333-4AF8-B06C-6C0629DD1CA8}"/>
                </c:ext>
              </c:extLst>
            </c:dLbl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List1!$A$2:$A$14</c:f>
              <c:strCache>
                <c:ptCount val="13"/>
                <c:pt idx="0">
                  <c:v>Penzijní připojištění</c:v>
                </c:pt>
                <c:pt idx="1">
                  <c:v>Spořící účet</c:v>
                </c:pt>
                <c:pt idx="2">
                  <c:v>Stavební spoření</c:v>
                </c:pt>
                <c:pt idx="3">
                  <c:v>Běžný účet</c:v>
                </c:pt>
                <c:pt idx="4">
                  <c:v>Životní pojištění</c:v>
                </c:pt>
                <c:pt idx="5">
                  <c:v>Doplňkové penzijní spoření</c:v>
                </c:pt>
                <c:pt idx="6">
                  <c:v>Podílové fondy</c:v>
                </c:pt>
                <c:pt idx="7">
                  <c:v>Investice do nemovitosti (koupě domu, bytu, ...)</c:v>
                </c:pt>
                <c:pt idx="8">
                  <c:v>Akcie dluhopisy, komodity a jiné</c:v>
                </c:pt>
                <c:pt idx="9">
                  <c:v>Investice do drahých kovů (zlato, stříbro, platina)</c:v>
                </c:pt>
                <c:pt idx="10">
                  <c:v>Nemovitostní fondy</c:v>
                </c:pt>
                <c:pt idx="11">
                  <c:v>Vkladní knížka</c:v>
                </c:pt>
                <c:pt idx="12">
                  <c:v>Jiné, vypište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  <c:pt idx="0">
                  <c:v>56.395000000000003</c:v>
                </c:pt>
                <c:pt idx="1">
                  <c:v>46.124000000000002</c:v>
                </c:pt>
                <c:pt idx="2">
                  <c:v>20.155000000000001</c:v>
                </c:pt>
                <c:pt idx="3">
                  <c:v>24.225000000000001</c:v>
                </c:pt>
                <c:pt idx="4">
                  <c:v>25.774999999999999</c:v>
                </c:pt>
                <c:pt idx="5">
                  <c:v>28.488</c:v>
                </c:pt>
                <c:pt idx="6">
                  <c:v>13.178000000000001</c:v>
                </c:pt>
                <c:pt idx="7">
                  <c:v>12.403</c:v>
                </c:pt>
                <c:pt idx="8">
                  <c:v>15.31</c:v>
                </c:pt>
                <c:pt idx="9">
                  <c:v>8.5269999999999992</c:v>
                </c:pt>
                <c:pt idx="10">
                  <c:v>2.3260000000000001</c:v>
                </c:pt>
                <c:pt idx="11">
                  <c:v>0</c:v>
                </c:pt>
                <c:pt idx="12">
                  <c:v>1.744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AF8-B06C-6C0629DD1C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-5"/>
        <c:axId val="685047120"/>
        <c:axId val="685046704"/>
      </c:barChart>
      <c:catAx>
        <c:axId val="6850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cs-CZ"/>
          </a:p>
        </c:txPr>
        <c:crossAx val="685046704"/>
        <c:crosses val="autoZero"/>
        <c:auto val="1"/>
        <c:lblAlgn val="ctr"/>
        <c:lblOffset val="100"/>
        <c:noMultiLvlLbl val="0"/>
      </c:catAx>
      <c:valAx>
        <c:axId val="685046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50471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ayout>
        <c:manualLayout>
          <c:xMode val="edge"/>
          <c:yMode val="edge"/>
          <c:x val="0.27802331952023213"/>
          <c:y val="0.86370462805719994"/>
          <c:w val="0.52546492044774107"/>
          <c:h val="6.07085323852905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324264286075359E-2"/>
          <c:w val="1"/>
          <c:h val="0.755372246142395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500 Kč nebo méně</c:v>
                </c:pt>
              </c:strCache>
            </c:strRef>
          </c:tx>
          <c:spPr>
            <a:solidFill>
              <a:srgbClr val="E41A1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190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63A-4EA2-B0AD-4A16AE2FC3F6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33.023000000000003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4C-41EE-A449-75816AA3CDB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501 - 1000 Kč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41A1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4A7-4F57-9939-BAACBE543FCD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33.023000000000003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4C-41EE-A449-75816AA3CDB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1 001 - 2000 Kč</c:v>
                </c:pt>
              </c:strCache>
            </c:strRef>
          </c:tx>
          <c:spPr>
            <a:solidFill>
              <a:srgbClr val="ED6C6E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23.256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4C-41EE-A449-75816AA3CDB9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2 001 - 3 500 Kč</c:v>
                </c:pt>
              </c:strCache>
            </c:strRef>
          </c:tx>
          <c:spPr>
            <a:solidFill>
              <a:srgbClr val="F6AFB1"/>
            </a:solidFill>
            <a:ln>
              <a:noFill/>
            </a:ln>
            <a:effectLst/>
          </c:spPr>
          <c:invertIfNegative val="0"/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List1!$E$2</c:f>
              <c:numCache>
                <c:formatCode>General</c:formatCode>
                <c:ptCount val="1"/>
                <c:pt idx="0">
                  <c:v>8.14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7-4F57-9939-BAACBE543FCD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3 501 - 5 000 Kč</c:v>
                </c:pt>
              </c:strCache>
            </c:strRef>
          </c:tx>
          <c:spPr>
            <a:solidFill>
              <a:srgbClr val="52525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3A-4EA2-B0AD-4A16AE2FC3F6}"/>
              </c:ext>
            </c:extLst>
          </c:dPt>
          <c:dLbls>
            <c:numFmt formatCode="#,##0&quot; %&quot;;\-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List1!$F$2</c:f>
              <c:numCache>
                <c:formatCode>General</c:formatCode>
                <c:ptCount val="1"/>
                <c:pt idx="0">
                  <c:v>1.86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7-4F57-9939-BAACBE543FCD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5 001 - 8 000 Kč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List1!$G$2</c:f>
              <c:numCache>
                <c:formatCode>General</c:formatCode>
                <c:ptCount val="1"/>
                <c:pt idx="0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7-4F57-9939-BAACBE543FCD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8 001 - 15 000 Kč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List1!$H$2</c:f>
              <c:numCache>
                <c:formatCode>General</c:formatCode>
                <c:ptCount val="1"/>
                <c:pt idx="0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7-4F57-9939-BAACBE543FCD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Více než 15 000 Kč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List1!$A$2</c:f>
              <c:strCache>
                <c:ptCount val="1"/>
                <c:pt idx="0">
                  <c:v>ČÁSTKA PP/PS</c:v>
                </c:pt>
              </c:strCache>
            </c:strRef>
          </c:cat>
          <c:val>
            <c:numRef>
              <c:f>List1!$I$2</c:f>
              <c:numCache>
                <c:formatCode>General</c:formatCode>
                <c:ptCount val="1"/>
                <c:pt idx="0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7-4F57-9939-BAACBE543F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712433904"/>
        <c:axId val="1712433488"/>
      </c:barChart>
      <c:catAx>
        <c:axId val="171243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2433488"/>
        <c:crosses val="autoZero"/>
        <c:auto val="1"/>
        <c:lblAlgn val="ctr"/>
        <c:lblOffset val="100"/>
        <c:noMultiLvlLbl val="0"/>
      </c:catAx>
      <c:valAx>
        <c:axId val="17124334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1243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78082191780816E-2"/>
          <c:y val="0.80168803995323268"/>
          <c:w val="0.9799086757990868"/>
          <c:h val="0.14792073367509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9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54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32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headlin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11">
            <a:extLst>
              <a:ext uri="{FF2B5EF4-FFF2-40B4-BE49-F238E27FC236}">
                <a16:creationId xmlns:a16="http://schemas.microsoft.com/office/drawing/2014/main" id="{D75B9138-CC83-4560-8013-7172DC0AD3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7591" y="626028"/>
            <a:ext cx="11934000" cy="642385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Autofit/>
          </a:bodyPr>
          <a:lstStyle>
            <a:lvl1pPr marL="0" marR="0" indent="-232828" algn="l" defTabSz="12191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cs-CZ" sz="1600" b="1" dirty="0" smtClean="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lang="cs-CZ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>
              <a:defRPr lang="cs-CZ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>
              <a:defRPr lang="cs-CZ" sz="2400" dirty="0" smtClean="0">
                <a:solidFill>
                  <a:schemeClr val="tx1"/>
                </a:solidFill>
                <a:latin typeface="+mn-lt"/>
                <a:cs typeface="+mn-cs"/>
              </a:defRPr>
            </a:lvl4pPr>
            <a:lvl5pPr>
              <a:defRPr lang="cs-CZ" sz="2400" dirty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marR="0" lvl="0" indent="-232828" algn="l" defTabSz="12191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noProof="0" dirty="0"/>
              <a:t>Headline</a:t>
            </a:r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FDBD8B65-002E-457B-81D4-568AF849A79C}"/>
              </a:ext>
            </a:extLst>
          </p:cNvPr>
          <p:cNvSpPr txBox="1">
            <a:spLocks/>
          </p:cNvSpPr>
          <p:nvPr userDrawn="1"/>
        </p:nvSpPr>
        <p:spPr>
          <a:xfrm>
            <a:off x="47328" y="6417332"/>
            <a:ext cx="28448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rgbClr val="5F5F5F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A2DB900-4F27-419C-B2D8-AAC4EB8D73BD}" type="slidenum">
              <a:rPr lang="cs-CZ" sz="12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/>
              <a:t>‹#›</a:t>
            </a:fld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Zástupný nadpis 1">
            <a:extLst>
              <a:ext uri="{FF2B5EF4-FFF2-40B4-BE49-F238E27FC236}">
                <a16:creationId xmlns:a16="http://schemas.microsoft.com/office/drawing/2014/main" id="{FB7DCFB9-985E-43F8-BAC9-BD2F23AD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0" y="123841"/>
            <a:ext cx="11934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6130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5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92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33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77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5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88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0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D535-ECFD-4C6E-ACA3-6CAA67861DC7}" type="datetimeFigureOut">
              <a:rPr lang="cs-CZ" smtClean="0"/>
              <a:t>09.06.2023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BAD72-30C3-417B-8038-733CF5C6D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88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16.xml"/><Relationship Id="rId7" Type="http://schemas.openxmlformats.org/officeDocument/2006/relationships/image" Target="../media/image13.sv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7" Type="http://schemas.openxmlformats.org/officeDocument/2006/relationships/image" Target="../media/image11.sv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7" Type="http://schemas.openxmlformats.org/officeDocument/2006/relationships/image" Target="../media/image9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7" Type="http://schemas.openxmlformats.org/officeDocument/2006/relationships/image" Target="../media/image13.sv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12.xml"/><Relationship Id="rId7" Type="http://schemas.openxmlformats.org/officeDocument/2006/relationships/image" Target="../media/image13.sv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tint val="66000"/>
              <a:satMod val="160000"/>
            </a:schemeClr>
          </a:solidFill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5680" y="-683450"/>
            <a:ext cx="9144000" cy="23876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Postoj Čechů k penzi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5680" y="1759332"/>
            <a:ext cx="9144000" cy="1655762"/>
          </a:xfrm>
        </p:spPr>
        <p:txBody>
          <a:bodyPr/>
          <a:lstStyle/>
          <a:p>
            <a:r>
              <a:rPr lang="cs-CZ" dirty="0" smtClean="0"/>
              <a:t>Broker Consulting &amp; IPSOS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76"/>
          <a:stretch/>
        </p:blipFill>
        <p:spPr>
          <a:xfrm>
            <a:off x="-1085" y="6721644"/>
            <a:ext cx="12193085" cy="16625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028" y="2686453"/>
            <a:ext cx="3863304" cy="3693466"/>
          </a:xfrm>
          <a:prstGeom prst="rect">
            <a:avLst/>
          </a:prstGeom>
        </p:spPr>
      </p:pic>
      <p:cxnSp>
        <p:nvCxnSpPr>
          <p:cNvPr id="8" name="Straight Connector 3">
            <a:extLst>
              <a:ext uri="{FF2B5EF4-FFF2-40B4-BE49-F238E27FC236}">
                <a16:creationId xmlns:a16="http://schemas.microsoft.com/office/drawing/2014/main" id="{99918E69-55CA-40B9-9112-B52246267049}"/>
              </a:ext>
            </a:extLst>
          </p:cNvPr>
          <p:cNvCxnSpPr>
            <a:cxnSpLocks/>
          </p:cNvCxnSpPr>
          <p:nvPr/>
        </p:nvCxnSpPr>
        <p:spPr>
          <a:xfrm>
            <a:off x="4790579" y="2335610"/>
            <a:ext cx="2609756" cy="0"/>
          </a:xfrm>
          <a:prstGeom prst="line">
            <a:avLst/>
          </a:prstGeom>
          <a:solidFill>
            <a:srgbClr val="2F469C"/>
          </a:solidFill>
          <a:ln w="28575" cap="flat" cmpd="sng" algn="ctr">
            <a:solidFill>
              <a:srgbClr val="E41A18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09775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300865"/>
            <a:ext cx="11945073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Téměř třetina lidí investuje pro zhodnocení </a:t>
            </a:r>
            <a:r>
              <a:rPr lang="cs-CZ" sz="1300" dirty="0" smtClean="0">
                <a:solidFill>
                  <a:srgbClr val="888989"/>
                </a:solidFill>
              </a:rPr>
              <a:t>peněz.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Téměř </a:t>
            </a:r>
            <a:r>
              <a:rPr lang="cs-CZ" sz="1300" dirty="0">
                <a:solidFill>
                  <a:srgbClr val="888989"/>
                </a:solidFill>
              </a:rPr>
              <a:t>dvě pětiny lidí pak neinvestují kvůli obavě z rizikovosti investice a následné ztrátě peněz.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33316" y="6279703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n=160 (ti, kteří investují do investičních produktů),</a:t>
            </a: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n=356 (ti, kteří n</a:t>
            </a:r>
            <a:r>
              <a:rPr kumimoji="0" lang="pt-BR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einvestuj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í</a:t>
            </a:r>
            <a:r>
              <a:rPr kumimoji="0" lang="pt-BR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své finance do investičních produktů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)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Q30. Z jakých hlavních důvodů využíváte pro spoření na důchod investiční produkty? Q29. Z jakých důvodů neinvestujete své finance do investičních produktů jako jsou podílové, nemovitostní fondy, investice do akcií, dluhopisů aj.?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EDF83AC0-DB59-074C-DF2A-C1463DECC5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9180495"/>
              </p:ext>
            </p:extLst>
          </p:nvPr>
        </p:nvGraphicFramePr>
        <p:xfrm>
          <a:off x="6405292" y="1863772"/>
          <a:ext cx="4357807" cy="4206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34873D3D-F603-0D56-D1A6-4E6DFEF545D5}"/>
              </a:ext>
            </a:extLst>
          </p:cNvPr>
          <p:cNvSpPr/>
          <p:nvPr/>
        </p:nvSpPr>
        <p:spPr>
          <a:xfrm>
            <a:off x="6636618" y="1357951"/>
            <a:ext cx="4535946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PROČ NEINVESTOVAT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53059B6-6887-88B5-304D-79184B8AAE46}"/>
              </a:ext>
            </a:extLst>
          </p:cNvPr>
          <p:cNvSpPr txBox="1"/>
          <p:nvPr/>
        </p:nvSpPr>
        <p:spPr>
          <a:xfrm>
            <a:off x="10329499" y="5254488"/>
            <a:ext cx="163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spořících Čechů na investiční produkty nemá peníze.</a:t>
            </a:r>
            <a:endParaRPr lang="cs-CZ" sz="1200" b="1" dirty="0">
              <a:solidFill>
                <a:srgbClr val="002554"/>
              </a:solidFill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6802C195-C688-D898-6AF4-901B55AB5075}"/>
              </a:ext>
            </a:extLst>
          </p:cNvPr>
          <p:cNvSpPr/>
          <p:nvPr/>
        </p:nvSpPr>
        <p:spPr>
          <a:xfrm>
            <a:off x="10730773" y="4415227"/>
            <a:ext cx="775685" cy="777600"/>
          </a:xfrm>
          <a:prstGeom prst="ellipse">
            <a:avLst/>
          </a:prstGeom>
          <a:solidFill>
            <a:srgbClr val="E41A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E1E66D-670F-E004-D70C-25A5BAE72B51}"/>
              </a:ext>
            </a:extLst>
          </p:cNvPr>
          <p:cNvSpPr txBox="1"/>
          <p:nvPr/>
        </p:nvSpPr>
        <p:spPr>
          <a:xfrm>
            <a:off x="10732374" y="4613817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68 %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F56A1004-DF1C-B749-CDD1-87C6EB437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3927741"/>
              </p:ext>
            </p:extLst>
          </p:nvPr>
        </p:nvGraphicFramePr>
        <p:xfrm>
          <a:off x="175510" y="1873602"/>
          <a:ext cx="5068029" cy="4206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Obdélník 12">
            <a:extLst>
              <a:ext uri="{FF2B5EF4-FFF2-40B4-BE49-F238E27FC236}">
                <a16:creationId xmlns:a16="http://schemas.microsoft.com/office/drawing/2014/main" id="{9A5AFA70-3399-B6BB-C08E-16423E8CE732}"/>
              </a:ext>
            </a:extLst>
          </p:cNvPr>
          <p:cNvSpPr/>
          <p:nvPr/>
        </p:nvSpPr>
        <p:spPr>
          <a:xfrm>
            <a:off x="1279011" y="1364223"/>
            <a:ext cx="4535946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INVESTOVAT DO INVESTIČNÍCH PRODUKTŮ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F0CEDCD-0F28-1C58-C93A-A9900B5B87B5}"/>
              </a:ext>
            </a:extLst>
          </p:cNvPr>
          <p:cNvSpPr txBox="1"/>
          <p:nvPr/>
        </p:nvSpPr>
        <p:spPr>
          <a:xfrm>
            <a:off x="3900534" y="4557806"/>
            <a:ext cx="21876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Pozn.: Zobrazeny odpovědi &gt;5 %</a:t>
            </a:r>
          </a:p>
        </p:txBody>
      </p:sp>
      <p:pic>
        <p:nvPicPr>
          <p:cNvPr id="9" name="Grafický objekt 8" descr="Muž a žena se souvislou výplní">
            <a:extLst>
              <a:ext uri="{FF2B5EF4-FFF2-40B4-BE49-F238E27FC236}">
                <a16:creationId xmlns:a16="http://schemas.microsoft.com/office/drawing/2014/main" id="{DEEB3018-B053-4AD8-25FA-E5819746EE8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45130" flipV="1">
            <a:off x="9535405" y="4933627"/>
            <a:ext cx="1089834" cy="34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3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14911"/>
            <a:ext cx="12192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Nejvíce rozhodnutí začít spořit ovlivní zvýšení platu a vyšší příjem. Téměř tři čtvrtiny lidí uvedlo, že je ovlivní stáří či vyšší věk. 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67138" y="6273316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n=117 (ti, kteří nespoří, ale plánují spořit na důchod v budoucnu)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T2B = součet odpovědí „Rozhodně ovlivní“ a „Spíše ovlivní“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Q2d. Do jaké míry očekáváte, že Vaše rozhodnutí začít spořit ovlivní následující situace?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9DB4B91D-039B-BDD8-8329-17F7394B6F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452185"/>
              </p:ext>
            </p:extLst>
          </p:nvPr>
        </p:nvGraphicFramePr>
        <p:xfrm>
          <a:off x="1019436" y="1268413"/>
          <a:ext cx="10405156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ulka 12">
            <a:extLst>
              <a:ext uri="{FF2B5EF4-FFF2-40B4-BE49-F238E27FC236}">
                <a16:creationId xmlns:a16="http://schemas.microsoft.com/office/drawing/2014/main" id="{ACD11588-36D7-D0E8-6CDE-AC206D5C8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616611"/>
              </p:ext>
            </p:extLst>
          </p:nvPr>
        </p:nvGraphicFramePr>
        <p:xfrm>
          <a:off x="1213445" y="1424318"/>
          <a:ext cx="3373079" cy="4059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3079">
                  <a:extLst>
                    <a:ext uri="{9D8B030D-6E8A-4147-A177-3AD203B41FA5}">
                      <a16:colId xmlns:a16="http://schemas.microsoft.com/office/drawing/2014/main" val="2962132474"/>
                    </a:ext>
                  </a:extLst>
                </a:gridCol>
              </a:tblGrid>
              <a:tr h="8118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Zvýšení platu, získání vyššího příjmu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034326"/>
                  </a:ext>
                </a:extLst>
              </a:tr>
              <a:tr h="8118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Stáří, vyšší věk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044683"/>
                  </a:ext>
                </a:extLst>
              </a:tr>
              <a:tr h="8118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Změna důchodového systému po novele, která přijde v platnost v červenci příštího roku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012474"/>
                  </a:ext>
                </a:extLst>
              </a:tr>
              <a:tr h="8118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Až děti budou bydlet ve vlastním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799176"/>
                  </a:ext>
                </a:extLst>
              </a:tr>
              <a:tr h="81180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Splacení hypotéky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545798"/>
                  </a:ext>
                </a:extLst>
              </a:tr>
            </a:tbl>
          </a:graphicData>
        </a:graphic>
      </p:graphicFrame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B86E6B13-C00A-24FD-E931-996E0D2EE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27352"/>
              </p:ext>
            </p:extLst>
          </p:nvPr>
        </p:nvGraphicFramePr>
        <p:xfrm>
          <a:off x="10742499" y="1416076"/>
          <a:ext cx="931653" cy="41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653">
                  <a:extLst>
                    <a:ext uri="{9D8B030D-6E8A-4147-A177-3AD203B41FA5}">
                      <a16:colId xmlns:a16="http://schemas.microsoft.com/office/drawing/2014/main" val="2962132474"/>
                    </a:ext>
                  </a:extLst>
                </a:gridCol>
              </a:tblGrid>
              <a:tr h="8208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140897"/>
                  </a:ext>
                </a:extLst>
              </a:tr>
              <a:tr h="8208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044683"/>
                  </a:ext>
                </a:extLst>
              </a:tr>
              <a:tr h="8208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012474"/>
                  </a:ext>
                </a:extLst>
              </a:tr>
              <a:tr h="8208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799176"/>
                  </a:ext>
                </a:extLst>
              </a:tr>
              <a:tr h="8208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545798"/>
                  </a:ext>
                </a:extLst>
              </a:tr>
            </a:tbl>
          </a:graphicData>
        </a:graphic>
      </p:graphicFrame>
      <p:graphicFrame>
        <p:nvGraphicFramePr>
          <p:cNvPr id="14" name="Tabulka 14">
            <a:extLst>
              <a:ext uri="{FF2B5EF4-FFF2-40B4-BE49-F238E27FC236}">
                <a16:creationId xmlns:a16="http://schemas.microsoft.com/office/drawing/2014/main" id="{A36B41D5-C721-47A8-143E-101C3C4F6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17674"/>
              </p:ext>
            </p:extLst>
          </p:nvPr>
        </p:nvGraphicFramePr>
        <p:xfrm>
          <a:off x="10687787" y="1104959"/>
          <a:ext cx="9316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652">
                  <a:extLst>
                    <a:ext uri="{9D8B030D-6E8A-4147-A177-3AD203B41FA5}">
                      <a16:colId xmlns:a16="http://schemas.microsoft.com/office/drawing/2014/main" val="2583502412"/>
                    </a:ext>
                  </a:extLst>
                </a:gridCol>
              </a:tblGrid>
              <a:tr h="296819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T2B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944511"/>
                  </a:ext>
                </a:extLst>
              </a:tr>
            </a:tbl>
          </a:graphicData>
        </a:graphic>
      </p:graphicFrame>
      <p:pic>
        <p:nvPicPr>
          <p:cNvPr id="2" name="Grafický objekt 1" descr="Muž a žena se souvislou výplní">
            <a:extLst>
              <a:ext uri="{FF2B5EF4-FFF2-40B4-BE49-F238E27FC236}">
                <a16:creationId xmlns:a16="http://schemas.microsoft.com/office/drawing/2014/main" id="{7544FE08-3423-2C38-D74D-31EDE30C5BF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673653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Více než polovina lidí si představuje, že v důchodu bude bydlet v rodinném domě v osobním </a:t>
            </a:r>
            <a:r>
              <a:rPr lang="cs-CZ" sz="1300" dirty="0" smtClean="0">
                <a:solidFill>
                  <a:srgbClr val="888989"/>
                </a:solidFill>
              </a:rPr>
              <a:t>vlastnictví.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Nynější </a:t>
            </a:r>
            <a:r>
              <a:rPr lang="cs-CZ" sz="1300" dirty="0">
                <a:solidFill>
                  <a:srgbClr val="888989"/>
                </a:solidFill>
              </a:rPr>
              <a:t>penzisté takové bydlení využívají ze dvou pětin. Dvě pětiny seniorů ale také bydlí ve svém bytě.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15380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n=727 (ti, kteří nejsou v důchodu)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Q15. Jak předpokládáte, že budete bydlet v důchodu? D7. Bydlíte: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A5AFA70-3399-B6BB-C08E-16423E8CE732}"/>
              </a:ext>
            </a:extLst>
          </p:cNvPr>
          <p:cNvSpPr/>
          <p:nvPr/>
        </p:nvSpPr>
        <p:spPr>
          <a:xfrm>
            <a:off x="1703512" y="1485842"/>
            <a:ext cx="3852428" cy="340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PŘEDSTAVA BYDLENÍ V DŮCHODU</a:t>
            </a:r>
          </a:p>
        </p:txBody>
      </p:sp>
      <p:graphicFrame>
        <p:nvGraphicFramePr>
          <p:cNvPr id="38" name="Graf 37">
            <a:extLst>
              <a:ext uri="{FF2B5EF4-FFF2-40B4-BE49-F238E27FC236}">
                <a16:creationId xmlns:a16="http://schemas.microsoft.com/office/drawing/2014/main" id="{8B961995-8972-95D6-78A4-1F7547675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492810"/>
              </p:ext>
            </p:extLst>
          </p:nvPr>
        </p:nvGraphicFramePr>
        <p:xfrm>
          <a:off x="573243" y="1747777"/>
          <a:ext cx="5723641" cy="418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BEC254AB-FC01-8799-8410-CB539CBE3735}"/>
              </a:ext>
            </a:extLst>
          </p:cNvPr>
          <p:cNvSpPr/>
          <p:nvPr/>
        </p:nvSpPr>
        <p:spPr>
          <a:xfrm>
            <a:off x="6930677" y="1448119"/>
            <a:ext cx="3852428" cy="337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JAK DŮCHODCI BYDLÍ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DC5FB3FB-B805-54EC-62C4-201C6105F2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0528511"/>
              </p:ext>
            </p:extLst>
          </p:nvPr>
        </p:nvGraphicFramePr>
        <p:xfrm>
          <a:off x="6349297" y="1769308"/>
          <a:ext cx="5723641" cy="418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Grafický objekt 3" descr="Muž a žena se souvislou výplní">
            <a:extLst>
              <a:ext uri="{FF2B5EF4-FFF2-40B4-BE49-F238E27FC236}">
                <a16:creationId xmlns:a16="http://schemas.microsoft.com/office/drawing/2014/main" id="{7D606497-28A0-DDD6-128E-A3BE6E824D0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8" name="Grafický objekt 7" descr="Muž s holí se souvislou výplní">
            <a:extLst>
              <a:ext uri="{FF2B5EF4-FFF2-40B4-BE49-F238E27FC236}">
                <a16:creationId xmlns:a16="http://schemas.microsoft.com/office/drawing/2014/main" id="{686D6E4D-7CBC-00C6-D85B-7E303CF73EB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256620" y="152635"/>
            <a:ext cx="403200" cy="403200"/>
          </a:xfrm>
          <a:prstGeom prst="rect">
            <a:avLst/>
          </a:prstGeom>
        </p:spPr>
      </p:pic>
      <p:pic>
        <p:nvPicPr>
          <p:cNvPr id="9" name="Grafický objekt 8" descr="Muž s holí se souvislou výplní">
            <a:extLst>
              <a:ext uri="{FF2B5EF4-FFF2-40B4-BE49-F238E27FC236}">
                <a16:creationId xmlns:a16="http://schemas.microsoft.com/office/drawing/2014/main" id="{46E1A041-4E31-62E4-1086-869A2C15163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869579" y="1361328"/>
            <a:ext cx="403200" cy="403200"/>
          </a:xfrm>
          <a:prstGeom prst="rect">
            <a:avLst/>
          </a:prstGeom>
        </p:spPr>
      </p:pic>
      <p:pic>
        <p:nvPicPr>
          <p:cNvPr id="10" name="Grafický objekt 9" descr="Muž a žena se souvislou výplní">
            <a:extLst>
              <a:ext uri="{FF2B5EF4-FFF2-40B4-BE49-F238E27FC236}">
                <a16:creationId xmlns:a16="http://schemas.microsoft.com/office/drawing/2014/main" id="{CED6C580-D66A-2207-C01A-A627CF506C5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86564" y="1415567"/>
            <a:ext cx="402485" cy="402485"/>
          </a:xfrm>
          <a:prstGeom prst="rect">
            <a:avLst/>
          </a:prstGeom>
        </p:spPr>
      </p:pic>
      <p:sp>
        <p:nvSpPr>
          <p:cNvPr id="15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377"/>
            <a:ext cx="12192000" cy="48600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BYDLENÍ V DŮCHODU: PŘEDSTAVA A REALITA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673653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Téměř tři čtvrtiny lidí očekávají, že budou v důchodu muset omezit </a:t>
            </a:r>
            <a:r>
              <a:rPr lang="cs-CZ" sz="1300" dirty="0" smtClean="0">
                <a:solidFill>
                  <a:srgbClr val="888989"/>
                </a:solidFill>
              </a:rPr>
              <a:t>výdaje.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A </a:t>
            </a:r>
            <a:r>
              <a:rPr lang="cs-CZ" sz="1300" dirty="0">
                <a:solidFill>
                  <a:srgbClr val="888989"/>
                </a:solidFill>
              </a:rPr>
              <a:t>to zejména v oblastech jako je návštěva restauračních zařízení, cestování či nákup potravin.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50085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n=727 (ti, kteří nejsou v důchodu)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Q16. Očekáváte, že budete muset v důchodu omezit své výdaje oproti tomu, jak si žijete nyní? Q17. Ve kterých všech oblastech očekáváte, že se budete muset uskromnit?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A5AFA70-3399-B6BB-C08E-16423E8CE732}"/>
              </a:ext>
            </a:extLst>
          </p:cNvPr>
          <p:cNvSpPr/>
          <p:nvPr/>
        </p:nvSpPr>
        <p:spPr>
          <a:xfrm>
            <a:off x="1379476" y="1296452"/>
            <a:ext cx="4464496" cy="29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OČEKÁVÁNÍ OMEZENÍ VÝDAJŮ V DŮCHODU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9D14618F-7236-CE06-D1C0-02A9954955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6304807"/>
              </p:ext>
            </p:extLst>
          </p:nvPr>
        </p:nvGraphicFramePr>
        <p:xfrm>
          <a:off x="55056" y="1705510"/>
          <a:ext cx="5886720" cy="419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92D9C7E-85F9-0B8A-C337-695E82122AE5}"/>
              </a:ext>
            </a:extLst>
          </p:cNvPr>
          <p:cNvSpPr txBox="1"/>
          <p:nvPr/>
        </p:nvSpPr>
        <p:spPr>
          <a:xfrm>
            <a:off x="4624409" y="3405026"/>
            <a:ext cx="144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Čechů očekává, že v důchodu bude muset omezit výdaje.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255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6089144-480C-DE45-68F7-AE4CA5CD0413}"/>
              </a:ext>
            </a:extLst>
          </p:cNvPr>
          <p:cNvSpPr/>
          <p:nvPr/>
        </p:nvSpPr>
        <p:spPr>
          <a:xfrm>
            <a:off x="4933152" y="2564006"/>
            <a:ext cx="775685" cy="777600"/>
          </a:xfrm>
          <a:prstGeom prst="ellipse">
            <a:avLst/>
          </a:prstGeom>
          <a:solidFill>
            <a:srgbClr val="E527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7BFB375-AD95-05A5-F70D-85260CC26D21}"/>
              </a:ext>
            </a:extLst>
          </p:cNvPr>
          <p:cNvSpPr txBox="1"/>
          <p:nvPr/>
        </p:nvSpPr>
        <p:spPr>
          <a:xfrm>
            <a:off x="4934753" y="2762596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73 %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6BEA6EF5-EC08-5A20-22A8-7F87FF0D8546}"/>
              </a:ext>
            </a:extLst>
          </p:cNvPr>
          <p:cNvSpPr/>
          <p:nvPr/>
        </p:nvSpPr>
        <p:spPr>
          <a:xfrm>
            <a:off x="6950571" y="1326079"/>
            <a:ext cx="4464496" cy="29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OBLASTI OMEZENÍ VÝDAJŮ</a:t>
            </a:r>
          </a:p>
        </p:txBody>
      </p:sp>
      <p:graphicFrame>
        <p:nvGraphicFramePr>
          <p:cNvPr id="21" name="Graf 20">
            <a:extLst>
              <a:ext uri="{FF2B5EF4-FFF2-40B4-BE49-F238E27FC236}">
                <a16:creationId xmlns:a16="http://schemas.microsoft.com/office/drawing/2014/main" id="{1091CC91-F3C3-8B6B-0938-7602D5E2F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622222"/>
              </p:ext>
            </p:extLst>
          </p:nvPr>
        </p:nvGraphicFramePr>
        <p:xfrm>
          <a:off x="5917497" y="1796838"/>
          <a:ext cx="5723641" cy="4188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ovéPole 21">
            <a:extLst>
              <a:ext uri="{FF2B5EF4-FFF2-40B4-BE49-F238E27FC236}">
                <a16:creationId xmlns:a16="http://schemas.microsoft.com/office/drawing/2014/main" id="{C7E0397D-7F8F-5A72-84AB-9FAD40AF1EC3}"/>
              </a:ext>
            </a:extLst>
          </p:cNvPr>
          <p:cNvSpPr txBox="1"/>
          <p:nvPr/>
        </p:nvSpPr>
        <p:spPr>
          <a:xfrm>
            <a:off x="9953500" y="5625244"/>
            <a:ext cx="1850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 n=465 (ti, kteří očekávají omezení výdajů)</a:t>
            </a:r>
          </a:p>
        </p:txBody>
      </p:sp>
      <p:pic>
        <p:nvPicPr>
          <p:cNvPr id="2" name="Grafický objekt 1" descr="Muž a žena se souvislou výplní">
            <a:extLst>
              <a:ext uri="{FF2B5EF4-FFF2-40B4-BE49-F238E27FC236}">
                <a16:creationId xmlns:a16="http://schemas.microsoft.com/office/drawing/2014/main" id="{6B4DB766-A89A-E10D-9B67-0FC335F461D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16966">
            <a:off x="3683676" y="2605064"/>
            <a:ext cx="1490045" cy="1181759"/>
          </a:xfrm>
          <a:prstGeom prst="rect">
            <a:avLst/>
          </a:prstGeom>
        </p:spPr>
      </p:pic>
      <p:sp>
        <p:nvSpPr>
          <p:cNvPr id="18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OMEZENÍ VÝDAJŮ V DŮCHODU: OČEKÁVÁNÍ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5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673653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45 % lidí si myslí, že se jejich náklady na život v důchodu </a:t>
            </a:r>
            <a:r>
              <a:rPr lang="cs-CZ" sz="1300" dirty="0" smtClean="0">
                <a:solidFill>
                  <a:srgbClr val="888989"/>
                </a:solidFill>
              </a:rPr>
              <a:t>sníží.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Téměř </a:t>
            </a:r>
            <a:r>
              <a:rPr lang="cs-CZ" sz="1300" dirty="0">
                <a:solidFill>
                  <a:srgbClr val="888989"/>
                </a:solidFill>
              </a:rPr>
              <a:t>dvě třetiny lidí se obávají, že jim v penzi klesne životní úroveň.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50085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n=727(ti, kteří nejsou v důchodu)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Q18. Řekl/a byste, že se Vaše životní náklady v důchodu obecně sníží nebo naopak zvýší? Q16b. Do jaké míry se obáváte možného poklesu životní úrovně v důchodu? 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6E20D19B-9E86-4CF7-20C2-5B699509C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660826"/>
              </p:ext>
            </p:extLst>
          </p:nvPr>
        </p:nvGraphicFramePr>
        <p:xfrm>
          <a:off x="5754417" y="1770904"/>
          <a:ext cx="5915761" cy="367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Obdélník 15">
            <a:extLst>
              <a:ext uri="{FF2B5EF4-FFF2-40B4-BE49-F238E27FC236}">
                <a16:creationId xmlns:a16="http://schemas.microsoft.com/office/drawing/2014/main" id="{6BEA6EF5-EC08-5A20-22A8-7F87FF0D8546}"/>
              </a:ext>
            </a:extLst>
          </p:cNvPr>
          <p:cNvSpPr/>
          <p:nvPr/>
        </p:nvSpPr>
        <p:spPr>
          <a:xfrm>
            <a:off x="6564052" y="1367258"/>
            <a:ext cx="4464496" cy="29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OBAVY OHLEDNĚ POKLESU ŽIVOTNÍ ÚROVNĚ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E5FDD94-B174-93AE-BD00-A248082DDCB6}"/>
              </a:ext>
            </a:extLst>
          </p:cNvPr>
          <p:cNvSpPr txBox="1"/>
          <p:nvPr/>
        </p:nvSpPr>
        <p:spPr>
          <a:xfrm>
            <a:off x="6150409" y="3197381"/>
            <a:ext cx="1279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Čechů se obává poklesu životní úrovně </a:t>
            </a:r>
            <a:b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 důchodu.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255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2C258F76-7E3F-A5F9-5989-7B70C54B40BA}"/>
              </a:ext>
            </a:extLst>
          </p:cNvPr>
          <p:cNvSpPr/>
          <p:nvPr/>
        </p:nvSpPr>
        <p:spPr>
          <a:xfrm>
            <a:off x="6376976" y="2384884"/>
            <a:ext cx="775685" cy="777600"/>
          </a:xfrm>
          <a:prstGeom prst="ellipse">
            <a:avLst/>
          </a:prstGeom>
          <a:solidFill>
            <a:srgbClr val="E41A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35F77AD-EAF3-BBCF-C815-4806081B88CD}"/>
              </a:ext>
            </a:extLst>
          </p:cNvPr>
          <p:cNvSpPr txBox="1"/>
          <p:nvPr/>
        </p:nvSpPr>
        <p:spPr>
          <a:xfrm>
            <a:off x="6388625" y="2583474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64 %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FD3C948B-1AD3-6EBB-A695-69471C4843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8233132"/>
              </p:ext>
            </p:extLst>
          </p:nvPr>
        </p:nvGraphicFramePr>
        <p:xfrm>
          <a:off x="55056" y="1705510"/>
          <a:ext cx="5535039" cy="367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78905BBC-D324-95CB-788A-E27A88E2BA81}"/>
              </a:ext>
            </a:extLst>
          </p:cNvPr>
          <p:cNvSpPr txBox="1"/>
          <p:nvPr/>
        </p:nvSpPr>
        <p:spPr>
          <a:xfrm>
            <a:off x="4345019" y="2871358"/>
            <a:ext cx="1279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Čechů očekává, že v důchodu se jejich životní náklady sníží.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255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96F1FD59-7E75-A69B-E19B-883EB3B9CFEF}"/>
              </a:ext>
            </a:extLst>
          </p:cNvPr>
          <p:cNvSpPr/>
          <p:nvPr/>
        </p:nvSpPr>
        <p:spPr>
          <a:xfrm>
            <a:off x="4571586" y="2058861"/>
            <a:ext cx="775685" cy="777600"/>
          </a:xfrm>
          <a:prstGeom prst="ellipse">
            <a:avLst/>
          </a:prstGeom>
          <a:solidFill>
            <a:srgbClr val="E527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36B31E9-6510-C8F2-BF42-50E4750C3037}"/>
              </a:ext>
            </a:extLst>
          </p:cNvPr>
          <p:cNvSpPr txBox="1"/>
          <p:nvPr/>
        </p:nvSpPr>
        <p:spPr>
          <a:xfrm>
            <a:off x="4573187" y="2257451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45 %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FE5F852E-6861-1445-4B09-AFACD9EAA866}"/>
              </a:ext>
            </a:extLst>
          </p:cNvPr>
          <p:cNvSpPr/>
          <p:nvPr/>
        </p:nvSpPr>
        <p:spPr>
          <a:xfrm>
            <a:off x="1081289" y="1367258"/>
            <a:ext cx="4860487" cy="29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SNÍŽENÍ/ZVÝŠENÍ ŽIVOTNÍCH NÁKLADŮ V DŮCHODU</a:t>
            </a:r>
          </a:p>
        </p:txBody>
      </p:sp>
      <p:pic>
        <p:nvPicPr>
          <p:cNvPr id="7" name="Grafický objekt 6" descr="Muž a žena se souvislou výplní">
            <a:extLst>
              <a:ext uri="{FF2B5EF4-FFF2-40B4-BE49-F238E27FC236}">
                <a16:creationId xmlns:a16="http://schemas.microsoft.com/office/drawing/2014/main" id="{B9CB4B55-91F1-07E5-CBF6-AD952B35B1D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8443905D-2D53-5B34-110C-F7112B5C2C50}"/>
              </a:ext>
            </a:extLst>
          </p:cNvPr>
          <p:cNvSpPr txBox="1"/>
          <p:nvPr/>
        </p:nvSpPr>
        <p:spPr>
          <a:xfrm>
            <a:off x="1689408" y="5480131"/>
            <a:ext cx="3422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Ti, kteří nyní mají hypoteční úvěr, očekávají, že v důchodu se jejich životní náklady sníží (56 %).</a:t>
            </a:r>
          </a:p>
        </p:txBody>
      </p:sp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E65702B7-5DC9-55D9-8351-D98B3A6946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16" y="5308666"/>
            <a:ext cx="754724" cy="633130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F6E4CA71-EF85-8734-4F1F-5B788BAB0DCA}"/>
              </a:ext>
            </a:extLst>
          </p:cNvPr>
          <p:cNvSpPr txBox="1"/>
          <p:nvPr/>
        </p:nvSpPr>
        <p:spPr>
          <a:xfrm>
            <a:off x="6668368" y="5302065"/>
            <a:ext cx="5074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Ti, kteří ke spoření na důchod využívají akcie či dluhopisy, se častěji poklesu životní úrovně v důchodu neobávají (24 %). Podobně to mají lidé, jejichž čistý měsíční příjem domácnosti přesahuje 80 tis. Kč (32 %).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33576">
            <a:off x="3653222" y="2457668"/>
            <a:ext cx="1012877" cy="80331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12512">
            <a:off x="6860868" y="2527261"/>
            <a:ext cx="1595613" cy="1265486"/>
          </a:xfrm>
          <a:prstGeom prst="rect">
            <a:avLst/>
          </a:prstGeom>
        </p:spPr>
      </p:pic>
      <p:sp>
        <p:nvSpPr>
          <p:cNvPr id="25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OČEKÁVANÉ NÁHLADY A POKLES ŽIVOTNÍ ÚROVNĚ V DŮCHODU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9DB4B91D-039B-BDD8-8329-17F7394B6F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9550415"/>
              </p:ext>
            </p:extLst>
          </p:nvPr>
        </p:nvGraphicFramePr>
        <p:xfrm>
          <a:off x="567138" y="1412676"/>
          <a:ext cx="11217494" cy="48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BE7EC5B2-C7DC-C19F-9ACB-EE253F4E9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43123"/>
              </p:ext>
            </p:extLst>
          </p:nvPr>
        </p:nvGraphicFramePr>
        <p:xfrm>
          <a:off x="10809097" y="1556231"/>
          <a:ext cx="920230" cy="4237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15">
                  <a:extLst>
                    <a:ext uri="{9D8B030D-6E8A-4147-A177-3AD203B41FA5}">
                      <a16:colId xmlns:a16="http://schemas.microsoft.com/office/drawing/2014/main" val="2962132474"/>
                    </a:ext>
                  </a:extLst>
                </a:gridCol>
                <a:gridCol w="460115">
                  <a:extLst>
                    <a:ext uri="{9D8B030D-6E8A-4147-A177-3AD203B41FA5}">
                      <a16:colId xmlns:a16="http://schemas.microsoft.com/office/drawing/2014/main" val="2328767599"/>
                    </a:ext>
                  </a:extLst>
                </a:gridCol>
              </a:tblGrid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140897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044683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012474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799176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545798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87192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134149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458713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1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621838"/>
                  </a:ext>
                </a:extLst>
              </a:tr>
            </a:tbl>
          </a:graphicData>
        </a:graphic>
      </p:graphicFrame>
      <p:graphicFrame>
        <p:nvGraphicFramePr>
          <p:cNvPr id="14" name="Tabulka 14">
            <a:extLst>
              <a:ext uri="{FF2B5EF4-FFF2-40B4-BE49-F238E27FC236}">
                <a16:creationId xmlns:a16="http://schemas.microsoft.com/office/drawing/2014/main" id="{D9E26ED1-20C4-FA72-4DA9-9221853E7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71517"/>
              </p:ext>
            </p:extLst>
          </p:nvPr>
        </p:nvGraphicFramePr>
        <p:xfrm>
          <a:off x="10554092" y="1061177"/>
          <a:ext cx="9316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652">
                  <a:extLst>
                    <a:ext uri="{9D8B030D-6E8A-4147-A177-3AD203B41FA5}">
                      <a16:colId xmlns:a16="http://schemas.microsoft.com/office/drawing/2014/main" val="2583502412"/>
                    </a:ext>
                  </a:extLst>
                </a:gridCol>
              </a:tblGrid>
              <a:tr h="296819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944511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F238F476-067F-05E5-E84B-3C7DE43C3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17563"/>
              </p:ext>
            </p:extLst>
          </p:nvPr>
        </p:nvGraphicFramePr>
        <p:xfrm>
          <a:off x="11083713" y="1055164"/>
          <a:ext cx="93165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652">
                  <a:extLst>
                    <a:ext uri="{9D8B030D-6E8A-4147-A177-3AD203B41FA5}">
                      <a16:colId xmlns:a16="http://schemas.microsoft.com/office/drawing/2014/main" val="2583502412"/>
                    </a:ext>
                  </a:extLst>
                </a:gridCol>
              </a:tblGrid>
              <a:tr h="296819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B2B - </a:t>
                      </a:r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očekávání</a:t>
                      </a:r>
                      <a:endParaRPr lang="cs-CZ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944511"/>
                  </a:ext>
                </a:extLst>
              </a:tr>
            </a:tbl>
          </a:graphicData>
        </a:graphic>
      </p:graphicFrame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673653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Téměř osmi z deseti lidí se v penzi zvýšily náklady na energii. Asi třem čtvrtinám seniorů se pak zvedly náklady na </a:t>
            </a:r>
            <a:r>
              <a:rPr lang="cs-CZ" sz="1300" dirty="0" smtClean="0">
                <a:solidFill>
                  <a:srgbClr val="888989"/>
                </a:solidFill>
              </a:rPr>
              <a:t>bydlení.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Více </a:t>
            </a:r>
            <a:r>
              <a:rPr lang="cs-CZ" sz="1300" dirty="0">
                <a:solidFill>
                  <a:srgbClr val="888989"/>
                </a:solidFill>
              </a:rPr>
              <a:t>než polovina si připlatí za zdravotní péči a za potraviny.  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14081" y="6273316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n=288 (ti, kteří jsou v důchodu)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 B2B = součet odpovědí „Rozhodně se zvýšily“ a „Spíše se zvýšily“; Více než zdvojnásobené náklady: realita vs. očekávání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D10. Změnily se nějak Vaše životní náklady v jednotlivých oblastech uvedených níže při vstupu do penze?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D8CFCD6-67FC-0BAA-5FE9-D5950D54D49F}"/>
              </a:ext>
            </a:extLst>
          </p:cNvPr>
          <p:cNvSpPr txBox="1"/>
          <p:nvPr/>
        </p:nvSpPr>
        <p:spPr>
          <a:xfrm>
            <a:off x="452777" y="1562352"/>
            <a:ext cx="1332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Oblast, ve které se náklady </a:t>
            </a:r>
            <a:r>
              <a:rPr kumimoji="0" lang="cs-CZ" sz="1000" b="1" i="0" u="none" strike="noStrike" kern="1200" cap="none" spc="0" normalizeH="0" baseline="0" noProof="0" dirty="0">
                <a:ln>
                  <a:noFill/>
                </a:ln>
                <a:solidFill>
                  <a:srgbClr val="E41A1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nejvíce</a:t>
            </a:r>
            <a:r>
              <a:rPr kumimoji="0" lang="cs-CZ" sz="1000" b="1" i="0" u="none" strike="noStrike" kern="1200" cap="none" spc="0" normalizeH="0" baseline="0" noProof="0" dirty="0">
                <a:ln>
                  <a:noFill/>
                </a:ln>
                <a:solidFill>
                  <a:srgbClr val="009D9C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zvýšily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EA1404C-F71F-C991-C238-8AC28B76546C}"/>
              </a:ext>
            </a:extLst>
          </p:cNvPr>
          <p:cNvSpPr txBox="1"/>
          <p:nvPr/>
        </p:nvSpPr>
        <p:spPr>
          <a:xfrm>
            <a:off x="462673" y="5329714"/>
            <a:ext cx="1332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Oblast, ve které se náklady </a:t>
            </a:r>
            <a:r>
              <a:rPr kumimoji="0" lang="cs-CZ" sz="1000" b="1" i="0" u="none" strike="noStrike" kern="1200" cap="none" spc="0" normalizeH="0" baseline="0" noProof="0" dirty="0">
                <a:ln>
                  <a:noFill/>
                </a:ln>
                <a:solidFill>
                  <a:srgbClr val="E41A1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nejméně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zvýšily</a:t>
            </a:r>
          </a:p>
        </p:txBody>
      </p:sp>
      <p:grpSp>
        <p:nvGrpSpPr>
          <p:cNvPr id="44" name="Skupina 43">
            <a:extLst>
              <a:ext uri="{FF2B5EF4-FFF2-40B4-BE49-F238E27FC236}">
                <a16:creationId xmlns:a16="http://schemas.microsoft.com/office/drawing/2014/main" id="{34ABE448-53F2-32A7-8BF0-2AC6488F73BD}"/>
              </a:ext>
            </a:extLst>
          </p:cNvPr>
          <p:cNvGrpSpPr/>
          <p:nvPr/>
        </p:nvGrpSpPr>
        <p:grpSpPr>
          <a:xfrm rot="10800000">
            <a:off x="845281" y="4654676"/>
            <a:ext cx="542250" cy="481204"/>
            <a:chOff x="3403808" y="1873758"/>
            <a:chExt cx="542250" cy="481204"/>
          </a:xfrm>
          <a:solidFill>
            <a:schemeClr val="tx1"/>
          </a:solidFill>
        </p:grpSpPr>
        <p:sp>
          <p:nvSpPr>
            <p:cNvPr id="45" name="Grafický objekt 8" descr="Stříška směřující nahoru se souvislou výplní">
              <a:extLst>
                <a:ext uri="{FF2B5EF4-FFF2-40B4-BE49-F238E27FC236}">
                  <a16:creationId xmlns:a16="http://schemas.microsoft.com/office/drawing/2014/main" id="{EBC33A13-8612-A30E-8952-30C558CC580B}"/>
                </a:ext>
              </a:extLst>
            </p:cNvPr>
            <p:cNvSpPr/>
            <p:nvPr/>
          </p:nvSpPr>
          <p:spPr>
            <a:xfrm>
              <a:off x="3407839" y="2045457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6" name="Grafický objekt 9" descr="Stříška směřující nahoru se souvislou výplní">
              <a:extLst>
                <a:ext uri="{FF2B5EF4-FFF2-40B4-BE49-F238E27FC236}">
                  <a16:creationId xmlns:a16="http://schemas.microsoft.com/office/drawing/2014/main" id="{C4A6EBF5-499B-74DF-2E65-84FD6BEE7136}"/>
                </a:ext>
              </a:extLst>
            </p:cNvPr>
            <p:cNvSpPr/>
            <p:nvPr/>
          </p:nvSpPr>
          <p:spPr>
            <a:xfrm>
              <a:off x="3403808" y="1873758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pic>
        <p:nvPicPr>
          <p:cNvPr id="4" name="Grafický objekt 3" descr="Muž s holí se souvislou výplní">
            <a:extLst>
              <a:ext uri="{FF2B5EF4-FFF2-40B4-BE49-F238E27FC236}">
                <a16:creationId xmlns:a16="http://schemas.microsoft.com/office/drawing/2014/main" id="{E6A8D8E3-2550-0015-641C-813F7BEBD69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676620" y="152636"/>
            <a:ext cx="402485" cy="402485"/>
          </a:xfrm>
          <a:prstGeom prst="rect">
            <a:avLst/>
          </a:prstGeom>
        </p:spPr>
      </p:pic>
      <p:sp>
        <p:nvSpPr>
          <p:cNvPr id="16" name="Obdélník 15">
            <a:extLst>
              <a:ext uri="{FF2B5EF4-FFF2-40B4-BE49-F238E27FC236}">
                <a16:creationId xmlns:a16="http://schemas.microsoft.com/office/drawing/2014/main" id="{4DB040EA-398B-38CB-BF00-7972D7309BDE}"/>
              </a:ext>
            </a:extLst>
          </p:cNvPr>
          <p:cNvSpPr/>
          <p:nvPr/>
        </p:nvSpPr>
        <p:spPr>
          <a:xfrm>
            <a:off x="10809097" y="3066372"/>
            <a:ext cx="920230" cy="308164"/>
          </a:xfrm>
          <a:prstGeom prst="rect">
            <a:avLst/>
          </a:prstGeom>
          <a:noFill/>
          <a:ln w="28575">
            <a:solidFill>
              <a:srgbClr val="E5271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99086E8-807E-AF96-BC4E-C9D720F3BF26}"/>
              </a:ext>
            </a:extLst>
          </p:cNvPr>
          <p:cNvSpPr/>
          <p:nvPr/>
        </p:nvSpPr>
        <p:spPr>
          <a:xfrm>
            <a:off x="10809097" y="1631940"/>
            <a:ext cx="930126" cy="308164"/>
          </a:xfrm>
          <a:prstGeom prst="rect">
            <a:avLst/>
          </a:prstGeom>
          <a:noFill/>
          <a:ln w="28575">
            <a:solidFill>
              <a:srgbClr val="E5271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DAC85C8D-029D-85D8-D8CE-A78666A5244F}"/>
              </a:ext>
            </a:extLst>
          </p:cNvPr>
          <p:cNvSpPr/>
          <p:nvPr/>
        </p:nvSpPr>
        <p:spPr>
          <a:xfrm>
            <a:off x="10809778" y="2099596"/>
            <a:ext cx="930126" cy="308164"/>
          </a:xfrm>
          <a:prstGeom prst="rect">
            <a:avLst/>
          </a:prstGeom>
          <a:noFill/>
          <a:ln w="28575">
            <a:solidFill>
              <a:srgbClr val="E5271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E5271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A17AE9-3CC6-08D0-6A03-B4070812437B}"/>
              </a:ext>
            </a:extLst>
          </p:cNvPr>
          <p:cNvSpPr/>
          <p:nvPr/>
        </p:nvSpPr>
        <p:spPr>
          <a:xfrm>
            <a:off x="4691844" y="6397483"/>
            <a:ext cx="3145870" cy="179773"/>
          </a:xfrm>
          <a:prstGeom prst="rect">
            <a:avLst/>
          </a:prstGeom>
          <a:noFill/>
          <a:ln w="12700">
            <a:solidFill>
              <a:srgbClr val="E5271C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E41A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D54D53D1-0CF0-D5B3-6F16-78B85D419A37}"/>
              </a:ext>
            </a:extLst>
          </p:cNvPr>
          <p:cNvGrpSpPr/>
          <p:nvPr/>
        </p:nvGrpSpPr>
        <p:grpSpPr>
          <a:xfrm rot="10800000">
            <a:off x="857622" y="2226972"/>
            <a:ext cx="542250" cy="481204"/>
            <a:chOff x="3403808" y="1873758"/>
            <a:chExt cx="542250" cy="481204"/>
          </a:xfrm>
          <a:solidFill>
            <a:srgbClr val="525252"/>
          </a:solidFill>
        </p:grpSpPr>
        <p:sp>
          <p:nvSpPr>
            <p:cNvPr id="29" name="Grafický objekt 8" descr="Stříška směřující nahoru se souvislou výplní">
              <a:extLst>
                <a:ext uri="{FF2B5EF4-FFF2-40B4-BE49-F238E27FC236}">
                  <a16:creationId xmlns:a16="http://schemas.microsoft.com/office/drawing/2014/main" id="{F5314537-3D91-7EF6-94CF-58DA93A300EA}"/>
                </a:ext>
              </a:extLst>
            </p:cNvPr>
            <p:cNvSpPr/>
            <p:nvPr/>
          </p:nvSpPr>
          <p:spPr>
            <a:xfrm>
              <a:off x="3407839" y="2045457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0" name="Grafický objekt 9" descr="Stříška směřující nahoru se souvislou výplní">
              <a:extLst>
                <a:ext uri="{FF2B5EF4-FFF2-40B4-BE49-F238E27FC236}">
                  <a16:creationId xmlns:a16="http://schemas.microsoft.com/office/drawing/2014/main" id="{BB44A642-D03C-4C96-BD88-DF5A86433DD8}"/>
                </a:ext>
              </a:extLst>
            </p:cNvPr>
            <p:cNvSpPr/>
            <p:nvPr/>
          </p:nvSpPr>
          <p:spPr>
            <a:xfrm>
              <a:off x="3403808" y="1873758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7B187669-A8D8-B10A-43F8-BAE1DA75881B}"/>
              </a:ext>
            </a:extLst>
          </p:cNvPr>
          <p:cNvGrpSpPr/>
          <p:nvPr/>
        </p:nvGrpSpPr>
        <p:grpSpPr>
          <a:xfrm rot="10800000">
            <a:off x="857621" y="2921082"/>
            <a:ext cx="542250" cy="481204"/>
            <a:chOff x="3403808" y="1873758"/>
            <a:chExt cx="542250" cy="481204"/>
          </a:xfrm>
          <a:solidFill>
            <a:srgbClr val="ED6C6E"/>
          </a:solidFill>
        </p:grpSpPr>
        <p:sp>
          <p:nvSpPr>
            <p:cNvPr id="32" name="Grafický objekt 8" descr="Stříška směřující nahoru se souvislou výplní">
              <a:extLst>
                <a:ext uri="{FF2B5EF4-FFF2-40B4-BE49-F238E27FC236}">
                  <a16:creationId xmlns:a16="http://schemas.microsoft.com/office/drawing/2014/main" id="{69F8AB98-D202-35E5-8C4C-AE3EA4B565E7}"/>
                </a:ext>
              </a:extLst>
            </p:cNvPr>
            <p:cNvSpPr/>
            <p:nvPr/>
          </p:nvSpPr>
          <p:spPr>
            <a:xfrm>
              <a:off x="3407839" y="2045457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3" name="Grafický objekt 9" descr="Stříška směřující nahoru se souvislou výplní">
              <a:extLst>
                <a:ext uri="{FF2B5EF4-FFF2-40B4-BE49-F238E27FC236}">
                  <a16:creationId xmlns:a16="http://schemas.microsoft.com/office/drawing/2014/main" id="{0B9C5748-0989-70E1-FEB3-DE7A194DE272}"/>
                </a:ext>
              </a:extLst>
            </p:cNvPr>
            <p:cNvSpPr/>
            <p:nvPr/>
          </p:nvSpPr>
          <p:spPr>
            <a:xfrm>
              <a:off x="3403808" y="1873758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FE99E80A-DC94-CAA4-D1BB-E684B61901E8}"/>
              </a:ext>
            </a:extLst>
          </p:cNvPr>
          <p:cNvGrpSpPr/>
          <p:nvPr/>
        </p:nvGrpSpPr>
        <p:grpSpPr>
          <a:xfrm rot="10800000">
            <a:off x="853590" y="3792465"/>
            <a:ext cx="542250" cy="481204"/>
            <a:chOff x="3403808" y="1873758"/>
            <a:chExt cx="542250" cy="481204"/>
          </a:xfrm>
          <a:solidFill>
            <a:srgbClr val="E41A18"/>
          </a:solidFill>
        </p:grpSpPr>
        <p:sp>
          <p:nvSpPr>
            <p:cNvPr id="47" name="Grafický objekt 8" descr="Stříška směřující nahoru se souvislou výplní">
              <a:extLst>
                <a:ext uri="{FF2B5EF4-FFF2-40B4-BE49-F238E27FC236}">
                  <a16:creationId xmlns:a16="http://schemas.microsoft.com/office/drawing/2014/main" id="{4E444A52-B2CF-6200-E2E3-AE9EAA0E1926}"/>
                </a:ext>
              </a:extLst>
            </p:cNvPr>
            <p:cNvSpPr/>
            <p:nvPr/>
          </p:nvSpPr>
          <p:spPr>
            <a:xfrm>
              <a:off x="3407839" y="2045457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8" name="Grafický objekt 9" descr="Stříška směřující nahoru se souvislou výplní">
              <a:extLst>
                <a:ext uri="{FF2B5EF4-FFF2-40B4-BE49-F238E27FC236}">
                  <a16:creationId xmlns:a16="http://schemas.microsoft.com/office/drawing/2014/main" id="{4FE64D5C-D3CE-EEB7-6CCB-6E50CBA89A54}"/>
                </a:ext>
              </a:extLst>
            </p:cNvPr>
            <p:cNvSpPr/>
            <p:nvPr/>
          </p:nvSpPr>
          <p:spPr>
            <a:xfrm>
              <a:off x="3403808" y="1873758"/>
              <a:ext cx="538219" cy="309505"/>
            </a:xfrm>
            <a:custGeom>
              <a:avLst/>
              <a:gdLst>
                <a:gd name="connsiteX0" fmla="*/ 40405 w 538219"/>
                <a:gd name="connsiteY0" fmla="*/ 309505 h 309505"/>
                <a:gd name="connsiteX1" fmla="*/ 0 w 538219"/>
                <a:gd name="connsiteY1" fmla="*/ 269081 h 309505"/>
                <a:gd name="connsiteX2" fmla="*/ 269138 w 538219"/>
                <a:gd name="connsiteY2" fmla="*/ 0 h 309505"/>
                <a:gd name="connsiteX3" fmla="*/ 538220 w 538219"/>
                <a:gd name="connsiteY3" fmla="*/ 269081 h 309505"/>
                <a:gd name="connsiteX4" fmla="*/ 497815 w 538219"/>
                <a:gd name="connsiteY4" fmla="*/ 309496 h 309505"/>
                <a:gd name="connsiteX5" fmla="*/ 269138 w 538219"/>
                <a:gd name="connsiteY5" fmla="*/ 80810 h 309505"/>
                <a:gd name="connsiteX6" fmla="*/ 40405 w 538219"/>
                <a:gd name="connsiteY6" fmla="*/ 309505 h 309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8219" h="309505">
                  <a:moveTo>
                    <a:pt x="40405" y="309505"/>
                  </a:moveTo>
                  <a:lnTo>
                    <a:pt x="0" y="269081"/>
                  </a:lnTo>
                  <a:lnTo>
                    <a:pt x="269138" y="0"/>
                  </a:lnTo>
                  <a:lnTo>
                    <a:pt x="538220" y="269081"/>
                  </a:lnTo>
                  <a:lnTo>
                    <a:pt x="497815" y="309496"/>
                  </a:lnTo>
                  <a:lnTo>
                    <a:pt x="269138" y="80810"/>
                  </a:lnTo>
                  <a:lnTo>
                    <a:pt x="40405" y="309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sp>
        <p:nvSpPr>
          <p:cNvPr id="50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ZMĚNA ŽIVOTNÍCH NÁKLADŮ PŘI VSTUPU DO PENZE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60DFEF-3CEE-DF8C-FD29-532550CCE2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000" y="675832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Více než polovina lidí se v důchodu neplánuje připojistit s ohledem na zvýšení nákladů na zdravotní </a:t>
            </a:r>
            <a:r>
              <a:rPr lang="cs-CZ" sz="1300" dirty="0" smtClean="0">
                <a:solidFill>
                  <a:srgbClr val="888989"/>
                </a:solidFill>
              </a:rPr>
              <a:t>péči.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Osm </a:t>
            </a:r>
            <a:r>
              <a:rPr lang="cs-CZ" sz="1300" dirty="0">
                <a:solidFill>
                  <a:srgbClr val="888989"/>
                </a:solidFill>
              </a:rPr>
              <a:t>z deseti lidí pak uvedlo, že se jim jejich hypotéku podaří splatit již před odchodem do penze. </a:t>
            </a:r>
          </a:p>
        </p:txBody>
      </p:sp>
      <p:sp>
        <p:nvSpPr>
          <p:cNvPr id="2" name="Zástupný text 3">
            <a:extLst>
              <a:ext uri="{FF2B5EF4-FFF2-40B4-BE49-F238E27FC236}">
                <a16:creationId xmlns:a16="http://schemas.microsoft.com/office/drawing/2014/main" id="{A8885480-C744-7080-08D4-FAC2312E511D}"/>
              </a:ext>
            </a:extLst>
          </p:cNvPr>
          <p:cNvSpPr txBox="1">
            <a:spLocks/>
          </p:cNvSpPr>
          <p:nvPr/>
        </p:nvSpPr>
        <p:spPr>
          <a:xfrm>
            <a:off x="515938" y="6279703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: n=727 (ti, kteří nejsou v důchodu), n=124 (ti, kteří splácí hypotéku)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Q31. Hodláte se v důchodu připojistit u některé z pojišťoven s ohledem na možné zvýšení nákladů na zdravotní péči či pečovatelský servis? Q22. Uvedl/a jste, že nyní splácíte hypotéku, splatíte ji ještě před vstupem do důchodu?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C1E834B-43F7-8A68-6826-C52203200022}"/>
              </a:ext>
            </a:extLst>
          </p:cNvPr>
          <p:cNvSpPr/>
          <p:nvPr/>
        </p:nvSpPr>
        <p:spPr>
          <a:xfrm>
            <a:off x="786671" y="1362728"/>
            <a:ext cx="5616695" cy="380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PLÁNOVANÉ PŘIPOJIŠTĚNÍ U POJIŠŤOVNY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60E45E1E-8794-DD1D-D9EE-AA735A101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2887264"/>
              </p:ext>
            </p:extLst>
          </p:nvPr>
        </p:nvGraphicFramePr>
        <p:xfrm>
          <a:off x="335392" y="1592796"/>
          <a:ext cx="6120542" cy="3114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E2C4E228-A8DD-06C8-A404-A998B76D0D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5775613"/>
              </p:ext>
            </p:extLst>
          </p:nvPr>
        </p:nvGraphicFramePr>
        <p:xfrm>
          <a:off x="5844110" y="1754027"/>
          <a:ext cx="6120542" cy="299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Obdélník 9">
            <a:extLst>
              <a:ext uri="{FF2B5EF4-FFF2-40B4-BE49-F238E27FC236}">
                <a16:creationId xmlns:a16="http://schemas.microsoft.com/office/drawing/2014/main" id="{5EA1AD00-0DAA-507D-743E-8CB03D8C1702}"/>
              </a:ext>
            </a:extLst>
          </p:cNvPr>
          <p:cNvSpPr/>
          <p:nvPr/>
        </p:nvSpPr>
        <p:spPr>
          <a:xfrm>
            <a:off x="5816379" y="1363154"/>
            <a:ext cx="5616695" cy="380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SPLACENÍ HYPOTÉKY PŘED ODCHODEM DO DŮCHODU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4378D2-4690-0313-F8B4-73EB13AF4259}"/>
              </a:ext>
            </a:extLst>
          </p:cNvPr>
          <p:cNvSpPr txBox="1"/>
          <p:nvPr/>
        </p:nvSpPr>
        <p:spPr>
          <a:xfrm>
            <a:off x="4868264" y="4149080"/>
            <a:ext cx="18507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 n=727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F09CBA0-2877-5B3D-669D-690A36233F41}"/>
              </a:ext>
            </a:extLst>
          </p:cNvPr>
          <p:cNvSpPr txBox="1"/>
          <p:nvPr/>
        </p:nvSpPr>
        <p:spPr>
          <a:xfrm>
            <a:off x="10604500" y="4149080"/>
            <a:ext cx="1387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 n=124 (ti, kteří splácí hypotéku)</a:t>
            </a:r>
          </a:p>
        </p:txBody>
      </p:sp>
      <p:pic>
        <p:nvPicPr>
          <p:cNvPr id="4" name="Grafický objekt 3" descr="Muž a žena se souvislou výplní">
            <a:extLst>
              <a:ext uri="{FF2B5EF4-FFF2-40B4-BE49-F238E27FC236}">
                <a16:creationId xmlns:a16="http://schemas.microsoft.com/office/drawing/2014/main" id="{5036A182-FA9A-9B3A-C83F-230BC5DF012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D994008A-61FB-4E87-3FBE-0854010FA10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52" y="5191207"/>
            <a:ext cx="691312" cy="614904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B4E5874-EA94-E291-4182-302FD5C3BCAC}"/>
              </a:ext>
            </a:extLst>
          </p:cNvPr>
          <p:cNvSpPr txBox="1"/>
          <p:nvPr/>
        </p:nvSpPr>
        <p:spPr>
          <a:xfrm>
            <a:off x="1950207" y="5325478"/>
            <a:ext cx="5393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Mladí lidí od 18 do 24 let častěji uvádí, že by se v důchodu připojistili (39 %). A v důchodu by se častěji připojistili i svobodní lidé (32 %). </a:t>
            </a:r>
          </a:p>
        </p:txBody>
      </p:sp>
      <p:sp>
        <p:nvSpPr>
          <p:cNvPr id="17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PLÁN PRO PŘIPOJIŠTĚNÍ A SPLACENÍ HYPOTÉKY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60DFEF-3CEE-DF8C-FD29-532550CCE2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678676"/>
            <a:ext cx="12192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Více než polovina lidí se v důchodu neplánuje připojistit s ohledem na zvýšení nákladů na zdravotní </a:t>
            </a:r>
            <a:r>
              <a:rPr lang="cs-CZ" sz="1300" dirty="0" smtClean="0">
                <a:solidFill>
                  <a:srgbClr val="888989"/>
                </a:solidFill>
              </a:rPr>
              <a:t>péči.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Osm </a:t>
            </a:r>
            <a:r>
              <a:rPr lang="cs-CZ" sz="1300" dirty="0">
                <a:solidFill>
                  <a:srgbClr val="888989"/>
                </a:solidFill>
              </a:rPr>
              <a:t>z deseti lidí pak uvedlo, že se jim jejich hypotéku podaří splatit již před odchodem do penze. 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377"/>
            <a:ext cx="12192000" cy="48600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PLÁN PRO PŘIPOJIŠTĚNÍ A SPLACENÍ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HYPOTÉKY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text 3">
            <a:extLst>
              <a:ext uri="{FF2B5EF4-FFF2-40B4-BE49-F238E27FC236}">
                <a16:creationId xmlns:a16="http://schemas.microsoft.com/office/drawing/2014/main" id="{A8885480-C744-7080-08D4-FAC2312E511D}"/>
              </a:ext>
            </a:extLst>
          </p:cNvPr>
          <p:cNvSpPr txBox="1">
            <a:spLocks/>
          </p:cNvSpPr>
          <p:nvPr/>
        </p:nvSpPr>
        <p:spPr>
          <a:xfrm>
            <a:off x="515938" y="6279703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: n=727 (ti, kteří nejsou v důchodu), n=124 (ti, kteří splácí hypotéku)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Q31. Hodláte se v důchodu připojistit u některé z pojišťoven s ohledem na možné zvýšení nákladů na zdravotní péči či pečovatelský servis? Q22. Uvedl/a jste, že nyní splácíte hypotéku, splatíte ji ještě před vstupem do důchodu?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C1E834B-43F7-8A68-6826-C52203200022}"/>
              </a:ext>
            </a:extLst>
          </p:cNvPr>
          <p:cNvSpPr/>
          <p:nvPr/>
        </p:nvSpPr>
        <p:spPr>
          <a:xfrm>
            <a:off x="785251" y="1364273"/>
            <a:ext cx="5616695" cy="380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PLÁNOVANÉ PŘIPOJIŠTĚNÍ U POJIŠŤOVNY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60E45E1E-8794-DD1D-D9EE-AA735A101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266676"/>
              </p:ext>
            </p:extLst>
          </p:nvPr>
        </p:nvGraphicFramePr>
        <p:xfrm>
          <a:off x="335392" y="1592796"/>
          <a:ext cx="6120542" cy="3114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E2C4E228-A8DD-06C8-A404-A998B76D0D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247566"/>
              </p:ext>
            </p:extLst>
          </p:nvPr>
        </p:nvGraphicFramePr>
        <p:xfrm>
          <a:off x="5844110" y="1754027"/>
          <a:ext cx="6120542" cy="299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Obdélník 9">
            <a:extLst>
              <a:ext uri="{FF2B5EF4-FFF2-40B4-BE49-F238E27FC236}">
                <a16:creationId xmlns:a16="http://schemas.microsoft.com/office/drawing/2014/main" id="{5EA1AD00-0DAA-507D-743E-8CB03D8C1702}"/>
              </a:ext>
            </a:extLst>
          </p:cNvPr>
          <p:cNvSpPr/>
          <p:nvPr/>
        </p:nvSpPr>
        <p:spPr>
          <a:xfrm>
            <a:off x="5844110" y="1370864"/>
            <a:ext cx="5616695" cy="380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SPLACENÍ HYPOTÉKY PŘED ODCHODEM DO DŮCHODU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4378D2-4690-0313-F8B4-73EB13AF4259}"/>
              </a:ext>
            </a:extLst>
          </p:cNvPr>
          <p:cNvSpPr txBox="1"/>
          <p:nvPr/>
        </p:nvSpPr>
        <p:spPr>
          <a:xfrm>
            <a:off x="4868264" y="4149080"/>
            <a:ext cx="18507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 n=727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F09CBA0-2877-5B3D-669D-690A36233F41}"/>
              </a:ext>
            </a:extLst>
          </p:cNvPr>
          <p:cNvSpPr txBox="1"/>
          <p:nvPr/>
        </p:nvSpPr>
        <p:spPr>
          <a:xfrm>
            <a:off x="10604500" y="4149080"/>
            <a:ext cx="1387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Pozn.: n=124 (ti, kteří splácí hypotéku)</a:t>
            </a:r>
          </a:p>
        </p:txBody>
      </p:sp>
      <p:pic>
        <p:nvPicPr>
          <p:cNvPr id="4" name="Grafický objekt 3" descr="Muž a žena se souvislou výplní">
            <a:extLst>
              <a:ext uri="{FF2B5EF4-FFF2-40B4-BE49-F238E27FC236}">
                <a16:creationId xmlns:a16="http://schemas.microsoft.com/office/drawing/2014/main" id="{5036A182-FA9A-9B3A-C83F-230BC5DF012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D994008A-61FB-4E87-3FBE-0854010FA10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52" y="5191207"/>
            <a:ext cx="691312" cy="61490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B4E5874-EA94-E291-4182-302FD5C3BCAC}"/>
              </a:ext>
            </a:extLst>
          </p:cNvPr>
          <p:cNvSpPr txBox="1"/>
          <p:nvPr/>
        </p:nvSpPr>
        <p:spPr>
          <a:xfrm>
            <a:off x="1959731" y="5344528"/>
            <a:ext cx="5326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Mladí lidí od 18 do 24 let častěji uvádí, že by se v důchodu připojistili (39 %). A v důchodu by se častěji připojistili i svobodní lidé (32 %). </a:t>
            </a:r>
          </a:p>
        </p:txBody>
      </p:sp>
    </p:spTree>
    <p:extLst>
      <p:ext uri="{BB962C8B-B14F-4D97-AF65-F5344CB8AC3E}">
        <p14:creationId xmlns:p14="http://schemas.microsoft.com/office/powerpoint/2010/main" val="39992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675732"/>
            <a:ext cx="12191999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Více než polovina těch, kteří aktuálně na důchod nespoří, plánuje na penzi šetřit až v </a:t>
            </a:r>
            <a:r>
              <a:rPr lang="cs-CZ" sz="1300" dirty="0" smtClean="0">
                <a:solidFill>
                  <a:srgbClr val="888989"/>
                </a:solidFill>
              </a:rPr>
              <a:t>budoucnu.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Největší </a:t>
            </a:r>
            <a:r>
              <a:rPr lang="cs-CZ" sz="1300" dirty="0">
                <a:solidFill>
                  <a:srgbClr val="888989"/>
                </a:solidFill>
              </a:rPr>
              <a:t>překážkou pro spoření je nedostatek financí. Jakmile jich bude nazbyt, začnou lidé spořit.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41853795-5E91-2F87-1A2C-4AA6C79BF3D3}"/>
              </a:ext>
            </a:extLst>
          </p:cNvPr>
          <p:cNvSpPr/>
          <p:nvPr/>
        </p:nvSpPr>
        <p:spPr>
          <a:xfrm>
            <a:off x="1919536" y="1531421"/>
            <a:ext cx="3427512" cy="338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SPOŘENÍ NA DŮCHOD V BUDOUCNU</a:t>
            </a:r>
          </a:p>
        </p:txBody>
      </p:sp>
      <p:sp>
        <p:nvSpPr>
          <p:cNvPr id="18" name="Zástupný text 3">
            <a:extLst>
              <a:ext uri="{FF2B5EF4-FFF2-40B4-BE49-F238E27FC236}">
                <a16:creationId xmlns:a16="http://schemas.microsoft.com/office/drawing/2014/main" id="{B52E979F-91B2-4E4B-97E7-8AFC6370349D}"/>
              </a:ext>
            </a:extLst>
          </p:cNvPr>
          <p:cNvSpPr txBox="1">
            <a:spLocks/>
          </p:cNvSpPr>
          <p:nvPr/>
        </p:nvSpPr>
        <p:spPr>
          <a:xfrm>
            <a:off x="515938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n=211 (ti, kteří nespoří na důchod)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Q2b. Plánujete si spořit na důchod v budoucnu? Q2c. V jaký moment plánujete, že si začnete spořit na důchod? Čím to bude ovlivněno?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7F52CF23-20C3-20E4-55B3-C943C71E6E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9177108"/>
              </p:ext>
            </p:extLst>
          </p:nvPr>
        </p:nvGraphicFramePr>
        <p:xfrm>
          <a:off x="498623" y="1837596"/>
          <a:ext cx="5741394" cy="3937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Obdélník 21">
            <a:extLst>
              <a:ext uri="{FF2B5EF4-FFF2-40B4-BE49-F238E27FC236}">
                <a16:creationId xmlns:a16="http://schemas.microsoft.com/office/drawing/2014/main" id="{727CEE9D-578B-CAE6-69B3-EB5E466F4F27}"/>
              </a:ext>
            </a:extLst>
          </p:cNvPr>
          <p:cNvSpPr/>
          <p:nvPr/>
        </p:nvSpPr>
        <p:spPr>
          <a:xfrm>
            <a:off x="7303341" y="1531421"/>
            <a:ext cx="3852428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MOTIVACE KE SPOŘENÍ V BUDOUCNU</a:t>
            </a:r>
          </a:p>
        </p:txBody>
      </p:sp>
      <p:graphicFrame>
        <p:nvGraphicFramePr>
          <p:cNvPr id="29" name="Graf 28">
            <a:extLst>
              <a:ext uri="{FF2B5EF4-FFF2-40B4-BE49-F238E27FC236}">
                <a16:creationId xmlns:a16="http://schemas.microsoft.com/office/drawing/2014/main" id="{D717C414-F1D2-B9C0-4985-F88FDE44A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227074"/>
              </p:ext>
            </p:extLst>
          </p:nvPr>
        </p:nvGraphicFramePr>
        <p:xfrm>
          <a:off x="6557280" y="1869514"/>
          <a:ext cx="4760321" cy="4206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ovéPole 1">
            <a:extLst>
              <a:ext uri="{FF2B5EF4-FFF2-40B4-BE49-F238E27FC236}">
                <a16:creationId xmlns:a16="http://schemas.microsoft.com/office/drawing/2014/main" id="{06FD295E-E368-3169-36A1-B53C5921DC63}"/>
              </a:ext>
            </a:extLst>
          </p:cNvPr>
          <p:cNvSpPr txBox="1"/>
          <p:nvPr/>
        </p:nvSpPr>
        <p:spPr>
          <a:xfrm>
            <a:off x="10278441" y="4381755"/>
            <a:ext cx="2078319" cy="6106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Pozn.: n=117 (ti, kteří plánují spořit na důchod v budoucnu)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Zobrazeny odpovědi &gt;4 %</a:t>
            </a: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88435DE1-7F42-AEFC-D8F9-F7DC5E664A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783" y="5192713"/>
            <a:ext cx="592430" cy="82867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528C03A-AAB8-4E31-9B46-90274C20F186}"/>
              </a:ext>
            </a:extLst>
          </p:cNvPr>
          <p:cNvSpPr txBox="1"/>
          <p:nvPr/>
        </p:nvSpPr>
        <p:spPr>
          <a:xfrm>
            <a:off x="1919536" y="5338953"/>
            <a:ext cx="370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Mladí lidé od 18 do 24 let mají častěji plán spořit na důchod v budoucnu (84 %). Stejně tak i ti s čistým osobním příjmem do 8 000 Kč (82 %)</a:t>
            </a: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55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Grafický objekt 7" descr="Muž a žena se souvislou výplní">
            <a:extLst>
              <a:ext uri="{FF2B5EF4-FFF2-40B4-BE49-F238E27FC236}">
                <a16:creationId xmlns:a16="http://schemas.microsoft.com/office/drawing/2014/main" id="{DA939397-EF2E-F3D0-FAF5-B51F9BC1519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4190">
            <a:off x="5300620" y="1996857"/>
            <a:ext cx="1590757" cy="498741"/>
          </a:xfrm>
          <a:prstGeom prst="rect">
            <a:avLst/>
          </a:prstGeom>
        </p:spPr>
      </p:pic>
      <p:sp>
        <p:nvSpPr>
          <p:cNvPr id="24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377"/>
            <a:ext cx="12192000" cy="48600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PLÁN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SPOŘENÍ NA DŮCHOD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677601"/>
            <a:ext cx="12192000" cy="590812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Sedm z deseti Čechů si na důchod spoří. Více než polovina z nich přitom spoří </a:t>
            </a:r>
            <a:r>
              <a:rPr lang="cs-CZ" sz="1300" dirty="0" smtClean="0">
                <a:solidFill>
                  <a:srgbClr val="888989"/>
                </a:solidFill>
              </a:rPr>
              <a:t>pravidelně.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Nejčastějším </a:t>
            </a:r>
            <a:r>
              <a:rPr lang="cs-CZ" sz="1300" dirty="0">
                <a:solidFill>
                  <a:srgbClr val="888989"/>
                </a:solidFill>
              </a:rPr>
              <a:t>důvodem, proč lidé na důchod nespoří, je nedostatek financí.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41853795-5E91-2F87-1A2C-4AA6C79BF3D3}"/>
              </a:ext>
            </a:extLst>
          </p:cNvPr>
          <p:cNvSpPr/>
          <p:nvPr/>
        </p:nvSpPr>
        <p:spPr>
          <a:xfrm>
            <a:off x="1919536" y="1372259"/>
            <a:ext cx="3852428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dirty="0">
                <a:solidFill>
                  <a:srgbClr val="000000"/>
                </a:solidFill>
                <a:latin typeface="Arial" panose="020B0604020202020204"/>
              </a:rPr>
              <a:t>ZPŮSOB SPOŘENÍ NA DŮCHOD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Zástupný text 3">
            <a:extLst>
              <a:ext uri="{FF2B5EF4-FFF2-40B4-BE49-F238E27FC236}">
                <a16:creationId xmlns:a16="http://schemas.microsoft.com/office/drawing/2014/main" id="{B52E979F-91B2-4E4B-97E7-8AFC6370349D}"/>
              </a:ext>
            </a:extLst>
          </p:cNvPr>
          <p:cNvSpPr txBox="1">
            <a:spLocks/>
          </p:cNvSpPr>
          <p:nvPr/>
        </p:nvSpPr>
        <p:spPr>
          <a:xfrm>
            <a:off x="515938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727 (ti, kteří nejsou v důchodu)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Q1. Spoříte si na důchod? Q2. Z jakého důvodu si na důchod nespoříte?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7F52CF23-20C3-20E4-55B3-C943C71E6E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8168873"/>
              </p:ext>
            </p:extLst>
          </p:nvPr>
        </p:nvGraphicFramePr>
        <p:xfrm>
          <a:off x="498623" y="1837596"/>
          <a:ext cx="5237338" cy="3772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ovéPole 18">
            <a:extLst>
              <a:ext uri="{FF2B5EF4-FFF2-40B4-BE49-F238E27FC236}">
                <a16:creationId xmlns:a16="http://schemas.microsoft.com/office/drawing/2014/main" id="{4E1F2DB6-82F7-57A8-EF97-9A1C7279F46B}"/>
              </a:ext>
            </a:extLst>
          </p:cNvPr>
          <p:cNvSpPr txBox="1"/>
          <p:nvPr/>
        </p:nvSpPr>
        <p:spPr>
          <a:xfrm>
            <a:off x="5506262" y="1747179"/>
            <a:ext cx="132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Čechů si spoří na důchod.</a:t>
            </a:r>
            <a:endParaRPr lang="cs-CZ" sz="1200" b="1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88E378A1-D159-5446-2E41-CE3968F116DC}"/>
              </a:ext>
            </a:extLst>
          </p:cNvPr>
          <p:cNvSpPr/>
          <p:nvPr/>
        </p:nvSpPr>
        <p:spPr>
          <a:xfrm>
            <a:off x="4780197" y="1657890"/>
            <a:ext cx="775685" cy="777600"/>
          </a:xfrm>
          <a:prstGeom prst="ellipse">
            <a:avLst/>
          </a:prstGeom>
          <a:solidFill>
            <a:srgbClr val="E527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>
              <a:solidFill>
                <a:srgbClr val="E5271C"/>
              </a:solidFill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B86C0837-BC83-993A-4501-CDD576CAA0A5}"/>
              </a:ext>
            </a:extLst>
          </p:cNvPr>
          <p:cNvSpPr txBox="1"/>
          <p:nvPr/>
        </p:nvSpPr>
        <p:spPr>
          <a:xfrm>
            <a:off x="4813238" y="1847121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71 %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27CEE9D-578B-CAE6-69B3-EB5E466F4F27}"/>
              </a:ext>
            </a:extLst>
          </p:cNvPr>
          <p:cNvSpPr/>
          <p:nvPr/>
        </p:nvSpPr>
        <p:spPr>
          <a:xfrm>
            <a:off x="7418507" y="1420335"/>
            <a:ext cx="3852428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DŮVODY, PROČ NESPOŘÍ NA DŮ</a:t>
            </a:r>
            <a:r>
              <a:rPr lang="cs-CZ" sz="1400" b="1" dirty="0">
                <a:solidFill>
                  <a:srgbClr val="000000"/>
                </a:solidFill>
                <a:latin typeface="Arial" panose="020B0604020202020204"/>
              </a:rPr>
              <a:t>CHOD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29" name="Graf 28">
            <a:extLst>
              <a:ext uri="{FF2B5EF4-FFF2-40B4-BE49-F238E27FC236}">
                <a16:creationId xmlns:a16="http://schemas.microsoft.com/office/drawing/2014/main" id="{D717C414-F1D2-B9C0-4985-F88FDE44A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4772739"/>
              </p:ext>
            </p:extLst>
          </p:nvPr>
        </p:nvGraphicFramePr>
        <p:xfrm>
          <a:off x="6964561" y="1918456"/>
          <a:ext cx="4760321" cy="4206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TextovéPole 1">
            <a:extLst>
              <a:ext uri="{FF2B5EF4-FFF2-40B4-BE49-F238E27FC236}">
                <a16:creationId xmlns:a16="http://schemas.microsoft.com/office/drawing/2014/main" id="{06FD295E-E368-3169-36A1-B53C5921DC63}"/>
              </a:ext>
            </a:extLst>
          </p:cNvPr>
          <p:cNvSpPr txBox="1"/>
          <p:nvPr/>
        </p:nvSpPr>
        <p:spPr>
          <a:xfrm>
            <a:off x="10303489" y="4201802"/>
            <a:ext cx="1758101" cy="48599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Pozn.: n=211 (ti, kteří nespoří na důchod)</a:t>
            </a:r>
          </a:p>
          <a:p>
            <a:r>
              <a:rPr lang="cs-CZ" sz="1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Zobrazeny odpovědi &gt;5 %</a:t>
            </a: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9E548FB8-4511-C12B-5CA4-CDA939AF71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265" y="5422708"/>
            <a:ext cx="781891" cy="61884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03D0E4-F31E-EB5F-E1A0-BCA06A1CCA9C}"/>
              </a:ext>
            </a:extLst>
          </p:cNvPr>
          <p:cNvSpPr txBox="1"/>
          <p:nvPr/>
        </p:nvSpPr>
        <p:spPr>
          <a:xfrm>
            <a:off x="2161330" y="5422708"/>
            <a:ext cx="5727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Muži (61 %) si častěji než ženy (49 %) spoří na důchod pravidelně. Mladí lidé ve věku 18-24 let častěji na důchod nespoří (47 %). Naopak lidé před důchodem na něj častěji spoří pravidelně (73 %).</a:t>
            </a:r>
            <a:endParaRPr lang="cs-CZ" sz="1200" b="1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cký objekt 9" descr="Muž a žena se souvislou výplní">
            <a:extLst>
              <a:ext uri="{FF2B5EF4-FFF2-40B4-BE49-F238E27FC236}">
                <a16:creationId xmlns:a16="http://schemas.microsoft.com/office/drawing/2014/main" id="{F8B55094-35C7-8370-2906-12A2E78CEEC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921" y="2208844"/>
            <a:ext cx="1012877" cy="80331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4135" flipV="1">
            <a:off x="5332265" y="3665757"/>
            <a:ext cx="1982603" cy="621594"/>
          </a:xfrm>
          <a:prstGeom prst="rect">
            <a:avLst/>
          </a:prstGeom>
        </p:spPr>
      </p:pic>
      <p:sp>
        <p:nvSpPr>
          <p:cNvPr id="26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SPOŘENÍ ČI NESPOŘENÍ SI NA DŮCHOD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0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672136"/>
            <a:ext cx="11886504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Mezi nejvyužívanější finanční produkty ke spoření na důchod patří penzijní připojištění a doplňkové penzijní spoření. </a:t>
            </a:r>
            <a:br>
              <a:rPr lang="cs-CZ" sz="1300" dirty="0">
                <a:solidFill>
                  <a:srgbClr val="888989"/>
                </a:solidFill>
              </a:rPr>
            </a:br>
            <a:r>
              <a:rPr lang="cs-CZ" sz="1300" dirty="0">
                <a:solidFill>
                  <a:srgbClr val="888989"/>
                </a:solidFill>
              </a:rPr>
              <a:t>46 % populace si odkládá peníze na důchod na spořicí účet. 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50085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n=727 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(ti, kteří nejsou v důchodu)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,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n=516 (ti, kteří si na důchod spoří)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Q3b. Které z níže uvedených finančních produktů využíváte? Q3. Jaké spořicí či investiční produkty využíváte ke spoření na důchod?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198D1F17-B00D-1806-D5B8-CEA68E258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773367"/>
              </p:ext>
            </p:extLst>
          </p:nvPr>
        </p:nvGraphicFramePr>
        <p:xfrm>
          <a:off x="119063" y="1250484"/>
          <a:ext cx="11942527" cy="3651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A623B89-315F-0090-E37D-3A26A072B9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252" y="5234799"/>
            <a:ext cx="756084" cy="71628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562BEB3-76EF-81F4-ED52-1DF3DD5D51A9}"/>
              </a:ext>
            </a:extLst>
          </p:cNvPr>
          <p:cNvSpPr txBox="1"/>
          <p:nvPr/>
        </p:nvSpPr>
        <p:spPr>
          <a:xfrm>
            <a:off x="1307468" y="5085184"/>
            <a:ext cx="41764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Pro spoření na důchod využívají starší lidé od 55 do 64 let častěji penzijní připojištění (70 %). 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Lidé s VŠ pak častěji ke spoření na důchod využívají podílové fondy (22 %) či investice do nemovitosti (20 %),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E4F4E5-FFA1-713E-AFE6-8804861E10CB}"/>
              </a:ext>
            </a:extLst>
          </p:cNvPr>
          <p:cNvSpPr txBox="1"/>
          <p:nvPr/>
        </p:nvSpPr>
        <p:spPr>
          <a:xfrm>
            <a:off x="6807833" y="5192961"/>
            <a:ext cx="4055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Lidé s čistým osobním příjmem od 40 000 do 50 000 Kč častěji spoří na důchod pomocí stavebního spoření </a:t>
            </a:r>
            <a:b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(38 %), investice do nemovitostí (31 %) či skrze akcie </a:t>
            </a:r>
            <a:b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a dluhopisy (41 %). </a:t>
            </a:r>
          </a:p>
        </p:txBody>
      </p:sp>
      <p:pic>
        <p:nvPicPr>
          <p:cNvPr id="2" name="Grafický objekt 1" descr="Muž a žena se souvislou výplní">
            <a:extLst>
              <a:ext uri="{FF2B5EF4-FFF2-40B4-BE49-F238E27FC236}">
                <a16:creationId xmlns:a16="http://schemas.microsoft.com/office/drawing/2014/main" id="{112BCAF6-9C56-DC86-83F1-888F3907A17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sp>
        <p:nvSpPr>
          <p:cNvPr id="12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VYUŽÍVANÉ FINANČNÍ PRODUKTY A PRODUKTY PRO SPOŘENÍ NA DŮCHOD</a:t>
            </a:r>
            <a:endParaRPr lang="cs-CZ"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000" y="673653"/>
            <a:ext cx="1180359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Ti, kteří jsou již nyní v důchodu, dříve častěji spořili navíc skrze stavební </a:t>
            </a:r>
            <a:r>
              <a:rPr lang="cs-CZ" sz="1300" dirty="0" smtClean="0">
                <a:solidFill>
                  <a:srgbClr val="888989"/>
                </a:solidFill>
              </a:rPr>
              <a:t>spoření.</a:t>
            </a:r>
            <a:br>
              <a:rPr lang="cs-CZ" sz="1300" dirty="0" smtClean="0">
                <a:solidFill>
                  <a:srgbClr val="888989"/>
                </a:solidFill>
              </a:rPr>
            </a:br>
            <a:r>
              <a:rPr lang="cs-CZ" sz="1300" dirty="0" smtClean="0">
                <a:solidFill>
                  <a:srgbClr val="888989"/>
                </a:solidFill>
              </a:rPr>
              <a:t>V </a:t>
            </a:r>
            <a:r>
              <a:rPr lang="cs-CZ" sz="1300" dirty="0">
                <a:solidFill>
                  <a:srgbClr val="888989"/>
                </a:solidFill>
              </a:rPr>
              <a:t>současné době se větší podíl lidí snaží spořit skrze investice do nemovitostí či akcie, dluhopisy, komodity apod. 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50085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203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(ti, kteří si na důchod spořili), n=516 (ti, kteří si na důchod spoří)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D2. Jaké spořicí či investiční produkty jste využíval/a ke spoření na důchod?, Q3. Jaké spořicí či investiční produkty využíváte ke spoření na důchod?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198D1F17-B00D-1806-D5B8-CEA68E258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8169976"/>
              </p:ext>
            </p:extLst>
          </p:nvPr>
        </p:nvGraphicFramePr>
        <p:xfrm>
          <a:off x="130411" y="1412776"/>
          <a:ext cx="11942527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ECC847EA-BFC0-0FAA-2D72-7AA3C64D4C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03" y="5306515"/>
            <a:ext cx="668054" cy="632892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A961703-F20E-07F5-73FF-04764B1F1395}"/>
              </a:ext>
            </a:extLst>
          </p:cNvPr>
          <p:cNvSpPr txBox="1"/>
          <p:nvPr/>
        </p:nvSpPr>
        <p:spPr>
          <a:xfrm>
            <a:off x="4339301" y="5359594"/>
            <a:ext cx="540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Důchodci s VŠ častěji ke spoření na důchod využívali podílové fondy (33 %).</a:t>
            </a:r>
          </a:p>
          <a:p>
            <a:pPr algn="just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Ti, kteří využili ke spoření penzijní připojištění, měli před odchodem do penze častěji naspořeno od 100 do 200 tisíc Kč (83 %). </a:t>
            </a:r>
          </a:p>
        </p:txBody>
      </p:sp>
      <p:pic>
        <p:nvPicPr>
          <p:cNvPr id="7" name="Grafický objekt 6" descr="Muž a žena se souvislou výplní">
            <a:extLst>
              <a:ext uri="{FF2B5EF4-FFF2-40B4-BE49-F238E27FC236}">
                <a16:creationId xmlns:a16="http://schemas.microsoft.com/office/drawing/2014/main" id="{10BCDA95-8F22-CB86-8C2C-EA6318CB8A9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670179" y="152636"/>
            <a:ext cx="403200" cy="403200"/>
          </a:xfrm>
          <a:prstGeom prst="rect">
            <a:avLst/>
          </a:prstGeom>
        </p:spPr>
      </p:pic>
      <p:pic>
        <p:nvPicPr>
          <p:cNvPr id="10" name="Grafický objekt 9" descr="Muž s holí se souvislou výplní">
            <a:extLst>
              <a:ext uri="{FF2B5EF4-FFF2-40B4-BE49-F238E27FC236}">
                <a16:creationId xmlns:a16="http://schemas.microsoft.com/office/drawing/2014/main" id="{CF2D6F8D-E7A7-F2CD-10A2-9C8DD142972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256620" y="152635"/>
            <a:ext cx="403200" cy="403200"/>
          </a:xfrm>
          <a:prstGeom prst="rect">
            <a:avLst/>
          </a:prstGeom>
        </p:spPr>
      </p:pic>
      <p:sp>
        <p:nvSpPr>
          <p:cNvPr id="13" name="Nadpis 4">
            <a:extLst>
              <a:ext uri="{FF2B5EF4-FFF2-40B4-BE49-F238E27FC236}">
                <a16:creationId xmlns:a16="http://schemas.microsoft.com/office/drawing/2014/main" id="{EB04CE4D-F86E-EA85-7744-F7583DBEC303}"/>
              </a:ext>
            </a:extLst>
          </p:cNvPr>
          <p:cNvSpPr txBox="1">
            <a:spLocks/>
          </p:cNvSpPr>
          <p:nvPr/>
        </p:nvSpPr>
        <p:spPr>
          <a:xfrm>
            <a:off x="0" y="210377"/>
            <a:ext cx="12192000" cy="4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VYUŽITÉ FINANČNÍ PRODUKTY PRO SPOŘENÍ NA DŮCHOD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4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60DFEF-3CEE-DF8C-FD29-532550CCE2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16021"/>
            <a:ext cx="12192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Dvě třetiny lidí si měsíčně spoří na penzijním připojištění do 1 000 </a:t>
            </a:r>
            <a:r>
              <a:rPr lang="cs-CZ" sz="1300" dirty="0" smtClean="0">
                <a:solidFill>
                  <a:srgbClr val="888989"/>
                </a:solidFill>
              </a:rPr>
              <a:t>Kč.</a:t>
            </a:r>
            <a:br>
              <a:rPr lang="cs-CZ" sz="1300" dirty="0" smtClean="0">
                <a:solidFill>
                  <a:srgbClr val="888989"/>
                </a:solidFill>
              </a:rPr>
            </a:br>
            <a:r>
              <a:rPr lang="cs-CZ" sz="1300" dirty="0" smtClean="0">
                <a:solidFill>
                  <a:srgbClr val="888989"/>
                </a:solidFill>
              </a:rPr>
              <a:t>Bezmála </a:t>
            </a:r>
            <a:r>
              <a:rPr lang="cs-CZ" sz="1300" dirty="0" smtClean="0">
                <a:solidFill>
                  <a:srgbClr val="888989"/>
                </a:solidFill>
              </a:rPr>
              <a:t>45 procent lidí má </a:t>
            </a:r>
            <a:r>
              <a:rPr lang="cs-CZ" sz="1300" dirty="0">
                <a:solidFill>
                  <a:srgbClr val="888989"/>
                </a:solidFill>
              </a:rPr>
              <a:t>v plánu navyšovat tuto částku s ohledem na vládní </a:t>
            </a:r>
            <a:r>
              <a:rPr lang="cs-CZ" sz="1300" dirty="0" smtClean="0">
                <a:solidFill>
                  <a:srgbClr val="888989"/>
                </a:solidFill>
              </a:rPr>
              <a:t>úpravu</a:t>
            </a:r>
            <a:r>
              <a:rPr lang="cs-CZ" sz="1300" dirty="0">
                <a:solidFill>
                  <a:srgbClr val="888989"/>
                </a:solidFill>
              </a:rPr>
              <a:t>.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7B40456D-341C-E78A-EF55-441CF994D6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293054"/>
              </p:ext>
            </p:extLst>
          </p:nvPr>
        </p:nvGraphicFramePr>
        <p:xfrm>
          <a:off x="515938" y="1509941"/>
          <a:ext cx="1112520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CBE469B2-33F3-41EA-2C68-7E7B860123E4}"/>
              </a:ext>
            </a:extLst>
          </p:cNvPr>
          <p:cNvSpPr/>
          <p:nvPr/>
        </p:nvSpPr>
        <p:spPr>
          <a:xfrm>
            <a:off x="3107668" y="1396571"/>
            <a:ext cx="5760361" cy="377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PRAVIDELNÝ PŘÍSPĚVEK NA PENZIJNÍ PŘIPOJIŠTĚNÍ/SPOŘENÍ</a:t>
            </a:r>
          </a:p>
        </p:txBody>
      </p:sp>
      <p:sp>
        <p:nvSpPr>
          <p:cNvPr id="2" name="Zástupný text 3">
            <a:extLst>
              <a:ext uri="{FF2B5EF4-FFF2-40B4-BE49-F238E27FC236}">
                <a16:creationId xmlns:a16="http://schemas.microsoft.com/office/drawing/2014/main" id="{A8885480-C744-7080-08D4-FAC2312E511D}"/>
              </a:ext>
            </a:extLst>
          </p:cNvPr>
          <p:cNvSpPr txBox="1">
            <a:spLocks/>
          </p:cNvSpPr>
          <p:nvPr/>
        </p:nvSpPr>
        <p:spPr>
          <a:xfrm>
            <a:off x="533031" y="6118606"/>
            <a:ext cx="10586475" cy="61555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cs-CZ" sz="1000" b="1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Báze</a:t>
            </a:r>
            <a:r>
              <a:rPr lang="cs-CZ" sz="1000" b="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: n=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430 (ti, kteří mají penzijní připojištění nebo doplňkové penzijní spoření)</a:t>
            </a:r>
            <a:endParaRPr lang="cs-CZ" sz="1000" b="0" i="1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defTabSz="914400"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Q4b. Uvedl/a jste, že máte penzijní připojištění nebo doplňkové penzijní spoření. Jakou částku měsíčně přispíváte právě na toto připojištění/spoření? Q4c. S ohledem na plánovanou vládní úpravu tohoto produktu, kdy stát bude vyplácet státní příspěvek až od vyšší částky, než tomu bylo doposud, hodláte navyšovat částku, kterou pravidelně spoříte na penzijním připojištění/doplňkovém penzijním spoření?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C1E834B-43F7-8A68-6826-C52203200022}"/>
              </a:ext>
            </a:extLst>
          </p:cNvPr>
          <p:cNvSpPr/>
          <p:nvPr/>
        </p:nvSpPr>
        <p:spPr>
          <a:xfrm>
            <a:off x="695400" y="3111300"/>
            <a:ext cx="4535946" cy="533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PLÁNOVANÉ NAVYŠOVÁNÍ ČÁSTKY </a:t>
            </a:r>
            <a:r>
              <a:rPr lang="cs-CZ" sz="1400" b="1" dirty="0" smtClean="0">
                <a:solidFill>
                  <a:schemeClr val="tx1"/>
                </a:solidFill>
              </a:rPr>
              <a:t>PŘIPOJIŠTĚNÍ</a:t>
            </a:r>
            <a:br>
              <a:rPr lang="cs-CZ" sz="1400" b="1" dirty="0" smtClean="0">
                <a:solidFill>
                  <a:schemeClr val="tx1"/>
                </a:solidFill>
              </a:rPr>
            </a:br>
            <a:r>
              <a:rPr lang="cs-CZ" sz="1400" b="1" dirty="0" smtClean="0">
                <a:solidFill>
                  <a:schemeClr val="tx1"/>
                </a:solidFill>
              </a:rPr>
              <a:t>S </a:t>
            </a:r>
            <a:r>
              <a:rPr lang="cs-CZ" sz="1400" b="1" dirty="0">
                <a:solidFill>
                  <a:schemeClr val="tx1"/>
                </a:solidFill>
              </a:rPr>
              <a:t>OHLEDEM NA VLÁDNÍ ÚPRAVU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60E45E1E-8794-DD1D-D9EE-AA735A101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8182925"/>
              </p:ext>
            </p:extLst>
          </p:nvPr>
        </p:nvGraphicFramePr>
        <p:xfrm>
          <a:off x="515938" y="3427103"/>
          <a:ext cx="6120542" cy="299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951114DF-3A9E-606A-DB88-F5B63EAF8D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134" y="3573644"/>
            <a:ext cx="874668" cy="661608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4C22AB05-1D05-C597-C99E-7D066337BC97}"/>
              </a:ext>
            </a:extLst>
          </p:cNvPr>
          <p:cNvSpPr txBox="1"/>
          <p:nvPr/>
        </p:nvSpPr>
        <p:spPr>
          <a:xfrm>
            <a:off x="8108218" y="3520468"/>
            <a:ext cx="36837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Ženy častěji než muži na penzijní spoření měsíčně přispívají méně než 500 Kč (40 %). 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Lidé, kteří mají děti, častěji spoří do 500 Kč (40 %). 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Ti, kteří na důchod spoří 1 až 2 roky, si častěji spoří méně než 500 Kč (55 %) </a:t>
            </a:r>
          </a:p>
        </p:txBody>
      </p:sp>
      <p:pic>
        <p:nvPicPr>
          <p:cNvPr id="11" name="Grafický objekt 10" descr="Muž a žena se souvislou výplní">
            <a:extLst>
              <a:ext uri="{FF2B5EF4-FFF2-40B4-BE49-F238E27FC236}">
                <a16:creationId xmlns:a16="http://schemas.microsoft.com/office/drawing/2014/main" id="{F42E723D-4BEE-55A5-BB01-0D0B7536887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FCFDEF49-B355-386B-58CC-3F567EACE2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3672987"/>
              </p:ext>
            </p:extLst>
          </p:nvPr>
        </p:nvGraphicFramePr>
        <p:xfrm>
          <a:off x="529417" y="1147631"/>
          <a:ext cx="6480720" cy="3829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Ovál 18">
            <a:extLst>
              <a:ext uri="{FF2B5EF4-FFF2-40B4-BE49-F238E27FC236}">
                <a16:creationId xmlns:a16="http://schemas.microsoft.com/office/drawing/2014/main" id="{D547CBDE-4C76-F73A-BCF9-7745172A1120}"/>
              </a:ext>
            </a:extLst>
          </p:cNvPr>
          <p:cNvSpPr/>
          <p:nvPr/>
        </p:nvSpPr>
        <p:spPr>
          <a:xfrm>
            <a:off x="8358736" y="1176126"/>
            <a:ext cx="2811636" cy="2678623"/>
          </a:xfrm>
          <a:prstGeom prst="ellipse">
            <a:avLst/>
          </a:prstGeom>
          <a:solidFill>
            <a:srgbClr val="888989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>
              <a:solidFill>
                <a:srgbClr val="888989"/>
              </a:solidFill>
            </a:endParaRP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50842EE-9C61-D6E0-5D46-A169E853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91" y="314527"/>
            <a:ext cx="11934000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Téměř polovina Čechů, kteří spoří na důchod, plánuje s věkem spořit více. Polovina lidí pak plánuje navýšit spoření až </a:t>
            </a:r>
            <a:br>
              <a:rPr lang="cs-CZ" sz="1300" dirty="0">
                <a:solidFill>
                  <a:srgbClr val="888989"/>
                </a:solidFill>
              </a:rPr>
            </a:br>
            <a:r>
              <a:rPr lang="cs-CZ" sz="1300" dirty="0">
                <a:solidFill>
                  <a:srgbClr val="888989"/>
                </a:solidFill>
              </a:rPr>
              <a:t>o 1 000 Kč za měsíc. Průměrně lidé začnou více šetřit v 50 letech. Očekávanou dobu, od kdy začnou spořit více, lidé s věkem oddalují. </a:t>
            </a:r>
          </a:p>
        </p:txBody>
      </p:sp>
      <p:sp>
        <p:nvSpPr>
          <p:cNvPr id="11" name="Zástupný text 3">
            <a:extLst>
              <a:ext uri="{FF2B5EF4-FFF2-40B4-BE49-F238E27FC236}">
                <a16:creationId xmlns:a16="http://schemas.microsoft.com/office/drawing/2014/main" id="{C474288B-8C1F-D002-2C61-F105EA3675F8}"/>
              </a:ext>
            </a:extLst>
          </p:cNvPr>
          <p:cNvSpPr txBox="1">
            <a:spLocks/>
          </p:cNvSpPr>
          <p:nvPr/>
        </p:nvSpPr>
        <p:spPr>
          <a:xfrm>
            <a:off x="515380" y="6272494"/>
            <a:ext cx="10586475" cy="46166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Báze: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n=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411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(ti, kteří pravidelně spoří na důchod), n=199 (ti, kteří si budou přispívat více)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Q5. Hodláte si s přibývajícím věkem přispívat na spoření/investovat na důchod více peněz či naopak méně? Q5b. V kolika letech plánujete přispívat na spoření/investice na důchod více, než přispíváte/investujete nyní? Q5c. O jakou částku plánujete navyšovat své spoření/investice?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63D42BD-FFEF-308A-760A-B3A9DC286380}"/>
              </a:ext>
            </a:extLst>
          </p:cNvPr>
          <p:cNvSpPr/>
          <p:nvPr/>
        </p:nvSpPr>
        <p:spPr>
          <a:xfrm>
            <a:off x="515937" y="1536266"/>
            <a:ext cx="3574451" cy="377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S VĚKEM NAVÝŠIT SPOŘENÍ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B63F0C0-20F0-808B-3FAC-CB1C7CA70A0F}"/>
              </a:ext>
            </a:extLst>
          </p:cNvPr>
          <p:cNvSpPr txBox="1"/>
          <p:nvPr/>
        </p:nvSpPr>
        <p:spPr>
          <a:xfrm>
            <a:off x="8691477" y="2292309"/>
            <a:ext cx="21461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průměrný věk, od kterého si lidé plánují přispívat na spoření na důchod více, než přispívají nyní.</a:t>
            </a:r>
            <a:endParaRPr lang="cs-CZ" sz="1400" b="1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BFD30D8-E6F8-2CB6-0117-3DB47F7A2A42}"/>
              </a:ext>
            </a:extLst>
          </p:cNvPr>
          <p:cNvSpPr txBox="1"/>
          <p:nvPr/>
        </p:nvSpPr>
        <p:spPr>
          <a:xfrm>
            <a:off x="9185750" y="1735022"/>
            <a:ext cx="127998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E41A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let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6721C89-7C3F-6147-66A3-B9382F86E30D}"/>
              </a:ext>
            </a:extLst>
          </p:cNvPr>
          <p:cNvSpPr txBox="1"/>
          <p:nvPr/>
        </p:nvSpPr>
        <p:spPr>
          <a:xfrm>
            <a:off x="6096133" y="2431470"/>
            <a:ext cx="1483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Čechů </a:t>
            </a:r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plánuje</a:t>
            </a:r>
            <a:b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věkem spořit na důchod více než nyní.</a:t>
            </a:r>
            <a:endParaRPr lang="cs-CZ" sz="1200" b="1" dirty="0">
              <a:solidFill>
                <a:srgbClr val="0025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9E68D300-C8B2-2490-C7FB-C29A8A784220}"/>
              </a:ext>
            </a:extLst>
          </p:cNvPr>
          <p:cNvSpPr/>
          <p:nvPr/>
        </p:nvSpPr>
        <p:spPr>
          <a:xfrm>
            <a:off x="6430150" y="1579891"/>
            <a:ext cx="775685" cy="777600"/>
          </a:xfrm>
          <a:prstGeom prst="ellipse">
            <a:avLst/>
          </a:prstGeom>
          <a:solidFill>
            <a:srgbClr val="E41A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677403D-2891-5C6F-08CA-C7FE101F634C}"/>
              </a:ext>
            </a:extLst>
          </p:cNvPr>
          <p:cNvSpPr txBox="1"/>
          <p:nvPr/>
        </p:nvSpPr>
        <p:spPr>
          <a:xfrm>
            <a:off x="6450801" y="1768956"/>
            <a:ext cx="76815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48 %</a:t>
            </a:r>
          </a:p>
        </p:txBody>
      </p:sp>
      <p:graphicFrame>
        <p:nvGraphicFramePr>
          <p:cNvPr id="20" name="Graf 19">
            <a:extLst>
              <a:ext uri="{FF2B5EF4-FFF2-40B4-BE49-F238E27FC236}">
                <a16:creationId xmlns:a16="http://schemas.microsoft.com/office/drawing/2014/main" id="{EF6B94E6-EDAC-C984-AF98-25A50125B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507457"/>
              </p:ext>
            </p:extLst>
          </p:nvPr>
        </p:nvGraphicFramePr>
        <p:xfrm>
          <a:off x="515380" y="4801374"/>
          <a:ext cx="1112520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Obdélník 20">
            <a:extLst>
              <a:ext uri="{FF2B5EF4-FFF2-40B4-BE49-F238E27FC236}">
                <a16:creationId xmlns:a16="http://schemas.microsoft.com/office/drawing/2014/main" id="{D36540B1-0335-2E17-48C5-4D07F7381F9D}"/>
              </a:ext>
            </a:extLst>
          </p:cNvPr>
          <p:cNvSpPr/>
          <p:nvPr/>
        </p:nvSpPr>
        <p:spPr>
          <a:xfrm>
            <a:off x="3317893" y="4748621"/>
            <a:ext cx="5760361" cy="377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NAVÝŠENÍ PRAVIDELNÉHO SPOŘENÍ </a:t>
            </a: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9764DB2-ECBC-F0E5-14A7-B98A9F71BD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032" y="4127408"/>
            <a:ext cx="642385" cy="481788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B4C6048-BF88-FA67-044E-5FC7F4A945D4}"/>
              </a:ext>
            </a:extLst>
          </p:cNvPr>
          <p:cNvSpPr txBox="1"/>
          <p:nvPr/>
        </p:nvSpPr>
        <p:spPr>
          <a:xfrm>
            <a:off x="7987491" y="4014359"/>
            <a:ext cx="3883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S přibývajícím věkem se zvyšuje i věk, od kdy chtějí lidé spořit více, než nyní.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Mladí lidé do 34 let by chtěli začít více spořit ve 40 letech, lidé od 35 let pak ve 45 letech a starší lidé od 55 let v 60 letech.</a:t>
            </a:r>
          </a:p>
        </p:txBody>
      </p:sp>
      <p:pic>
        <p:nvPicPr>
          <p:cNvPr id="13" name="Grafický objekt 12" descr="Muž a žena se souvislou výplní">
            <a:extLst>
              <a:ext uri="{FF2B5EF4-FFF2-40B4-BE49-F238E27FC236}">
                <a16:creationId xmlns:a16="http://schemas.microsoft.com/office/drawing/2014/main" id="{E01464A2-106C-8668-0571-CD680485D7E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24159">
            <a:off x="5398933" y="1890651"/>
            <a:ext cx="1012877" cy="80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3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>
            <a:extLst>
              <a:ext uri="{FF2B5EF4-FFF2-40B4-BE49-F238E27FC236}">
                <a16:creationId xmlns:a16="http://schemas.microsoft.com/office/drawing/2014/main" id="{12A499AB-53AB-4FD1-38BB-BF201692F19A}"/>
              </a:ext>
            </a:extLst>
          </p:cNvPr>
          <p:cNvGrpSpPr/>
          <p:nvPr/>
        </p:nvGrpSpPr>
        <p:grpSpPr>
          <a:xfrm>
            <a:off x="5913819" y="4572620"/>
            <a:ext cx="3743209" cy="620576"/>
            <a:chOff x="6889946" y="4572620"/>
            <a:chExt cx="2744031" cy="620576"/>
          </a:xfrm>
        </p:grpSpPr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126170C7-B4BB-87B5-70B1-F0A4D318EE38}"/>
                </a:ext>
              </a:extLst>
            </p:cNvPr>
            <p:cNvSpPr/>
            <p:nvPr/>
          </p:nvSpPr>
          <p:spPr>
            <a:xfrm>
              <a:off x="6889946" y="4728923"/>
              <a:ext cx="2744031" cy="464273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AE88C65-F792-088D-F62E-8332AC1CE7E8}"/>
                </a:ext>
              </a:extLst>
            </p:cNvPr>
            <p:cNvSpPr txBox="1"/>
            <p:nvPr/>
          </p:nvSpPr>
          <p:spPr>
            <a:xfrm>
              <a:off x="8030729" y="4572620"/>
              <a:ext cx="39546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" b="1" dirty="0">
                  <a:solidFill>
                    <a:srgbClr val="C00000"/>
                  </a:solidFill>
                </a:rPr>
                <a:t>33 %</a:t>
              </a:r>
            </a:p>
          </p:txBody>
        </p:sp>
      </p:grp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E80836-39B3-D91A-6E33-CDBE0BB1B866}"/>
              </a:ext>
            </a:extLst>
          </p:cNvPr>
          <p:cNvSpPr txBox="1"/>
          <p:nvPr/>
        </p:nvSpPr>
        <p:spPr>
          <a:xfrm>
            <a:off x="447675" y="2996952"/>
            <a:ext cx="4889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Ženy (48 %) mají aktuálně častěji naspořeno méně než 100 tisíc Kč. Lidé od 18 do 34 let pak mají častěji než ostatní věkové skupiny méně než 100 tisíc Kč. A ti od 55 do 64 let pak zatím mají častěji našetřeno od 250 do 500 tisíc Kč (25 %).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60DFEF-3CEE-DF8C-FD29-532550CCE2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05532"/>
            <a:ext cx="12191999" cy="642385"/>
          </a:xfrm>
        </p:spPr>
        <p:txBody>
          <a:bodyPr/>
          <a:lstStyle/>
          <a:p>
            <a:pPr algn="ctr"/>
            <a:r>
              <a:rPr lang="cs-CZ" sz="1300" dirty="0">
                <a:solidFill>
                  <a:srgbClr val="888989"/>
                </a:solidFill>
              </a:rPr>
              <a:t>Aktuálně mají téměř dvě pětiny lidí na důchod naspořeno méně než 100 tisíc </a:t>
            </a:r>
            <a:r>
              <a:rPr lang="cs-CZ" sz="1300" dirty="0" smtClean="0">
                <a:solidFill>
                  <a:srgbClr val="888989"/>
                </a:solidFill>
              </a:rPr>
              <a:t>Kč.</a:t>
            </a:r>
          </a:p>
          <a:p>
            <a:pPr algn="ctr"/>
            <a:r>
              <a:rPr lang="cs-CZ" sz="1300" dirty="0" smtClean="0">
                <a:solidFill>
                  <a:srgbClr val="888989"/>
                </a:solidFill>
              </a:rPr>
              <a:t>Ideálně </a:t>
            </a:r>
            <a:r>
              <a:rPr lang="cs-CZ" sz="1300" dirty="0">
                <a:solidFill>
                  <a:srgbClr val="888989"/>
                </a:solidFill>
              </a:rPr>
              <a:t>by třetina lidí chtěla mít před odchodem do penze naspořeno více než milion Kč.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7B40456D-341C-E78A-EF55-441CF994D6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3911029"/>
              </p:ext>
            </p:extLst>
          </p:nvPr>
        </p:nvGraphicFramePr>
        <p:xfrm>
          <a:off x="515380" y="1364020"/>
          <a:ext cx="1112520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CBE469B2-33F3-41EA-2C68-7E7B860123E4}"/>
              </a:ext>
            </a:extLst>
          </p:cNvPr>
          <p:cNvSpPr/>
          <p:nvPr/>
        </p:nvSpPr>
        <p:spPr>
          <a:xfrm>
            <a:off x="3107668" y="1287009"/>
            <a:ext cx="5760361" cy="377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AKTUÁLNÍ NASPOŘENÁ ČÁSTKA</a:t>
            </a:r>
          </a:p>
        </p:txBody>
      </p:sp>
      <p:sp>
        <p:nvSpPr>
          <p:cNvPr id="2" name="Zástupný text 3">
            <a:extLst>
              <a:ext uri="{FF2B5EF4-FFF2-40B4-BE49-F238E27FC236}">
                <a16:creationId xmlns:a16="http://schemas.microsoft.com/office/drawing/2014/main" id="{A8885480-C744-7080-08D4-FAC2312E511D}"/>
              </a:ext>
            </a:extLst>
          </p:cNvPr>
          <p:cNvSpPr txBox="1">
            <a:spLocks/>
          </p:cNvSpPr>
          <p:nvPr/>
        </p:nvSpPr>
        <p:spPr>
          <a:xfrm>
            <a:off x="533031" y="6433591"/>
            <a:ext cx="10586475" cy="3077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defPPr>
              <a:defRPr lang="cs-CZ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cs-CZ" sz="1000" b="1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Báze</a:t>
            </a:r>
            <a:r>
              <a:rPr lang="cs-CZ" sz="1000" b="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: n=</a:t>
            </a:r>
            <a:r>
              <a:rPr lang="cs-CZ" sz="1000" i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516 (ti, kteří spoří na důchod)</a:t>
            </a:r>
            <a:endParaRPr lang="cs-CZ" sz="1000" b="0" i="1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defTabSz="914400">
              <a:defRPr/>
            </a:pPr>
            <a:r>
              <a:rPr kumimoji="0" lang="cs-CZ" sz="10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Otázka: </a:t>
            </a:r>
            <a:r>
              <a:rPr kumimoji="0" lang="cs-CZ" sz="100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itchFamily="34" charset="0"/>
              </a:rPr>
              <a:t>Q8. Kolik máte na důchod aktuálně naspořeno? Q9. Kolik plánujete mít ideálně naspořeno, než půjdete do důchodu?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C1E834B-43F7-8A68-6826-C52203200022}"/>
              </a:ext>
            </a:extLst>
          </p:cNvPr>
          <p:cNvSpPr/>
          <p:nvPr/>
        </p:nvSpPr>
        <p:spPr>
          <a:xfrm>
            <a:off x="3810006" y="4242654"/>
            <a:ext cx="4535946" cy="342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 NASPOŘENÉ ČÁSTKY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4125FC6A-FE86-6A62-2DE4-31CA0F7441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764" y="3068377"/>
            <a:ext cx="592430" cy="82867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60638FA-7255-D57C-B026-B69FEB8D10B1}"/>
              </a:ext>
            </a:extLst>
          </p:cNvPr>
          <p:cNvSpPr txBox="1"/>
          <p:nvPr/>
        </p:nvSpPr>
        <p:spPr>
          <a:xfrm>
            <a:off x="6825042" y="3022430"/>
            <a:ext cx="504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Ti s čistým osobním měsíčním příjmem od 40 do 50 tisíc Kč mají aktuálně častěji naspořeno od 250 do 500 tisíc Kč.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Svobodní lidé (50 %) mají častěji naspořeno do 100 tisíc Kč.</a:t>
            </a:r>
          </a:p>
        </p:txBody>
      </p:sp>
      <p:pic>
        <p:nvPicPr>
          <p:cNvPr id="10" name="Grafický objekt 9" descr="Muž a žena se souvislou výplní">
            <a:extLst>
              <a:ext uri="{FF2B5EF4-FFF2-40B4-BE49-F238E27FC236}">
                <a16:creationId xmlns:a16="http://schemas.microsoft.com/office/drawing/2014/main" id="{4F2162A0-9F09-0D4D-F0B7-F6CB395312E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1670179" y="152636"/>
            <a:ext cx="402485" cy="402485"/>
          </a:xfrm>
          <a:prstGeom prst="rect">
            <a:avLst/>
          </a:prstGeom>
        </p:spPr>
      </p:pic>
      <p:graphicFrame>
        <p:nvGraphicFramePr>
          <p:cNvPr id="19" name="Graf 18">
            <a:extLst>
              <a:ext uri="{FF2B5EF4-FFF2-40B4-BE49-F238E27FC236}">
                <a16:creationId xmlns:a16="http://schemas.microsoft.com/office/drawing/2014/main" id="{2256B2C8-1BCB-5F26-5168-15D384DBC2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6210092"/>
              </p:ext>
            </p:extLst>
          </p:nvPr>
        </p:nvGraphicFramePr>
        <p:xfrm>
          <a:off x="515938" y="4483963"/>
          <a:ext cx="1112520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60272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2261</Words>
  <Application>Microsoft Office PowerPoint</Application>
  <PresentationFormat>Širokoúhlá obrazovka</PresentationFormat>
  <Paragraphs>189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Postoj Čechů k penzi</vt:lpstr>
      <vt:lpstr>PLÁN PRO PŘIPOJIŠTĚNÍ A SPLACENÍ HYPOTÉKY</vt:lpstr>
      <vt:lpstr>PLÁN NA SPOŘENÍ NA DŮCHOD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BYDLENÍ V DŮCHODU: PŘEDSTAVA A REALITA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Sahulová</dc:creator>
  <cp:lastModifiedBy>Eva Benetková</cp:lastModifiedBy>
  <cp:revision>26</cp:revision>
  <dcterms:created xsi:type="dcterms:W3CDTF">2023-06-08T14:12:05Z</dcterms:created>
  <dcterms:modified xsi:type="dcterms:W3CDTF">2023-06-09T14:40:31Z</dcterms:modified>
</cp:coreProperties>
</file>